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9" r:id="rId6"/>
    <p:sldId id="273" r:id="rId7"/>
    <p:sldId id="280" r:id="rId8"/>
    <p:sldId id="281" r:id="rId9"/>
    <p:sldId id="258" r:id="rId10"/>
    <p:sldId id="282" r:id="rId11"/>
    <p:sldId id="283" r:id="rId12"/>
    <p:sldId id="284"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6041"/>
  </p:normalViewPr>
  <p:slideViewPr>
    <p:cSldViewPr snapToGrid="0" snapToObjects="1">
      <p:cViewPr>
        <p:scale>
          <a:sx n="111" d="100"/>
          <a:sy n="111" d="100"/>
        </p:scale>
        <p:origin x="632"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t,A" userId="450445bb-67c9-41b9-9510-08c7515c4924" providerId="ADAL" clId="{5838D6A8-9BEF-3B41-B4CA-D09BD7FE6F0E}"/>
    <pc:docChg chg="custSel addSld modSld">
      <pc:chgData name="Ahmet,A" userId="450445bb-67c9-41b9-9510-08c7515c4924" providerId="ADAL" clId="{5838D6A8-9BEF-3B41-B4CA-D09BD7FE6F0E}" dt="2019-12-03T13:48:13.745" v="630" actId="20577"/>
      <pc:docMkLst>
        <pc:docMk/>
      </pc:docMkLst>
      <pc:sldChg chg="modSp">
        <pc:chgData name="Ahmet,A" userId="450445bb-67c9-41b9-9510-08c7515c4924" providerId="ADAL" clId="{5838D6A8-9BEF-3B41-B4CA-D09BD7FE6F0E}" dt="2019-12-03T13:29:54.148" v="138" actId="20577"/>
        <pc:sldMkLst>
          <pc:docMk/>
          <pc:sldMk cId="3883270141" sldId="257"/>
        </pc:sldMkLst>
        <pc:spChg chg="mod">
          <ac:chgData name="Ahmet,A" userId="450445bb-67c9-41b9-9510-08c7515c4924" providerId="ADAL" clId="{5838D6A8-9BEF-3B41-B4CA-D09BD7FE6F0E}" dt="2019-12-03T13:29:54.148" v="138" actId="20577"/>
          <ac:spMkLst>
            <pc:docMk/>
            <pc:sldMk cId="3883270141" sldId="257"/>
            <ac:spMk id="3" creationId="{2980CB85-60B6-8B49-8CF7-4286E0898D5B}"/>
          </ac:spMkLst>
        </pc:spChg>
      </pc:sldChg>
      <pc:sldChg chg="modSp">
        <pc:chgData name="Ahmet,A" userId="450445bb-67c9-41b9-9510-08c7515c4924" providerId="ADAL" clId="{5838D6A8-9BEF-3B41-B4CA-D09BD7FE6F0E}" dt="2019-12-02T20:45:18.465" v="105" actId="20577"/>
        <pc:sldMkLst>
          <pc:docMk/>
          <pc:sldMk cId="2166204744" sldId="258"/>
        </pc:sldMkLst>
        <pc:spChg chg="mod">
          <ac:chgData name="Ahmet,A" userId="450445bb-67c9-41b9-9510-08c7515c4924" providerId="ADAL" clId="{5838D6A8-9BEF-3B41-B4CA-D09BD7FE6F0E}" dt="2019-12-02T20:45:18.465" v="105" actId="20577"/>
          <ac:spMkLst>
            <pc:docMk/>
            <pc:sldMk cId="2166204744" sldId="258"/>
            <ac:spMk id="3" creationId="{F73A9486-1D89-794A-9541-2EE7F08D1E4D}"/>
          </ac:spMkLst>
        </pc:spChg>
      </pc:sldChg>
      <pc:sldChg chg="modSp">
        <pc:chgData name="Ahmet,A" userId="450445bb-67c9-41b9-9510-08c7515c4924" providerId="ADAL" clId="{5838D6A8-9BEF-3B41-B4CA-D09BD7FE6F0E}" dt="2019-12-03T13:32:27.037" v="163" actId="113"/>
        <pc:sldMkLst>
          <pc:docMk/>
          <pc:sldMk cId="1733633734" sldId="260"/>
        </pc:sldMkLst>
        <pc:spChg chg="mod">
          <ac:chgData name="Ahmet,A" userId="450445bb-67c9-41b9-9510-08c7515c4924" providerId="ADAL" clId="{5838D6A8-9BEF-3B41-B4CA-D09BD7FE6F0E}" dt="2019-12-03T13:32:27.037" v="163" actId="113"/>
          <ac:spMkLst>
            <pc:docMk/>
            <pc:sldMk cId="1733633734" sldId="260"/>
            <ac:spMk id="3" creationId="{0C0A9B87-F96D-794B-9FDF-B1FC80872A58}"/>
          </ac:spMkLst>
        </pc:spChg>
      </pc:sldChg>
      <pc:sldChg chg="modSp">
        <pc:chgData name="Ahmet,A" userId="450445bb-67c9-41b9-9510-08c7515c4924" providerId="ADAL" clId="{5838D6A8-9BEF-3B41-B4CA-D09BD7FE6F0E}" dt="2019-12-03T13:32:45.247" v="168" actId="20577"/>
        <pc:sldMkLst>
          <pc:docMk/>
          <pc:sldMk cId="3931541770" sldId="273"/>
        </pc:sldMkLst>
        <pc:spChg chg="mod">
          <ac:chgData name="Ahmet,A" userId="450445bb-67c9-41b9-9510-08c7515c4924" providerId="ADAL" clId="{5838D6A8-9BEF-3B41-B4CA-D09BD7FE6F0E}" dt="2019-12-03T13:32:45.247" v="168" actId="20577"/>
          <ac:spMkLst>
            <pc:docMk/>
            <pc:sldMk cId="3931541770" sldId="273"/>
            <ac:spMk id="2" creationId="{00000000-0000-0000-0000-000000000000}"/>
          </ac:spMkLst>
        </pc:spChg>
      </pc:sldChg>
      <pc:sldChg chg="modSp">
        <pc:chgData name="Ahmet,A" userId="450445bb-67c9-41b9-9510-08c7515c4924" providerId="ADAL" clId="{5838D6A8-9BEF-3B41-B4CA-D09BD7FE6F0E}" dt="2019-12-03T13:33:42.591" v="213" actId="5793"/>
        <pc:sldMkLst>
          <pc:docMk/>
          <pc:sldMk cId="671058506" sldId="281"/>
        </pc:sldMkLst>
        <pc:spChg chg="mod">
          <ac:chgData name="Ahmet,A" userId="450445bb-67c9-41b9-9510-08c7515c4924" providerId="ADAL" clId="{5838D6A8-9BEF-3B41-B4CA-D09BD7FE6F0E}" dt="2019-12-03T13:33:42.591" v="213" actId="5793"/>
          <ac:spMkLst>
            <pc:docMk/>
            <pc:sldMk cId="671058506" sldId="281"/>
            <ac:spMk id="3" creationId="{A7BF9164-3F93-ED4B-A557-48F07B74CB4B}"/>
          </ac:spMkLst>
        </pc:spChg>
      </pc:sldChg>
      <pc:sldChg chg="modSp">
        <pc:chgData name="Ahmet,A" userId="450445bb-67c9-41b9-9510-08c7515c4924" providerId="ADAL" clId="{5838D6A8-9BEF-3B41-B4CA-D09BD7FE6F0E}" dt="2019-12-03T13:37:28.035" v="259" actId="14100"/>
        <pc:sldMkLst>
          <pc:docMk/>
          <pc:sldMk cId="1089736661" sldId="282"/>
        </pc:sldMkLst>
        <pc:spChg chg="mod">
          <ac:chgData name="Ahmet,A" userId="450445bb-67c9-41b9-9510-08c7515c4924" providerId="ADAL" clId="{5838D6A8-9BEF-3B41-B4CA-D09BD7FE6F0E}" dt="2019-12-03T13:37:28.035" v="259" actId="14100"/>
          <ac:spMkLst>
            <pc:docMk/>
            <pc:sldMk cId="1089736661" sldId="282"/>
            <ac:spMk id="2" creationId="{E1964FD1-CBB6-4842-A08B-903BD29383CE}"/>
          </ac:spMkLst>
        </pc:spChg>
        <pc:spChg chg="mod">
          <ac:chgData name="Ahmet,A" userId="450445bb-67c9-41b9-9510-08c7515c4924" providerId="ADAL" clId="{5838D6A8-9BEF-3B41-B4CA-D09BD7FE6F0E}" dt="2019-12-03T13:37:03.823" v="253" actId="14100"/>
          <ac:spMkLst>
            <pc:docMk/>
            <pc:sldMk cId="1089736661" sldId="282"/>
            <ac:spMk id="3" creationId="{86768848-A77F-094F-BDD8-70721BD4A90A}"/>
          </ac:spMkLst>
        </pc:spChg>
      </pc:sldChg>
      <pc:sldChg chg="delSp modSp add">
        <pc:chgData name="Ahmet,A" userId="450445bb-67c9-41b9-9510-08c7515c4924" providerId="ADAL" clId="{5838D6A8-9BEF-3B41-B4CA-D09BD7FE6F0E}" dt="2019-12-03T13:42:02.633" v="300" actId="20577"/>
        <pc:sldMkLst>
          <pc:docMk/>
          <pc:sldMk cId="2112369329" sldId="283"/>
        </pc:sldMkLst>
        <pc:spChg chg="del">
          <ac:chgData name="Ahmet,A" userId="450445bb-67c9-41b9-9510-08c7515c4924" providerId="ADAL" clId="{5838D6A8-9BEF-3B41-B4CA-D09BD7FE6F0E}" dt="2019-12-03T13:37:57.924" v="263"/>
          <ac:spMkLst>
            <pc:docMk/>
            <pc:sldMk cId="2112369329" sldId="283"/>
            <ac:spMk id="2" creationId="{50B3910D-B84F-524A-B677-9F0F4A940064}"/>
          </ac:spMkLst>
        </pc:spChg>
        <pc:spChg chg="mod">
          <ac:chgData name="Ahmet,A" userId="450445bb-67c9-41b9-9510-08c7515c4924" providerId="ADAL" clId="{5838D6A8-9BEF-3B41-B4CA-D09BD7FE6F0E}" dt="2019-12-03T13:42:02.633" v="300" actId="20577"/>
          <ac:spMkLst>
            <pc:docMk/>
            <pc:sldMk cId="2112369329" sldId="283"/>
            <ac:spMk id="3" creationId="{0A54D8C9-9CD0-E64E-A850-E4412A4B549F}"/>
          </ac:spMkLst>
        </pc:spChg>
      </pc:sldChg>
      <pc:sldChg chg="delSp modSp add">
        <pc:chgData name="Ahmet,A" userId="450445bb-67c9-41b9-9510-08c7515c4924" providerId="ADAL" clId="{5838D6A8-9BEF-3B41-B4CA-D09BD7FE6F0E}" dt="2019-12-03T13:44:09.465" v="315" actId="14100"/>
        <pc:sldMkLst>
          <pc:docMk/>
          <pc:sldMk cId="351061917" sldId="284"/>
        </pc:sldMkLst>
        <pc:spChg chg="del">
          <ac:chgData name="Ahmet,A" userId="450445bb-67c9-41b9-9510-08c7515c4924" providerId="ADAL" clId="{5838D6A8-9BEF-3B41-B4CA-D09BD7FE6F0E}" dt="2019-12-03T13:42:26.203" v="302"/>
          <ac:spMkLst>
            <pc:docMk/>
            <pc:sldMk cId="351061917" sldId="284"/>
            <ac:spMk id="2" creationId="{D7762E15-7758-4248-817B-36AF2CABCDA6}"/>
          </ac:spMkLst>
        </pc:spChg>
        <pc:spChg chg="mod">
          <ac:chgData name="Ahmet,A" userId="450445bb-67c9-41b9-9510-08c7515c4924" providerId="ADAL" clId="{5838D6A8-9BEF-3B41-B4CA-D09BD7FE6F0E}" dt="2019-12-03T13:44:09.465" v="315" actId="14100"/>
          <ac:spMkLst>
            <pc:docMk/>
            <pc:sldMk cId="351061917" sldId="284"/>
            <ac:spMk id="3" creationId="{420AB156-7EC6-AF40-97C1-21258046EB1A}"/>
          </ac:spMkLst>
        </pc:spChg>
      </pc:sldChg>
      <pc:sldChg chg="modSp add">
        <pc:chgData name="Ahmet,A" userId="450445bb-67c9-41b9-9510-08c7515c4924" providerId="ADAL" clId="{5838D6A8-9BEF-3B41-B4CA-D09BD7FE6F0E}" dt="2019-12-03T13:48:13.745" v="630" actId="20577"/>
        <pc:sldMkLst>
          <pc:docMk/>
          <pc:sldMk cId="2403873165" sldId="285"/>
        </pc:sldMkLst>
        <pc:spChg chg="mod">
          <ac:chgData name="Ahmet,A" userId="450445bb-67c9-41b9-9510-08c7515c4924" providerId="ADAL" clId="{5838D6A8-9BEF-3B41-B4CA-D09BD7FE6F0E}" dt="2019-12-03T13:44:27.385" v="329" actId="20577"/>
          <ac:spMkLst>
            <pc:docMk/>
            <pc:sldMk cId="2403873165" sldId="285"/>
            <ac:spMk id="2" creationId="{7CB1BF9C-7A73-3944-A06C-6FFDA58ABFD3}"/>
          </ac:spMkLst>
        </pc:spChg>
        <pc:spChg chg="mod">
          <ac:chgData name="Ahmet,A" userId="450445bb-67c9-41b9-9510-08c7515c4924" providerId="ADAL" clId="{5838D6A8-9BEF-3B41-B4CA-D09BD7FE6F0E}" dt="2019-12-03T13:48:13.745" v="630" actId="20577"/>
          <ac:spMkLst>
            <pc:docMk/>
            <pc:sldMk cId="2403873165" sldId="285"/>
            <ac:spMk id="3" creationId="{19AF0449-737A-E94D-9849-FABAC31FF21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66346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12D5F-1104-234A-9D4D-329C73216D80}"/>
              </a:ext>
            </a:extLst>
          </p:cNvPr>
          <p:cNvSpPr>
            <a:spLocks noGrp="1"/>
          </p:cNvSpPr>
          <p:nvPr>
            <p:ph type="ctrTitle"/>
          </p:nvPr>
        </p:nvSpPr>
        <p:spPr>
          <a:xfrm>
            <a:off x="1541122" y="1323003"/>
            <a:ext cx="9109755" cy="2328095"/>
          </a:xfrm>
        </p:spPr>
        <p:txBody>
          <a:bodyPr>
            <a:normAutofit fontScale="90000"/>
          </a:bodyPr>
          <a:lstStyle/>
          <a:p>
            <a:r>
              <a:rPr lang="en-US" dirty="0"/>
              <a:t>Academic Mentoring: Caring or Crisis Management</a:t>
            </a:r>
          </a:p>
        </p:txBody>
      </p:sp>
      <p:sp>
        <p:nvSpPr>
          <p:cNvPr id="3" name="Subtitle 2">
            <a:extLst>
              <a:ext uri="{FF2B5EF4-FFF2-40B4-BE49-F238E27FC236}">
                <a16:creationId xmlns:a16="http://schemas.microsoft.com/office/drawing/2014/main" id="{9A2AD4D5-C434-6145-B139-79C04DA6732D}"/>
              </a:ext>
            </a:extLst>
          </p:cNvPr>
          <p:cNvSpPr>
            <a:spLocks noGrp="1"/>
          </p:cNvSpPr>
          <p:nvPr>
            <p:ph type="subTitle" idx="1"/>
          </p:nvPr>
        </p:nvSpPr>
        <p:spPr>
          <a:xfrm>
            <a:off x="1859870" y="4048036"/>
            <a:ext cx="8915399" cy="1126283"/>
          </a:xfrm>
        </p:spPr>
        <p:txBody>
          <a:bodyPr>
            <a:normAutofit lnSpcReduction="10000"/>
          </a:bodyPr>
          <a:lstStyle/>
          <a:p>
            <a:r>
              <a:rPr lang="en-US" dirty="0"/>
              <a:t>Dr Claire Gordon, Dr </a:t>
            </a:r>
            <a:r>
              <a:rPr lang="en-US" dirty="0" err="1"/>
              <a:t>Akile</a:t>
            </a:r>
            <a:r>
              <a:rPr lang="en-US" dirty="0"/>
              <a:t> Ahmet and Francesca </a:t>
            </a:r>
            <a:r>
              <a:rPr lang="en-US" dirty="0" err="1"/>
              <a:t>Humi</a:t>
            </a:r>
            <a:r>
              <a:rPr lang="en-US" dirty="0"/>
              <a:t>, Eden Centre</a:t>
            </a:r>
          </a:p>
          <a:p>
            <a:r>
              <a:rPr lang="en-US" dirty="0"/>
              <a:t>Pete </a:t>
            </a:r>
            <a:r>
              <a:rPr lang="en-US" dirty="0" err="1"/>
              <a:t>Evanson</a:t>
            </a:r>
            <a:r>
              <a:rPr lang="en-US" dirty="0"/>
              <a:t>, School Senior Advocate for Students</a:t>
            </a:r>
          </a:p>
          <a:p>
            <a:r>
              <a:rPr lang="en-US" dirty="0"/>
              <a:t>Steph Hackney, Mental Health Advisor</a:t>
            </a:r>
          </a:p>
        </p:txBody>
      </p:sp>
    </p:spTree>
    <p:extLst>
      <p:ext uri="{BB962C8B-B14F-4D97-AF65-F5344CB8AC3E}">
        <p14:creationId xmlns:p14="http://schemas.microsoft.com/office/powerpoint/2010/main" val="391594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64FD1-CBB6-4842-A08B-903BD29383CE}"/>
              </a:ext>
            </a:extLst>
          </p:cNvPr>
          <p:cNvSpPr>
            <a:spLocks noGrp="1"/>
          </p:cNvSpPr>
          <p:nvPr>
            <p:ph type="title"/>
          </p:nvPr>
        </p:nvSpPr>
        <p:spPr>
          <a:xfrm>
            <a:off x="1678329" y="266218"/>
            <a:ext cx="9826283" cy="798653"/>
          </a:xfrm>
        </p:spPr>
        <p:txBody>
          <a:bodyPr>
            <a:normAutofit/>
          </a:bodyPr>
          <a:lstStyle/>
          <a:p>
            <a:r>
              <a:rPr lang="en-US" dirty="0"/>
              <a:t>Scenarios </a:t>
            </a:r>
          </a:p>
        </p:txBody>
      </p:sp>
      <p:sp>
        <p:nvSpPr>
          <p:cNvPr id="3" name="Content Placeholder 2">
            <a:extLst>
              <a:ext uri="{FF2B5EF4-FFF2-40B4-BE49-F238E27FC236}">
                <a16:creationId xmlns:a16="http://schemas.microsoft.com/office/drawing/2014/main" id="{86768848-A77F-094F-BDD8-70721BD4A90A}"/>
              </a:ext>
            </a:extLst>
          </p:cNvPr>
          <p:cNvSpPr>
            <a:spLocks noGrp="1"/>
          </p:cNvSpPr>
          <p:nvPr>
            <p:ph idx="1"/>
          </p:nvPr>
        </p:nvSpPr>
        <p:spPr>
          <a:xfrm>
            <a:off x="868100" y="1388962"/>
            <a:ext cx="10857053" cy="4734045"/>
          </a:xfrm>
        </p:spPr>
        <p:txBody>
          <a:bodyPr>
            <a:normAutofit lnSpcReduction="10000"/>
          </a:bodyPr>
          <a:lstStyle/>
          <a:p>
            <a:pPr marL="0" indent="0" algn="just">
              <a:buNone/>
            </a:pPr>
            <a:r>
              <a:rPr lang="en-GB" b="1" dirty="0"/>
              <a:t>Scenario 1: Student receives disappointing mark and feedback on a piece of summative work: </a:t>
            </a:r>
            <a:r>
              <a:rPr lang="en-GB" dirty="0"/>
              <a:t>During an academic mentoring session, a student tells you they received a disappointing mark and feedback on a summative essay. The mark is a high merit, but the student is upset. This is the second and final summative assessment for the course and they are frustrated they did not progress to a distinction, after also getting a high merit on the first essay. They are fixated on their failure to achieve the expectations they set for themselves.</a:t>
            </a:r>
          </a:p>
          <a:p>
            <a:pPr marL="0" indent="0">
              <a:buNone/>
            </a:pPr>
            <a:r>
              <a:rPr lang="en-GB" b="1" dirty="0"/>
              <a:t>Scenario 2: A black student comes to see you and says they think they are not good enough to be at LSE and anyway they don’t fit: </a:t>
            </a:r>
            <a:r>
              <a:rPr lang="en-GB" dirty="0"/>
              <a:t>A student who identifies as Black British comes to see you as their Academic Mentor (AM). They are one of 3 Black students in their department. He feels isolated from the department and is experiencing extreme loneliness. This has led him to stop attending seminars, which is impacting on his work. He is questioning whether he should be at LSE as he feels that he is not good enough.</a:t>
            </a:r>
          </a:p>
          <a:p>
            <a:pPr marL="0" indent="0">
              <a:buNone/>
            </a:pPr>
            <a:r>
              <a:rPr lang="en-GB" b="1" dirty="0"/>
              <a:t>Scenario 3: Student struggling to complete and hand in an essay: </a:t>
            </a:r>
            <a:r>
              <a:rPr lang="en-GB" dirty="0"/>
              <a:t>A week before a summative essay is due, one of your mentees tells you that they feel unable to complete the essay. They have been trying to start working on their essay for weeks and have been progressing at a slow pace. They procrastinate constantly and feel anxious and overwhelmed just thinking about the work they have yet to do. They don’t think they’ll be able to hand in the essay on time.</a:t>
            </a:r>
          </a:p>
          <a:p>
            <a:pPr marL="0" indent="0" algn="just">
              <a:buNone/>
            </a:pPr>
            <a:endParaRPr lang="en-GB" dirty="0"/>
          </a:p>
          <a:p>
            <a:pPr marL="0" indent="0">
              <a:buNone/>
            </a:pPr>
            <a:endParaRPr lang="en-US" dirty="0"/>
          </a:p>
        </p:txBody>
      </p:sp>
    </p:spTree>
    <p:extLst>
      <p:ext uri="{BB962C8B-B14F-4D97-AF65-F5344CB8AC3E}">
        <p14:creationId xmlns:p14="http://schemas.microsoft.com/office/powerpoint/2010/main" val="1089736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54D8C9-9CD0-E64E-A850-E4412A4B549F}"/>
              </a:ext>
            </a:extLst>
          </p:cNvPr>
          <p:cNvSpPr>
            <a:spLocks noGrp="1"/>
          </p:cNvSpPr>
          <p:nvPr>
            <p:ph idx="1"/>
          </p:nvPr>
        </p:nvSpPr>
        <p:spPr>
          <a:xfrm>
            <a:off x="1643604" y="474563"/>
            <a:ext cx="9861007" cy="6238754"/>
          </a:xfrm>
        </p:spPr>
        <p:txBody>
          <a:bodyPr>
            <a:normAutofit/>
          </a:bodyPr>
          <a:lstStyle/>
          <a:p>
            <a:pPr marL="0" indent="0">
              <a:buNone/>
            </a:pPr>
            <a:r>
              <a:rPr lang="en-GB" b="1" dirty="0"/>
              <a:t>Scenario 4: A group of student complains to their academic mentor about one of the students not pulling their weight in a group project </a:t>
            </a:r>
            <a:r>
              <a:rPr lang="en-GB" dirty="0"/>
              <a:t>A group of students working together on a group project come to see you. They tell you they are encountering difficulties with a group member who is not pulling their weight. They are frustrated with this member’s lack of participation and engagement. They feel the student isn’t taking the project seriously and doesn’t care. They want the student to be removed from the group. </a:t>
            </a:r>
          </a:p>
          <a:p>
            <a:pPr marL="0" indent="0">
              <a:buNone/>
            </a:pPr>
            <a:r>
              <a:rPr lang="en-GB" b="1" dirty="0"/>
              <a:t>Scenario 5: An academic mentor and person of colour finds themselves being contacted by lots of students who want to see them over their designated academic mentor </a:t>
            </a:r>
            <a:r>
              <a:rPr lang="en-GB" dirty="0"/>
              <a:t>Professor X is an AM and the only academic of colour in their department. Students that are not from their department are booking appointments during office hours and asking if they could switch to them as their AM. Whilst the academic is happy to see students, they too are feeling overwhelmed and overworked.</a:t>
            </a:r>
          </a:p>
          <a:p>
            <a:pPr marL="0" indent="0">
              <a:buNone/>
            </a:pPr>
            <a:r>
              <a:rPr lang="en-GB" b="1" dirty="0"/>
              <a:t>Scenario 6: A student comes to see you who has good 2.1 grades in all their work, seems to have a clear idea of what they want to do after leaving LSE and is broadly contented with their time at LSE </a:t>
            </a:r>
            <a:r>
              <a:rPr lang="en-GB" dirty="0"/>
              <a:t>A student comes along to their scheduled AM session. The student is progressing well and is achieving 2.1s in all their work and has a clear idea of what they will do after graduation. But the student would like to use their time with the AM but is not sure what to talk about.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1236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AB156-7EC6-AF40-97C1-21258046EB1A}"/>
              </a:ext>
            </a:extLst>
          </p:cNvPr>
          <p:cNvSpPr>
            <a:spLocks noGrp="1"/>
          </p:cNvSpPr>
          <p:nvPr>
            <p:ph idx="1"/>
          </p:nvPr>
        </p:nvSpPr>
        <p:spPr>
          <a:xfrm>
            <a:off x="1724628" y="844952"/>
            <a:ext cx="9779984" cy="5066270"/>
          </a:xfrm>
        </p:spPr>
        <p:txBody>
          <a:bodyPr/>
          <a:lstStyle/>
          <a:p>
            <a:pPr marL="0" indent="0">
              <a:buNone/>
            </a:pPr>
            <a:r>
              <a:rPr lang="en-GB" b="1" dirty="0"/>
              <a:t>Scenario 7: A GTA comes to see an academic mentor – the GTA is being harassed by one of their academic mentees </a:t>
            </a:r>
            <a:r>
              <a:rPr lang="en-GB" dirty="0"/>
              <a:t>A GTA has experienced harassment in the classroom for three weeks in a row. They approach the AM of the student who is harassing them. The GTA discloses what has been happening and seeks advice on what to do next. </a:t>
            </a:r>
          </a:p>
          <a:p>
            <a:pPr marL="0" indent="0">
              <a:buNone/>
            </a:pPr>
            <a:endParaRPr lang="en-US" dirty="0"/>
          </a:p>
        </p:txBody>
      </p:sp>
    </p:spTree>
    <p:extLst>
      <p:ext uri="{BB962C8B-B14F-4D97-AF65-F5344CB8AC3E}">
        <p14:creationId xmlns:p14="http://schemas.microsoft.com/office/powerpoint/2010/main" val="35106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BF9C-7A73-3944-A06C-6FFDA58ABFD3}"/>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19AF0449-737A-E94D-9849-FABAC31FF212}"/>
              </a:ext>
            </a:extLst>
          </p:cNvPr>
          <p:cNvSpPr>
            <a:spLocks noGrp="1"/>
          </p:cNvSpPr>
          <p:nvPr>
            <p:ph idx="1"/>
          </p:nvPr>
        </p:nvSpPr>
        <p:spPr/>
        <p:txBody>
          <a:bodyPr/>
          <a:lstStyle/>
          <a:p>
            <a:r>
              <a:rPr lang="en-US" dirty="0"/>
              <a:t>Reflections on Academic Mentoring as central to the student learning journey</a:t>
            </a:r>
          </a:p>
          <a:p>
            <a:r>
              <a:rPr lang="en-US" dirty="0"/>
              <a:t>How do we as educators, </a:t>
            </a:r>
            <a:r>
              <a:rPr lang="en-US" dirty="0" err="1"/>
              <a:t>practioners</a:t>
            </a:r>
            <a:r>
              <a:rPr lang="en-US" dirty="0"/>
              <a:t>, and professional staff support students and academic mentors in our roles?</a:t>
            </a:r>
          </a:p>
          <a:p>
            <a:r>
              <a:rPr lang="en-US" dirty="0"/>
              <a:t>Future sessions, what would people like?</a:t>
            </a:r>
          </a:p>
          <a:p>
            <a:pPr marL="0" indent="0">
              <a:buNone/>
            </a:pPr>
            <a:endParaRPr lang="en-US" dirty="0"/>
          </a:p>
        </p:txBody>
      </p:sp>
    </p:spTree>
    <p:extLst>
      <p:ext uri="{BB962C8B-B14F-4D97-AF65-F5344CB8AC3E}">
        <p14:creationId xmlns:p14="http://schemas.microsoft.com/office/powerpoint/2010/main" val="240387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17FBC-625E-D946-82F7-61B0E8F1066C}"/>
              </a:ext>
            </a:extLst>
          </p:cNvPr>
          <p:cNvSpPr>
            <a:spLocks noGrp="1"/>
          </p:cNvSpPr>
          <p:nvPr>
            <p:ph type="title"/>
          </p:nvPr>
        </p:nvSpPr>
        <p:spPr/>
        <p:txBody>
          <a:bodyPr/>
          <a:lstStyle/>
          <a:p>
            <a:r>
              <a:rPr lang="en-US" dirty="0"/>
              <a:t>Aims and structure of the session:</a:t>
            </a:r>
            <a:br>
              <a:rPr lang="en-US" dirty="0"/>
            </a:br>
            <a:endParaRPr lang="en-US" dirty="0"/>
          </a:p>
        </p:txBody>
      </p:sp>
      <p:sp>
        <p:nvSpPr>
          <p:cNvPr id="3" name="Content Placeholder 2">
            <a:extLst>
              <a:ext uri="{FF2B5EF4-FFF2-40B4-BE49-F238E27FC236}">
                <a16:creationId xmlns:a16="http://schemas.microsoft.com/office/drawing/2014/main" id="{2980CB85-60B6-8B49-8CF7-4286E0898D5B}"/>
              </a:ext>
            </a:extLst>
          </p:cNvPr>
          <p:cNvSpPr>
            <a:spLocks noGrp="1"/>
          </p:cNvSpPr>
          <p:nvPr>
            <p:ph idx="1"/>
          </p:nvPr>
        </p:nvSpPr>
        <p:spPr>
          <a:xfrm>
            <a:off x="1648179" y="1749778"/>
            <a:ext cx="9856434" cy="4237365"/>
          </a:xfrm>
        </p:spPr>
        <p:txBody>
          <a:bodyPr>
            <a:normAutofit/>
          </a:bodyPr>
          <a:lstStyle/>
          <a:p>
            <a:pPr marL="0" indent="0">
              <a:buNone/>
            </a:pPr>
            <a:r>
              <a:rPr lang="en-US" b="1" dirty="0"/>
              <a:t>Aims:</a:t>
            </a:r>
          </a:p>
          <a:p>
            <a:r>
              <a:rPr lang="en-US" dirty="0"/>
              <a:t>Facilitation of how academic mentoring is understood and experienced in its current form</a:t>
            </a:r>
          </a:p>
          <a:p>
            <a:r>
              <a:rPr lang="en-US" dirty="0"/>
              <a:t>Discuss how can academic mentoring be enhanced</a:t>
            </a:r>
          </a:p>
          <a:p>
            <a:pPr marL="0" indent="0">
              <a:buNone/>
            </a:pPr>
            <a:r>
              <a:rPr lang="en-US" b="1" dirty="0"/>
              <a:t>Structure:</a:t>
            </a:r>
            <a:endParaRPr lang="en-US" dirty="0"/>
          </a:p>
          <a:p>
            <a:r>
              <a:rPr lang="en-US" dirty="0"/>
              <a:t>We will firstly present some preliminary findings from 2 surveys we have conducted</a:t>
            </a:r>
          </a:p>
          <a:p>
            <a:r>
              <a:rPr lang="en-US" dirty="0"/>
              <a:t>Secondly, we will facilitate a long table discussion</a:t>
            </a:r>
          </a:p>
          <a:p>
            <a:r>
              <a:rPr lang="en-US" dirty="0"/>
              <a:t>Thirdly we will talk through 7 scenarios and ways we would facilitate responses to each scenario</a:t>
            </a:r>
          </a:p>
          <a:p>
            <a:endParaRPr lang="en-US" dirty="0"/>
          </a:p>
        </p:txBody>
      </p:sp>
    </p:spTree>
    <p:extLst>
      <p:ext uri="{BB962C8B-B14F-4D97-AF65-F5344CB8AC3E}">
        <p14:creationId xmlns:p14="http://schemas.microsoft.com/office/powerpoint/2010/main" val="388327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2A07-8DB1-3D4B-9AF1-68CF6C13D025}"/>
              </a:ext>
            </a:extLst>
          </p:cNvPr>
          <p:cNvSpPr>
            <a:spLocks noGrp="1"/>
          </p:cNvSpPr>
          <p:nvPr>
            <p:ph type="title"/>
          </p:nvPr>
        </p:nvSpPr>
        <p:spPr/>
        <p:txBody>
          <a:bodyPr/>
          <a:lstStyle/>
          <a:p>
            <a:r>
              <a:rPr lang="en-US" dirty="0"/>
              <a:t>Some context</a:t>
            </a:r>
          </a:p>
        </p:txBody>
      </p:sp>
      <p:sp>
        <p:nvSpPr>
          <p:cNvPr id="3" name="Content Placeholder 2">
            <a:extLst>
              <a:ext uri="{FF2B5EF4-FFF2-40B4-BE49-F238E27FC236}">
                <a16:creationId xmlns:a16="http://schemas.microsoft.com/office/drawing/2014/main" id="{503C104E-D6C6-1B47-B9F4-98B6DCF5378E}"/>
              </a:ext>
            </a:extLst>
          </p:cNvPr>
          <p:cNvSpPr>
            <a:spLocks noGrp="1"/>
          </p:cNvSpPr>
          <p:nvPr>
            <p:ph idx="1"/>
          </p:nvPr>
        </p:nvSpPr>
        <p:spPr/>
        <p:txBody>
          <a:bodyPr/>
          <a:lstStyle/>
          <a:p>
            <a:r>
              <a:rPr lang="en-US" dirty="0"/>
              <a:t>We have so far carried out 2 surveys in the Eden Centre on academic mentoring: 1 with Departmental Managers and 1 with undergraduate students</a:t>
            </a:r>
          </a:p>
          <a:p>
            <a:r>
              <a:rPr lang="en-US" dirty="0"/>
              <a:t>The results have shown the following:</a:t>
            </a:r>
          </a:p>
        </p:txBody>
      </p:sp>
    </p:spTree>
    <p:extLst>
      <p:ext uri="{BB962C8B-B14F-4D97-AF65-F5344CB8AC3E}">
        <p14:creationId xmlns:p14="http://schemas.microsoft.com/office/powerpoint/2010/main" val="218281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0182-94E8-4540-AA71-3E3A3BEECD93}"/>
              </a:ext>
            </a:extLst>
          </p:cNvPr>
          <p:cNvSpPr>
            <a:spLocks noGrp="1"/>
          </p:cNvSpPr>
          <p:nvPr>
            <p:ph type="title"/>
          </p:nvPr>
        </p:nvSpPr>
        <p:spPr>
          <a:xfrm>
            <a:off x="1262744" y="206829"/>
            <a:ext cx="8131627" cy="739949"/>
          </a:xfrm>
        </p:spPr>
        <p:txBody>
          <a:bodyPr>
            <a:normAutofit fontScale="90000"/>
          </a:bodyPr>
          <a:lstStyle/>
          <a:p>
            <a:r>
              <a:rPr lang="en-US" dirty="0"/>
              <a:t>What is happening across the school?</a:t>
            </a:r>
          </a:p>
        </p:txBody>
      </p:sp>
      <p:sp>
        <p:nvSpPr>
          <p:cNvPr id="3" name="Content Placeholder 2">
            <a:extLst>
              <a:ext uri="{FF2B5EF4-FFF2-40B4-BE49-F238E27FC236}">
                <a16:creationId xmlns:a16="http://schemas.microsoft.com/office/drawing/2014/main" id="{0C0A9B87-F96D-794B-9FDF-B1FC80872A58}"/>
              </a:ext>
            </a:extLst>
          </p:cNvPr>
          <p:cNvSpPr>
            <a:spLocks noGrp="1"/>
          </p:cNvSpPr>
          <p:nvPr>
            <p:ph idx="1"/>
          </p:nvPr>
        </p:nvSpPr>
        <p:spPr>
          <a:xfrm>
            <a:off x="1034143" y="1186543"/>
            <a:ext cx="10470469" cy="5464628"/>
          </a:xfrm>
        </p:spPr>
        <p:txBody>
          <a:bodyPr>
            <a:normAutofit fontScale="77500" lnSpcReduction="20000"/>
          </a:bodyPr>
          <a:lstStyle/>
          <a:p>
            <a:r>
              <a:rPr lang="en-US" b="1" dirty="0"/>
              <a:t>Geography </a:t>
            </a:r>
            <a:r>
              <a:rPr lang="en-US" dirty="0"/>
              <a:t>– Academic staff only</a:t>
            </a:r>
          </a:p>
          <a:p>
            <a:r>
              <a:rPr lang="en-US" b="1" dirty="0"/>
              <a:t>Sociology</a:t>
            </a:r>
            <a:r>
              <a:rPr lang="en-US" dirty="0"/>
              <a:t> – Academic staff only but with the view to change</a:t>
            </a:r>
          </a:p>
          <a:p>
            <a:r>
              <a:rPr lang="en-US" b="1" dirty="0"/>
              <a:t>Health Policy </a:t>
            </a:r>
            <a:r>
              <a:rPr lang="en-US" dirty="0"/>
              <a:t>– Academic staff only</a:t>
            </a:r>
          </a:p>
          <a:p>
            <a:r>
              <a:rPr lang="en-US" b="1" dirty="0"/>
              <a:t>International Relations </a:t>
            </a:r>
            <a:r>
              <a:rPr lang="en-US" dirty="0"/>
              <a:t>– Academic staff only</a:t>
            </a:r>
          </a:p>
          <a:p>
            <a:r>
              <a:rPr lang="en-US" b="1" dirty="0"/>
              <a:t>European Institute </a:t>
            </a:r>
            <a:r>
              <a:rPr lang="en-US" dirty="0"/>
              <a:t>– Academic and PSS </a:t>
            </a:r>
          </a:p>
          <a:p>
            <a:r>
              <a:rPr lang="en-US" b="1" dirty="0"/>
              <a:t>Law </a:t>
            </a:r>
            <a:r>
              <a:rPr lang="en-US" dirty="0"/>
              <a:t>– Academic and PSS</a:t>
            </a:r>
          </a:p>
          <a:p>
            <a:r>
              <a:rPr lang="en-US" b="1" dirty="0"/>
              <a:t>Social Policy </a:t>
            </a:r>
            <a:r>
              <a:rPr lang="en-US" dirty="0"/>
              <a:t>– Academic and PSS (although not an officially developed model the UG prog manager has “developed the welfare side of the role” </a:t>
            </a:r>
          </a:p>
          <a:p>
            <a:r>
              <a:rPr lang="en-US" b="1" dirty="0"/>
              <a:t>Statistics</a:t>
            </a:r>
            <a:r>
              <a:rPr lang="en-US" dirty="0"/>
              <a:t> – designated UG advisor for 1</a:t>
            </a:r>
            <a:r>
              <a:rPr lang="en-US" baseline="30000" dirty="0"/>
              <a:t>st</a:t>
            </a:r>
            <a:r>
              <a:rPr lang="en-US" dirty="0"/>
              <a:t> years, members of academic staff for 2nd and 3</a:t>
            </a:r>
            <a:r>
              <a:rPr lang="en-US" baseline="30000" dirty="0"/>
              <a:t>rd</a:t>
            </a:r>
            <a:r>
              <a:rPr lang="en-US" dirty="0"/>
              <a:t> years</a:t>
            </a:r>
          </a:p>
          <a:p>
            <a:r>
              <a:rPr lang="en-US" b="1" dirty="0"/>
              <a:t>Economic History </a:t>
            </a:r>
            <a:r>
              <a:rPr lang="en-US" dirty="0"/>
              <a:t>– Academic staff and PSS to provide support and advice</a:t>
            </a:r>
          </a:p>
          <a:p>
            <a:r>
              <a:rPr lang="en-US" b="1" dirty="0"/>
              <a:t>PBS</a:t>
            </a:r>
            <a:r>
              <a:rPr lang="en-US" dirty="0"/>
              <a:t> – Academic staff and PSS, PSS support with setting up of meetings and topics for discussion</a:t>
            </a:r>
          </a:p>
          <a:p>
            <a:r>
              <a:rPr lang="en-US" b="1" dirty="0"/>
              <a:t>Accounting </a:t>
            </a:r>
            <a:r>
              <a:rPr lang="en-US" dirty="0"/>
              <a:t>– Guest teachers</a:t>
            </a:r>
          </a:p>
          <a:p>
            <a:r>
              <a:rPr lang="en-US" b="1" dirty="0"/>
              <a:t>Economics </a:t>
            </a:r>
            <a:r>
              <a:rPr lang="en-US" dirty="0"/>
              <a:t>– Non academic staff – tutors, teaching fellows</a:t>
            </a:r>
          </a:p>
          <a:p>
            <a:r>
              <a:rPr lang="en-US" b="1" dirty="0"/>
              <a:t>Anthropology</a:t>
            </a:r>
            <a:r>
              <a:rPr lang="en-US" dirty="0"/>
              <a:t> – Academic staff</a:t>
            </a:r>
          </a:p>
          <a:p>
            <a:r>
              <a:rPr lang="en-US" b="1" dirty="0" err="1"/>
              <a:t>Maths</a:t>
            </a:r>
            <a:r>
              <a:rPr lang="en-US" b="1" dirty="0"/>
              <a:t> </a:t>
            </a:r>
            <a:r>
              <a:rPr lang="en-US" dirty="0"/>
              <a:t>– Academic and PSS staff they currently have a mathematics study advisor (</a:t>
            </a:r>
            <a:r>
              <a:rPr lang="en-US" dirty="0" err="1"/>
              <a:t>Maths</a:t>
            </a:r>
            <a:r>
              <a:rPr lang="en-US" dirty="0"/>
              <a:t> Support Centre and Academic Mentor model in place)</a:t>
            </a:r>
          </a:p>
          <a:p>
            <a:r>
              <a:rPr lang="en-US" b="1" dirty="0"/>
              <a:t>Management </a:t>
            </a:r>
            <a:r>
              <a:rPr lang="en-US" dirty="0"/>
              <a:t>- Academic and PSS </a:t>
            </a:r>
          </a:p>
          <a:p>
            <a:r>
              <a:rPr lang="en-US" b="1" dirty="0"/>
              <a:t>Government</a:t>
            </a:r>
            <a:r>
              <a:rPr lang="en-US" dirty="0"/>
              <a:t> – Academic and PSS staff</a:t>
            </a:r>
          </a:p>
          <a:p>
            <a:r>
              <a:rPr lang="en-US" b="1" dirty="0"/>
              <a:t>Language Centre </a:t>
            </a:r>
            <a:r>
              <a:rPr lang="en-US" dirty="0"/>
              <a:t>– Academic staff only </a:t>
            </a:r>
          </a:p>
          <a:p>
            <a:endParaRPr lang="en-US" dirty="0"/>
          </a:p>
        </p:txBody>
      </p:sp>
    </p:spTree>
    <p:extLst>
      <p:ext uri="{BB962C8B-B14F-4D97-AF65-F5344CB8AC3E}">
        <p14:creationId xmlns:p14="http://schemas.microsoft.com/office/powerpoint/2010/main" val="173363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458" y="566057"/>
            <a:ext cx="10405154" cy="1338943"/>
          </a:xfrm>
        </p:spPr>
        <p:txBody>
          <a:bodyPr>
            <a:normAutofit fontScale="90000"/>
          </a:bodyPr>
          <a:lstStyle/>
          <a:p>
            <a:r>
              <a:rPr dirty="0"/>
              <a:t>How would you describe your relationship with your academic mentor(s)? Please tick those that apply.</a:t>
            </a:r>
          </a:p>
        </p:txBody>
      </p:sp>
      <p:sp>
        <p:nvSpPr>
          <p:cNvPr id="3" name="Content Placeholder 2"/>
          <p:cNvSpPr>
            <a:spLocks noGrp="1"/>
          </p:cNvSpPr>
          <p:nvPr>
            <p:ph idx="1"/>
          </p:nvPr>
        </p:nvSpPr>
        <p:spPr/>
        <p:txBody>
          <a:bodyPr/>
          <a:lstStyle/>
          <a:p>
            <a:r>
              <a:t>Answered: 101    Skipped: 18</a:t>
            </a:r>
          </a:p>
        </p:txBody>
      </p:sp>
      <p:pic>
        <p:nvPicPr>
          <p:cNvPr id="4" name="Picture 3" descr="table3747835310.png"/>
          <p:cNvPicPr>
            <a:picLocks noChangeAspect="1"/>
          </p:cNvPicPr>
          <p:nvPr/>
        </p:nvPicPr>
        <p:blipFill>
          <a:blip r:embed="rId2"/>
          <a:stretch>
            <a:fillRect/>
          </a:stretch>
        </p:blipFill>
        <p:spPr>
          <a:xfrm>
            <a:off x="1099457" y="2249604"/>
            <a:ext cx="9514114" cy="3770196"/>
          </a:xfrm>
          <a:prstGeom prst="rect">
            <a:avLst/>
          </a:prstGeom>
        </p:spPr>
      </p:pic>
    </p:spTree>
    <p:extLst>
      <p:ext uri="{BB962C8B-B14F-4D97-AF65-F5344CB8AC3E}">
        <p14:creationId xmlns:p14="http://schemas.microsoft.com/office/powerpoint/2010/main" val="230788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686" y="446314"/>
            <a:ext cx="10807925" cy="1458686"/>
          </a:xfrm>
        </p:spPr>
        <p:txBody>
          <a:bodyPr>
            <a:normAutofit/>
          </a:bodyPr>
          <a:lstStyle/>
          <a:p>
            <a:r>
              <a:rPr dirty="0"/>
              <a:t>What do you think the role of the academic mentor should me? </a:t>
            </a:r>
          </a:p>
        </p:txBody>
      </p:sp>
      <p:sp>
        <p:nvSpPr>
          <p:cNvPr id="3" name="Content Placeholder 2"/>
          <p:cNvSpPr>
            <a:spLocks noGrp="1"/>
          </p:cNvSpPr>
          <p:nvPr>
            <p:ph idx="1"/>
          </p:nvPr>
        </p:nvSpPr>
        <p:spPr/>
        <p:txBody>
          <a:bodyPr/>
          <a:lstStyle/>
          <a:p>
            <a:r>
              <a:t>Answered: 119    Skipped: 0</a:t>
            </a:r>
          </a:p>
        </p:txBody>
      </p:sp>
      <p:pic>
        <p:nvPicPr>
          <p:cNvPr id="4" name="Picture 3" descr="table3747835330.png"/>
          <p:cNvPicPr>
            <a:picLocks noChangeAspect="1"/>
          </p:cNvPicPr>
          <p:nvPr/>
        </p:nvPicPr>
        <p:blipFill>
          <a:blip r:embed="rId2"/>
          <a:stretch>
            <a:fillRect/>
          </a:stretch>
        </p:blipFill>
        <p:spPr>
          <a:xfrm>
            <a:off x="696686" y="1905000"/>
            <a:ext cx="9405257" cy="3900864"/>
          </a:xfrm>
          <a:prstGeom prst="rect">
            <a:avLst/>
          </a:prstGeom>
        </p:spPr>
      </p:pic>
    </p:spTree>
    <p:extLst>
      <p:ext uri="{BB962C8B-B14F-4D97-AF65-F5344CB8AC3E}">
        <p14:creationId xmlns:p14="http://schemas.microsoft.com/office/powerpoint/2010/main" val="393154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46314"/>
            <a:ext cx="10361611" cy="1458686"/>
          </a:xfrm>
        </p:spPr>
        <p:txBody>
          <a:bodyPr>
            <a:normAutofit/>
          </a:bodyPr>
          <a:lstStyle/>
          <a:p>
            <a:r>
              <a:rPr dirty="0"/>
              <a:t>How could academic mentoring be improved?</a:t>
            </a:r>
          </a:p>
        </p:txBody>
      </p:sp>
      <p:sp>
        <p:nvSpPr>
          <p:cNvPr id="3" name="Content Placeholder 2"/>
          <p:cNvSpPr>
            <a:spLocks noGrp="1"/>
          </p:cNvSpPr>
          <p:nvPr>
            <p:ph idx="1"/>
          </p:nvPr>
        </p:nvSpPr>
        <p:spPr/>
        <p:txBody>
          <a:bodyPr/>
          <a:lstStyle/>
          <a:p>
            <a:r>
              <a:t>Answered: 113    Skipped: 6</a:t>
            </a:r>
          </a:p>
        </p:txBody>
      </p:sp>
      <p:pic>
        <p:nvPicPr>
          <p:cNvPr id="4" name="Picture 3" descr="chart3747938030.png"/>
          <p:cNvPicPr>
            <a:picLocks noChangeAspect="1"/>
          </p:cNvPicPr>
          <p:nvPr/>
        </p:nvPicPr>
        <p:blipFill>
          <a:blip r:embed="rId2"/>
          <a:stretch>
            <a:fillRect/>
          </a:stretch>
        </p:blipFill>
        <p:spPr>
          <a:xfrm>
            <a:off x="1399544" y="1997988"/>
            <a:ext cx="7184571" cy="4233333"/>
          </a:xfrm>
          <a:prstGeom prst="rect">
            <a:avLst/>
          </a:prstGeom>
        </p:spPr>
      </p:pic>
    </p:spTree>
    <p:extLst>
      <p:ext uri="{BB962C8B-B14F-4D97-AF65-F5344CB8AC3E}">
        <p14:creationId xmlns:p14="http://schemas.microsoft.com/office/powerpoint/2010/main" val="2614439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77DAE-C758-1749-8D6E-77F819F15C82}"/>
              </a:ext>
            </a:extLst>
          </p:cNvPr>
          <p:cNvSpPr>
            <a:spLocks noGrp="1"/>
          </p:cNvSpPr>
          <p:nvPr>
            <p:ph type="title"/>
          </p:nvPr>
        </p:nvSpPr>
        <p:spPr/>
        <p:txBody>
          <a:bodyPr/>
          <a:lstStyle/>
          <a:p>
            <a:r>
              <a:rPr lang="en-US" dirty="0"/>
              <a:t>Long Table:</a:t>
            </a:r>
          </a:p>
        </p:txBody>
      </p:sp>
      <p:sp>
        <p:nvSpPr>
          <p:cNvPr id="3" name="Content Placeholder 2">
            <a:extLst>
              <a:ext uri="{FF2B5EF4-FFF2-40B4-BE49-F238E27FC236}">
                <a16:creationId xmlns:a16="http://schemas.microsoft.com/office/drawing/2014/main" id="{A7BF9164-3F93-ED4B-A557-48F07B74CB4B}"/>
              </a:ext>
            </a:extLst>
          </p:cNvPr>
          <p:cNvSpPr>
            <a:spLocks noGrp="1"/>
          </p:cNvSpPr>
          <p:nvPr>
            <p:ph idx="1"/>
          </p:nvPr>
        </p:nvSpPr>
        <p:spPr/>
        <p:txBody>
          <a:bodyPr/>
          <a:lstStyle/>
          <a:p>
            <a:r>
              <a:rPr lang="en-US" dirty="0"/>
              <a:t>A long table is a way of facilitating discussion without pressure of having to voice your views and experiences through traditional ‘talking’;</a:t>
            </a:r>
          </a:p>
          <a:p>
            <a:r>
              <a:rPr lang="en-US" dirty="0"/>
              <a:t>Only those at the long table should speak;</a:t>
            </a:r>
          </a:p>
          <a:p>
            <a:r>
              <a:rPr lang="en-US" dirty="0"/>
              <a:t>Participants in the long table can write on the paper on the long table if they prefer;</a:t>
            </a:r>
          </a:p>
          <a:p>
            <a:r>
              <a:rPr lang="en-US" dirty="0"/>
              <a:t>Be respectful and acknowledge your privileges at the table</a:t>
            </a:r>
          </a:p>
          <a:p>
            <a:pPr marL="0" indent="0">
              <a:buNone/>
            </a:pPr>
            <a:endParaRPr lang="en-US" dirty="0"/>
          </a:p>
        </p:txBody>
      </p:sp>
    </p:spTree>
    <p:extLst>
      <p:ext uri="{BB962C8B-B14F-4D97-AF65-F5344CB8AC3E}">
        <p14:creationId xmlns:p14="http://schemas.microsoft.com/office/powerpoint/2010/main" val="67105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27595-D2B9-8241-8C4B-ABFE25D3DEE5}"/>
              </a:ext>
            </a:extLst>
          </p:cNvPr>
          <p:cNvSpPr>
            <a:spLocks noGrp="1"/>
          </p:cNvSpPr>
          <p:nvPr>
            <p:ph type="title"/>
          </p:nvPr>
        </p:nvSpPr>
        <p:spPr/>
        <p:txBody>
          <a:bodyPr/>
          <a:lstStyle/>
          <a:p>
            <a:r>
              <a:rPr lang="en-US" dirty="0"/>
              <a:t>Long table questions for discussion:</a:t>
            </a:r>
            <a:br>
              <a:rPr lang="en-US" dirty="0"/>
            </a:br>
            <a:endParaRPr lang="en-US" dirty="0"/>
          </a:p>
        </p:txBody>
      </p:sp>
      <p:sp>
        <p:nvSpPr>
          <p:cNvPr id="3" name="Content Placeholder 2">
            <a:extLst>
              <a:ext uri="{FF2B5EF4-FFF2-40B4-BE49-F238E27FC236}">
                <a16:creationId xmlns:a16="http://schemas.microsoft.com/office/drawing/2014/main" id="{F73A9486-1D89-794A-9541-2EE7F08D1E4D}"/>
              </a:ext>
            </a:extLst>
          </p:cNvPr>
          <p:cNvSpPr>
            <a:spLocks noGrp="1"/>
          </p:cNvSpPr>
          <p:nvPr>
            <p:ph idx="1"/>
          </p:nvPr>
        </p:nvSpPr>
        <p:spPr/>
        <p:txBody>
          <a:bodyPr/>
          <a:lstStyle/>
          <a:p>
            <a:r>
              <a:rPr lang="en-GB" dirty="0"/>
              <a:t>What does Academic Mentoring mean to you? – consider the words/terms that you associate with academic mentoring, </a:t>
            </a:r>
          </a:p>
          <a:p>
            <a:r>
              <a:rPr lang="en-GB" dirty="0"/>
              <a:t>what words/terms do you not associate with AM</a:t>
            </a:r>
          </a:p>
          <a:p>
            <a:r>
              <a:rPr lang="en-GB" dirty="0"/>
              <a:t>What is the relationship between academic mentoring and </a:t>
            </a:r>
            <a:r>
              <a:rPr lang="en-GB"/>
              <a:t>student education?</a:t>
            </a:r>
            <a:endParaRPr lang="en-GB" dirty="0"/>
          </a:p>
          <a:p>
            <a:r>
              <a:rPr lang="en-GB" dirty="0"/>
              <a:t>For those that are AM how does academic mentoring make you feel? Do you fully equipped to be an AM?</a:t>
            </a:r>
          </a:p>
          <a:p>
            <a:r>
              <a:rPr lang="en-GB" dirty="0"/>
              <a:t>Academic Mentoring at LSE – What are the challenges, what are the potential solutions</a:t>
            </a:r>
          </a:p>
          <a:p>
            <a:endParaRPr lang="en-US" dirty="0"/>
          </a:p>
        </p:txBody>
      </p:sp>
    </p:spTree>
    <p:extLst>
      <p:ext uri="{BB962C8B-B14F-4D97-AF65-F5344CB8AC3E}">
        <p14:creationId xmlns:p14="http://schemas.microsoft.com/office/powerpoint/2010/main" val="216620474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TotalTime>
  <Words>1208</Words>
  <Application>Microsoft Macintosh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Academic Mentoring: Caring or Crisis Management</vt:lpstr>
      <vt:lpstr>Aims and structure of the session: </vt:lpstr>
      <vt:lpstr>Some context</vt:lpstr>
      <vt:lpstr>What is happening across the school?</vt:lpstr>
      <vt:lpstr>How would you describe your relationship with your academic mentor(s)? Please tick those that apply.</vt:lpstr>
      <vt:lpstr>What do you think the role of the academic mentor should me? </vt:lpstr>
      <vt:lpstr>How could academic mentoring be improved?</vt:lpstr>
      <vt:lpstr>Long Table:</vt:lpstr>
      <vt:lpstr>Long table questions for discussion: </vt:lpstr>
      <vt:lpstr>Scenarios </vt:lpstr>
      <vt:lpstr>PowerPoint Presentation</vt:lpstr>
      <vt:lpstr>PowerPoint Presentation</vt:lpstr>
      <vt:lpstr>In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Mentoring: Caring or Crisis Managment</dc:title>
  <dc:creator>Ahmet,A</dc:creator>
  <cp:lastModifiedBy>Ahmet,A</cp:lastModifiedBy>
  <cp:revision>6</cp:revision>
  <dcterms:created xsi:type="dcterms:W3CDTF">2019-12-02T19:47:31Z</dcterms:created>
  <dcterms:modified xsi:type="dcterms:W3CDTF">2019-12-03T13:48:27Z</dcterms:modified>
</cp:coreProperties>
</file>