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77" r:id="rId3"/>
    <p:sldId id="265" r:id="rId4"/>
    <p:sldId id="269" r:id="rId5"/>
    <p:sldId id="266" r:id="rId6"/>
    <p:sldId id="274" r:id="rId7"/>
    <p:sldId id="267" r:id="rId8"/>
    <p:sldId id="273" r:id="rId9"/>
    <p:sldId id="270" r:id="rId10"/>
    <p:sldId id="264" r:id="rId11"/>
    <p:sldId id="275" r:id="rId12"/>
    <p:sldId id="271" r:id="rId13"/>
    <p:sldId id="276" r:id="rId14"/>
    <p:sldId id="272" r:id="rId15"/>
    <p:sldId id="28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FFC41D-F3D1-1943-833B-D86CBAA8DEB6}" v="94" dt="2020-06-04T08:04:32.1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2"/>
  </p:normalViewPr>
  <p:slideViewPr>
    <p:cSldViewPr snapToGrid="0" snapToObjects="1">
      <p:cViewPr varScale="1">
        <p:scale>
          <a:sx n="113" d="100"/>
          <a:sy n="113" d="100"/>
        </p:scale>
        <p:origin x="52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33160C-E938-C14F-BA62-33035498ADD0}" type="datetimeFigureOut">
              <a:rPr lang="en-US" smtClean="0"/>
              <a:t>9/18/20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D71297-0AA8-0349-A79E-15B1DC601831}" type="slidenum">
              <a:rPr lang="en-US" smtClean="0"/>
              <a:t>‹#›</a:t>
            </a:fld>
            <a:endParaRPr lang="en-US"/>
          </a:p>
        </p:txBody>
      </p:sp>
    </p:spTree>
    <p:extLst>
      <p:ext uri="{BB962C8B-B14F-4D97-AF65-F5344CB8AC3E}">
        <p14:creationId xmlns:p14="http://schemas.microsoft.com/office/powerpoint/2010/main" val="1192923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C45E9-FAEB-0B40-8EA6-692FAF88F75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5D20F2D-ED75-DF45-A0F2-FD6FF7632E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545C0C0-D400-874B-A2F3-5E31FA71E733}"/>
              </a:ext>
            </a:extLst>
          </p:cNvPr>
          <p:cNvSpPr>
            <a:spLocks noGrp="1"/>
          </p:cNvSpPr>
          <p:nvPr>
            <p:ph type="dt" sz="half" idx="10"/>
          </p:nvPr>
        </p:nvSpPr>
        <p:spPr/>
        <p:txBody>
          <a:bodyPr/>
          <a:lstStyle/>
          <a:p>
            <a:fld id="{182EA132-9593-B944-826F-5CD5C358C7BF}" type="datetime1">
              <a:rPr lang="en-GB" smtClean="0"/>
              <a:t>18/09/2020</a:t>
            </a:fld>
            <a:endParaRPr lang="en-US"/>
          </a:p>
        </p:txBody>
      </p:sp>
      <p:sp>
        <p:nvSpPr>
          <p:cNvPr id="5" name="Footer Placeholder 4">
            <a:extLst>
              <a:ext uri="{FF2B5EF4-FFF2-40B4-BE49-F238E27FC236}">
                <a16:creationId xmlns:a16="http://schemas.microsoft.com/office/drawing/2014/main" id="{1961629B-7551-B847-A393-5EAE66EB3A49}"/>
              </a:ext>
            </a:extLst>
          </p:cNvPr>
          <p:cNvSpPr>
            <a:spLocks noGrp="1"/>
          </p:cNvSpPr>
          <p:nvPr>
            <p:ph type="ftr" sz="quarter" idx="11"/>
          </p:nvPr>
        </p:nvSpPr>
        <p:spPr/>
        <p:txBody>
          <a:bodyPr/>
          <a:lstStyle/>
          <a:p>
            <a:r>
              <a:rPr lang="en-US"/>
              <a:t>Dr Akile Ahmet, Eden Centre </a:t>
            </a:r>
          </a:p>
        </p:txBody>
      </p:sp>
      <p:sp>
        <p:nvSpPr>
          <p:cNvPr id="6" name="Slide Number Placeholder 5">
            <a:extLst>
              <a:ext uri="{FF2B5EF4-FFF2-40B4-BE49-F238E27FC236}">
                <a16:creationId xmlns:a16="http://schemas.microsoft.com/office/drawing/2014/main" id="{BDF9D4D5-6C42-4348-96A0-5B0CEA983EFB}"/>
              </a:ext>
            </a:extLst>
          </p:cNvPr>
          <p:cNvSpPr>
            <a:spLocks noGrp="1"/>
          </p:cNvSpPr>
          <p:nvPr>
            <p:ph type="sldNum" sz="quarter" idx="12"/>
          </p:nvPr>
        </p:nvSpPr>
        <p:spPr/>
        <p:txBody>
          <a:bodyPr/>
          <a:lstStyle/>
          <a:p>
            <a:fld id="{31BAE917-2632-584D-BFED-7DF149855E0F}" type="slidenum">
              <a:rPr lang="en-US" smtClean="0"/>
              <a:t>‹#›</a:t>
            </a:fld>
            <a:endParaRPr lang="en-US"/>
          </a:p>
        </p:txBody>
      </p:sp>
    </p:spTree>
    <p:extLst>
      <p:ext uri="{BB962C8B-B14F-4D97-AF65-F5344CB8AC3E}">
        <p14:creationId xmlns:p14="http://schemas.microsoft.com/office/powerpoint/2010/main" val="4015960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8523-4F35-A24C-A1B8-94057028FC02}"/>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BEED6DE-2238-3D41-A999-A8CD5DBA12A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51037BD-19D0-BE4F-9BA6-F72F2BAC1688}"/>
              </a:ext>
            </a:extLst>
          </p:cNvPr>
          <p:cNvSpPr>
            <a:spLocks noGrp="1"/>
          </p:cNvSpPr>
          <p:nvPr>
            <p:ph type="dt" sz="half" idx="10"/>
          </p:nvPr>
        </p:nvSpPr>
        <p:spPr/>
        <p:txBody>
          <a:bodyPr/>
          <a:lstStyle/>
          <a:p>
            <a:fld id="{93DDA1FF-15F7-D141-A128-4CEAA23BCE34}" type="datetime1">
              <a:rPr lang="en-GB" smtClean="0"/>
              <a:t>18/09/2020</a:t>
            </a:fld>
            <a:endParaRPr lang="en-US"/>
          </a:p>
        </p:txBody>
      </p:sp>
      <p:sp>
        <p:nvSpPr>
          <p:cNvPr id="5" name="Footer Placeholder 4">
            <a:extLst>
              <a:ext uri="{FF2B5EF4-FFF2-40B4-BE49-F238E27FC236}">
                <a16:creationId xmlns:a16="http://schemas.microsoft.com/office/drawing/2014/main" id="{0517A3A2-0B9D-6D41-85AF-BB6B573B8814}"/>
              </a:ext>
            </a:extLst>
          </p:cNvPr>
          <p:cNvSpPr>
            <a:spLocks noGrp="1"/>
          </p:cNvSpPr>
          <p:nvPr>
            <p:ph type="ftr" sz="quarter" idx="11"/>
          </p:nvPr>
        </p:nvSpPr>
        <p:spPr/>
        <p:txBody>
          <a:bodyPr/>
          <a:lstStyle/>
          <a:p>
            <a:r>
              <a:rPr lang="en-US"/>
              <a:t>Dr Akile Ahmet, Eden Centre </a:t>
            </a:r>
          </a:p>
        </p:txBody>
      </p:sp>
      <p:sp>
        <p:nvSpPr>
          <p:cNvPr id="6" name="Slide Number Placeholder 5">
            <a:extLst>
              <a:ext uri="{FF2B5EF4-FFF2-40B4-BE49-F238E27FC236}">
                <a16:creationId xmlns:a16="http://schemas.microsoft.com/office/drawing/2014/main" id="{AFE92C99-92CB-6946-A23D-9FB02096A173}"/>
              </a:ext>
            </a:extLst>
          </p:cNvPr>
          <p:cNvSpPr>
            <a:spLocks noGrp="1"/>
          </p:cNvSpPr>
          <p:nvPr>
            <p:ph type="sldNum" sz="quarter" idx="12"/>
          </p:nvPr>
        </p:nvSpPr>
        <p:spPr/>
        <p:txBody>
          <a:bodyPr/>
          <a:lstStyle/>
          <a:p>
            <a:fld id="{31BAE917-2632-584D-BFED-7DF149855E0F}" type="slidenum">
              <a:rPr lang="en-US" smtClean="0"/>
              <a:t>‹#›</a:t>
            </a:fld>
            <a:endParaRPr lang="en-US"/>
          </a:p>
        </p:txBody>
      </p:sp>
    </p:spTree>
    <p:extLst>
      <p:ext uri="{BB962C8B-B14F-4D97-AF65-F5344CB8AC3E}">
        <p14:creationId xmlns:p14="http://schemas.microsoft.com/office/powerpoint/2010/main" val="1595817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A805BB-ACE6-9B4D-87D5-917C9C6FADC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0F6A058-27CD-D542-ABDA-7A63D8261B9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F658C47-0234-D745-AB2A-BB3F8D6E14CE}"/>
              </a:ext>
            </a:extLst>
          </p:cNvPr>
          <p:cNvSpPr>
            <a:spLocks noGrp="1"/>
          </p:cNvSpPr>
          <p:nvPr>
            <p:ph type="dt" sz="half" idx="10"/>
          </p:nvPr>
        </p:nvSpPr>
        <p:spPr/>
        <p:txBody>
          <a:bodyPr/>
          <a:lstStyle/>
          <a:p>
            <a:fld id="{29135463-4818-3642-BEA9-CCEB04745CCF}" type="datetime1">
              <a:rPr lang="en-GB" smtClean="0"/>
              <a:t>18/09/2020</a:t>
            </a:fld>
            <a:endParaRPr lang="en-US"/>
          </a:p>
        </p:txBody>
      </p:sp>
      <p:sp>
        <p:nvSpPr>
          <p:cNvPr id="5" name="Footer Placeholder 4">
            <a:extLst>
              <a:ext uri="{FF2B5EF4-FFF2-40B4-BE49-F238E27FC236}">
                <a16:creationId xmlns:a16="http://schemas.microsoft.com/office/drawing/2014/main" id="{63ADF766-C72B-1D45-B232-DDAFC4BE2C6B}"/>
              </a:ext>
            </a:extLst>
          </p:cNvPr>
          <p:cNvSpPr>
            <a:spLocks noGrp="1"/>
          </p:cNvSpPr>
          <p:nvPr>
            <p:ph type="ftr" sz="quarter" idx="11"/>
          </p:nvPr>
        </p:nvSpPr>
        <p:spPr/>
        <p:txBody>
          <a:bodyPr/>
          <a:lstStyle/>
          <a:p>
            <a:r>
              <a:rPr lang="en-US"/>
              <a:t>Dr Akile Ahmet, Eden Centre </a:t>
            </a:r>
          </a:p>
        </p:txBody>
      </p:sp>
      <p:sp>
        <p:nvSpPr>
          <p:cNvPr id="6" name="Slide Number Placeholder 5">
            <a:extLst>
              <a:ext uri="{FF2B5EF4-FFF2-40B4-BE49-F238E27FC236}">
                <a16:creationId xmlns:a16="http://schemas.microsoft.com/office/drawing/2014/main" id="{17E90132-60B4-874B-815F-1EB11F1F49C7}"/>
              </a:ext>
            </a:extLst>
          </p:cNvPr>
          <p:cNvSpPr>
            <a:spLocks noGrp="1"/>
          </p:cNvSpPr>
          <p:nvPr>
            <p:ph type="sldNum" sz="quarter" idx="12"/>
          </p:nvPr>
        </p:nvSpPr>
        <p:spPr/>
        <p:txBody>
          <a:bodyPr/>
          <a:lstStyle/>
          <a:p>
            <a:fld id="{31BAE917-2632-584D-BFED-7DF149855E0F}" type="slidenum">
              <a:rPr lang="en-US" smtClean="0"/>
              <a:t>‹#›</a:t>
            </a:fld>
            <a:endParaRPr lang="en-US"/>
          </a:p>
        </p:txBody>
      </p:sp>
    </p:spTree>
    <p:extLst>
      <p:ext uri="{BB962C8B-B14F-4D97-AF65-F5344CB8AC3E}">
        <p14:creationId xmlns:p14="http://schemas.microsoft.com/office/powerpoint/2010/main" val="127414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Tree>
    <p:extLst>
      <p:ext uri="{BB962C8B-B14F-4D97-AF65-F5344CB8AC3E}">
        <p14:creationId xmlns:p14="http://schemas.microsoft.com/office/powerpoint/2010/main" val="3173182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DB2F8-56F5-4B45-893D-0F0E477B791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696A3F2-43EC-874A-AD47-A7D87516E79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D75BE79-1351-4D44-9A8A-61ADCDB3B3BD}"/>
              </a:ext>
            </a:extLst>
          </p:cNvPr>
          <p:cNvSpPr>
            <a:spLocks noGrp="1"/>
          </p:cNvSpPr>
          <p:nvPr>
            <p:ph type="dt" sz="half" idx="10"/>
          </p:nvPr>
        </p:nvSpPr>
        <p:spPr/>
        <p:txBody>
          <a:bodyPr/>
          <a:lstStyle/>
          <a:p>
            <a:fld id="{BA99DB1C-47CB-C149-9E4E-B2E6200D3F0E}" type="datetime1">
              <a:rPr lang="en-GB" smtClean="0"/>
              <a:t>18/09/2020</a:t>
            </a:fld>
            <a:endParaRPr lang="en-US"/>
          </a:p>
        </p:txBody>
      </p:sp>
      <p:sp>
        <p:nvSpPr>
          <p:cNvPr id="5" name="Footer Placeholder 4">
            <a:extLst>
              <a:ext uri="{FF2B5EF4-FFF2-40B4-BE49-F238E27FC236}">
                <a16:creationId xmlns:a16="http://schemas.microsoft.com/office/drawing/2014/main" id="{786AA414-86C2-A248-8B74-E369687D9CB0}"/>
              </a:ext>
            </a:extLst>
          </p:cNvPr>
          <p:cNvSpPr>
            <a:spLocks noGrp="1"/>
          </p:cNvSpPr>
          <p:nvPr>
            <p:ph type="ftr" sz="quarter" idx="11"/>
          </p:nvPr>
        </p:nvSpPr>
        <p:spPr/>
        <p:txBody>
          <a:bodyPr/>
          <a:lstStyle/>
          <a:p>
            <a:r>
              <a:rPr lang="en-US"/>
              <a:t>Dr Akile Ahmet, Eden Centre </a:t>
            </a:r>
          </a:p>
        </p:txBody>
      </p:sp>
      <p:sp>
        <p:nvSpPr>
          <p:cNvPr id="6" name="Slide Number Placeholder 5">
            <a:extLst>
              <a:ext uri="{FF2B5EF4-FFF2-40B4-BE49-F238E27FC236}">
                <a16:creationId xmlns:a16="http://schemas.microsoft.com/office/drawing/2014/main" id="{07A16115-20B5-944E-B59D-5D2EECEB1B62}"/>
              </a:ext>
            </a:extLst>
          </p:cNvPr>
          <p:cNvSpPr>
            <a:spLocks noGrp="1"/>
          </p:cNvSpPr>
          <p:nvPr>
            <p:ph type="sldNum" sz="quarter" idx="12"/>
          </p:nvPr>
        </p:nvSpPr>
        <p:spPr/>
        <p:txBody>
          <a:bodyPr/>
          <a:lstStyle/>
          <a:p>
            <a:fld id="{31BAE917-2632-584D-BFED-7DF149855E0F}" type="slidenum">
              <a:rPr lang="en-US" smtClean="0"/>
              <a:t>‹#›</a:t>
            </a:fld>
            <a:endParaRPr lang="en-US"/>
          </a:p>
        </p:txBody>
      </p:sp>
    </p:spTree>
    <p:extLst>
      <p:ext uri="{BB962C8B-B14F-4D97-AF65-F5344CB8AC3E}">
        <p14:creationId xmlns:p14="http://schemas.microsoft.com/office/powerpoint/2010/main" val="3328153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51E7B-2B46-6740-BB4B-384F52EDE58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76B38FD-0F11-4444-9862-755384185E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7C1A865-9D2E-B743-B4E2-48DF5E423520}"/>
              </a:ext>
            </a:extLst>
          </p:cNvPr>
          <p:cNvSpPr>
            <a:spLocks noGrp="1"/>
          </p:cNvSpPr>
          <p:nvPr>
            <p:ph type="dt" sz="half" idx="10"/>
          </p:nvPr>
        </p:nvSpPr>
        <p:spPr/>
        <p:txBody>
          <a:bodyPr/>
          <a:lstStyle/>
          <a:p>
            <a:fld id="{50886C23-999B-1A4B-B21A-9E649560458E}" type="datetime1">
              <a:rPr lang="en-GB" smtClean="0"/>
              <a:t>18/09/2020</a:t>
            </a:fld>
            <a:endParaRPr lang="en-US"/>
          </a:p>
        </p:txBody>
      </p:sp>
      <p:sp>
        <p:nvSpPr>
          <p:cNvPr id="5" name="Footer Placeholder 4">
            <a:extLst>
              <a:ext uri="{FF2B5EF4-FFF2-40B4-BE49-F238E27FC236}">
                <a16:creationId xmlns:a16="http://schemas.microsoft.com/office/drawing/2014/main" id="{37F36CF4-D9C4-DC4E-AC88-419E76060706}"/>
              </a:ext>
            </a:extLst>
          </p:cNvPr>
          <p:cNvSpPr>
            <a:spLocks noGrp="1"/>
          </p:cNvSpPr>
          <p:nvPr>
            <p:ph type="ftr" sz="quarter" idx="11"/>
          </p:nvPr>
        </p:nvSpPr>
        <p:spPr/>
        <p:txBody>
          <a:bodyPr/>
          <a:lstStyle/>
          <a:p>
            <a:r>
              <a:rPr lang="en-US"/>
              <a:t>Dr Akile Ahmet, Eden Centre </a:t>
            </a:r>
          </a:p>
        </p:txBody>
      </p:sp>
      <p:sp>
        <p:nvSpPr>
          <p:cNvPr id="6" name="Slide Number Placeholder 5">
            <a:extLst>
              <a:ext uri="{FF2B5EF4-FFF2-40B4-BE49-F238E27FC236}">
                <a16:creationId xmlns:a16="http://schemas.microsoft.com/office/drawing/2014/main" id="{22D55DB2-96A7-3B47-AFFF-B70AEB630155}"/>
              </a:ext>
            </a:extLst>
          </p:cNvPr>
          <p:cNvSpPr>
            <a:spLocks noGrp="1"/>
          </p:cNvSpPr>
          <p:nvPr>
            <p:ph type="sldNum" sz="quarter" idx="12"/>
          </p:nvPr>
        </p:nvSpPr>
        <p:spPr/>
        <p:txBody>
          <a:bodyPr/>
          <a:lstStyle/>
          <a:p>
            <a:fld id="{31BAE917-2632-584D-BFED-7DF149855E0F}" type="slidenum">
              <a:rPr lang="en-US" smtClean="0"/>
              <a:t>‹#›</a:t>
            </a:fld>
            <a:endParaRPr lang="en-US"/>
          </a:p>
        </p:txBody>
      </p:sp>
    </p:spTree>
    <p:extLst>
      <p:ext uri="{BB962C8B-B14F-4D97-AF65-F5344CB8AC3E}">
        <p14:creationId xmlns:p14="http://schemas.microsoft.com/office/powerpoint/2010/main" val="482728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8F475-2E4A-4046-96D3-D94C99980D5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05DCD4F-8B4F-F74F-9E67-884C0469906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F6C376B-4E05-B048-8EDB-0B6D153EF34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99ACC192-C4D6-3246-8D8F-DD91CEA85985}"/>
              </a:ext>
            </a:extLst>
          </p:cNvPr>
          <p:cNvSpPr>
            <a:spLocks noGrp="1"/>
          </p:cNvSpPr>
          <p:nvPr>
            <p:ph type="dt" sz="half" idx="10"/>
          </p:nvPr>
        </p:nvSpPr>
        <p:spPr/>
        <p:txBody>
          <a:bodyPr/>
          <a:lstStyle/>
          <a:p>
            <a:fld id="{FCA38CC0-26A7-564B-85D5-AE7E2B68CFAE}" type="datetime1">
              <a:rPr lang="en-GB" smtClean="0"/>
              <a:t>18/09/2020</a:t>
            </a:fld>
            <a:endParaRPr lang="en-US"/>
          </a:p>
        </p:txBody>
      </p:sp>
      <p:sp>
        <p:nvSpPr>
          <p:cNvPr id="6" name="Footer Placeholder 5">
            <a:extLst>
              <a:ext uri="{FF2B5EF4-FFF2-40B4-BE49-F238E27FC236}">
                <a16:creationId xmlns:a16="http://schemas.microsoft.com/office/drawing/2014/main" id="{5EBD061F-645C-A94E-9C5D-E246F2219871}"/>
              </a:ext>
            </a:extLst>
          </p:cNvPr>
          <p:cNvSpPr>
            <a:spLocks noGrp="1"/>
          </p:cNvSpPr>
          <p:nvPr>
            <p:ph type="ftr" sz="quarter" idx="11"/>
          </p:nvPr>
        </p:nvSpPr>
        <p:spPr/>
        <p:txBody>
          <a:bodyPr/>
          <a:lstStyle/>
          <a:p>
            <a:r>
              <a:rPr lang="en-US"/>
              <a:t>Dr Akile Ahmet, Eden Centre </a:t>
            </a:r>
          </a:p>
        </p:txBody>
      </p:sp>
      <p:sp>
        <p:nvSpPr>
          <p:cNvPr id="7" name="Slide Number Placeholder 6">
            <a:extLst>
              <a:ext uri="{FF2B5EF4-FFF2-40B4-BE49-F238E27FC236}">
                <a16:creationId xmlns:a16="http://schemas.microsoft.com/office/drawing/2014/main" id="{35347519-D961-0F4C-9B89-24204C90880C}"/>
              </a:ext>
            </a:extLst>
          </p:cNvPr>
          <p:cNvSpPr>
            <a:spLocks noGrp="1"/>
          </p:cNvSpPr>
          <p:nvPr>
            <p:ph type="sldNum" sz="quarter" idx="12"/>
          </p:nvPr>
        </p:nvSpPr>
        <p:spPr/>
        <p:txBody>
          <a:bodyPr/>
          <a:lstStyle/>
          <a:p>
            <a:fld id="{31BAE917-2632-584D-BFED-7DF149855E0F}" type="slidenum">
              <a:rPr lang="en-US" smtClean="0"/>
              <a:t>‹#›</a:t>
            </a:fld>
            <a:endParaRPr lang="en-US"/>
          </a:p>
        </p:txBody>
      </p:sp>
    </p:spTree>
    <p:extLst>
      <p:ext uri="{BB962C8B-B14F-4D97-AF65-F5344CB8AC3E}">
        <p14:creationId xmlns:p14="http://schemas.microsoft.com/office/powerpoint/2010/main" val="3293323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92294-38C3-C941-9993-8E16A09CDAB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34DBDC0-6CA1-004D-98EA-FA720BC77F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5D59740-338F-4C42-92CE-5E5C4378417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A6A585A7-E573-1F42-9A21-FFEB2CC16B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A1BF03F-B8D8-D94D-AEE5-193D88955BD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5B91F2E-A972-9A46-A32E-2C810AF3C3A7}"/>
              </a:ext>
            </a:extLst>
          </p:cNvPr>
          <p:cNvSpPr>
            <a:spLocks noGrp="1"/>
          </p:cNvSpPr>
          <p:nvPr>
            <p:ph type="dt" sz="half" idx="10"/>
          </p:nvPr>
        </p:nvSpPr>
        <p:spPr/>
        <p:txBody>
          <a:bodyPr/>
          <a:lstStyle/>
          <a:p>
            <a:fld id="{9554A18B-BA4E-D647-87A2-147EE67A899B}" type="datetime1">
              <a:rPr lang="en-GB" smtClean="0"/>
              <a:t>18/09/2020</a:t>
            </a:fld>
            <a:endParaRPr lang="en-US"/>
          </a:p>
        </p:txBody>
      </p:sp>
      <p:sp>
        <p:nvSpPr>
          <p:cNvPr id="8" name="Footer Placeholder 7">
            <a:extLst>
              <a:ext uri="{FF2B5EF4-FFF2-40B4-BE49-F238E27FC236}">
                <a16:creationId xmlns:a16="http://schemas.microsoft.com/office/drawing/2014/main" id="{4D61C3FE-AA9C-8B46-8F3D-6A78E6E31533}"/>
              </a:ext>
            </a:extLst>
          </p:cNvPr>
          <p:cNvSpPr>
            <a:spLocks noGrp="1"/>
          </p:cNvSpPr>
          <p:nvPr>
            <p:ph type="ftr" sz="quarter" idx="11"/>
          </p:nvPr>
        </p:nvSpPr>
        <p:spPr/>
        <p:txBody>
          <a:bodyPr/>
          <a:lstStyle/>
          <a:p>
            <a:r>
              <a:rPr lang="en-US"/>
              <a:t>Dr Akile Ahmet, Eden Centre </a:t>
            </a:r>
          </a:p>
        </p:txBody>
      </p:sp>
      <p:sp>
        <p:nvSpPr>
          <p:cNvPr id="9" name="Slide Number Placeholder 8">
            <a:extLst>
              <a:ext uri="{FF2B5EF4-FFF2-40B4-BE49-F238E27FC236}">
                <a16:creationId xmlns:a16="http://schemas.microsoft.com/office/drawing/2014/main" id="{9DED0D37-E63D-B74B-9A20-E5D9E5C96952}"/>
              </a:ext>
            </a:extLst>
          </p:cNvPr>
          <p:cNvSpPr>
            <a:spLocks noGrp="1"/>
          </p:cNvSpPr>
          <p:nvPr>
            <p:ph type="sldNum" sz="quarter" idx="12"/>
          </p:nvPr>
        </p:nvSpPr>
        <p:spPr/>
        <p:txBody>
          <a:bodyPr/>
          <a:lstStyle/>
          <a:p>
            <a:fld id="{31BAE917-2632-584D-BFED-7DF149855E0F}" type="slidenum">
              <a:rPr lang="en-US" smtClean="0"/>
              <a:t>‹#›</a:t>
            </a:fld>
            <a:endParaRPr lang="en-US"/>
          </a:p>
        </p:txBody>
      </p:sp>
    </p:spTree>
    <p:extLst>
      <p:ext uri="{BB962C8B-B14F-4D97-AF65-F5344CB8AC3E}">
        <p14:creationId xmlns:p14="http://schemas.microsoft.com/office/powerpoint/2010/main" val="2502589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DD86D-C6B1-4546-92E4-BCA1B218939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E8A381F-4B3A-A843-8218-035DE40C2058}"/>
              </a:ext>
            </a:extLst>
          </p:cNvPr>
          <p:cNvSpPr>
            <a:spLocks noGrp="1"/>
          </p:cNvSpPr>
          <p:nvPr>
            <p:ph type="dt" sz="half" idx="10"/>
          </p:nvPr>
        </p:nvSpPr>
        <p:spPr/>
        <p:txBody>
          <a:bodyPr/>
          <a:lstStyle/>
          <a:p>
            <a:fld id="{6A89E090-7C99-B548-A9BC-2C2DE4DF6597}" type="datetime1">
              <a:rPr lang="en-GB" smtClean="0"/>
              <a:t>18/09/2020</a:t>
            </a:fld>
            <a:endParaRPr lang="en-US"/>
          </a:p>
        </p:txBody>
      </p:sp>
      <p:sp>
        <p:nvSpPr>
          <p:cNvPr id="4" name="Footer Placeholder 3">
            <a:extLst>
              <a:ext uri="{FF2B5EF4-FFF2-40B4-BE49-F238E27FC236}">
                <a16:creationId xmlns:a16="http://schemas.microsoft.com/office/drawing/2014/main" id="{8C27B672-6444-7346-8A21-2B13FB6947DC}"/>
              </a:ext>
            </a:extLst>
          </p:cNvPr>
          <p:cNvSpPr>
            <a:spLocks noGrp="1"/>
          </p:cNvSpPr>
          <p:nvPr>
            <p:ph type="ftr" sz="quarter" idx="11"/>
          </p:nvPr>
        </p:nvSpPr>
        <p:spPr/>
        <p:txBody>
          <a:bodyPr/>
          <a:lstStyle/>
          <a:p>
            <a:r>
              <a:rPr lang="en-US"/>
              <a:t>Dr Akile Ahmet, Eden Centre </a:t>
            </a:r>
          </a:p>
        </p:txBody>
      </p:sp>
      <p:sp>
        <p:nvSpPr>
          <p:cNvPr id="5" name="Slide Number Placeholder 4">
            <a:extLst>
              <a:ext uri="{FF2B5EF4-FFF2-40B4-BE49-F238E27FC236}">
                <a16:creationId xmlns:a16="http://schemas.microsoft.com/office/drawing/2014/main" id="{2ACDE1B8-1025-E642-9094-DD0A0D72EA95}"/>
              </a:ext>
            </a:extLst>
          </p:cNvPr>
          <p:cNvSpPr>
            <a:spLocks noGrp="1"/>
          </p:cNvSpPr>
          <p:nvPr>
            <p:ph type="sldNum" sz="quarter" idx="12"/>
          </p:nvPr>
        </p:nvSpPr>
        <p:spPr/>
        <p:txBody>
          <a:bodyPr/>
          <a:lstStyle/>
          <a:p>
            <a:fld id="{31BAE917-2632-584D-BFED-7DF149855E0F}" type="slidenum">
              <a:rPr lang="en-US" smtClean="0"/>
              <a:t>‹#›</a:t>
            </a:fld>
            <a:endParaRPr lang="en-US"/>
          </a:p>
        </p:txBody>
      </p:sp>
    </p:spTree>
    <p:extLst>
      <p:ext uri="{BB962C8B-B14F-4D97-AF65-F5344CB8AC3E}">
        <p14:creationId xmlns:p14="http://schemas.microsoft.com/office/powerpoint/2010/main" val="1528133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AAAC5D-36CC-A642-AD51-C422703005A4}"/>
              </a:ext>
            </a:extLst>
          </p:cNvPr>
          <p:cNvSpPr>
            <a:spLocks noGrp="1"/>
          </p:cNvSpPr>
          <p:nvPr>
            <p:ph type="dt" sz="half" idx="10"/>
          </p:nvPr>
        </p:nvSpPr>
        <p:spPr/>
        <p:txBody>
          <a:bodyPr/>
          <a:lstStyle/>
          <a:p>
            <a:fld id="{A340FF2B-1523-B54F-9B61-B63CD089821F}" type="datetime1">
              <a:rPr lang="en-GB" smtClean="0"/>
              <a:t>18/09/2020</a:t>
            </a:fld>
            <a:endParaRPr lang="en-US"/>
          </a:p>
        </p:txBody>
      </p:sp>
      <p:sp>
        <p:nvSpPr>
          <p:cNvPr id="3" name="Footer Placeholder 2">
            <a:extLst>
              <a:ext uri="{FF2B5EF4-FFF2-40B4-BE49-F238E27FC236}">
                <a16:creationId xmlns:a16="http://schemas.microsoft.com/office/drawing/2014/main" id="{9821647D-440E-B34B-BC7F-A59E24099367}"/>
              </a:ext>
            </a:extLst>
          </p:cNvPr>
          <p:cNvSpPr>
            <a:spLocks noGrp="1"/>
          </p:cNvSpPr>
          <p:nvPr>
            <p:ph type="ftr" sz="quarter" idx="11"/>
          </p:nvPr>
        </p:nvSpPr>
        <p:spPr/>
        <p:txBody>
          <a:bodyPr/>
          <a:lstStyle/>
          <a:p>
            <a:r>
              <a:rPr lang="en-US"/>
              <a:t>Dr Akile Ahmet, Eden Centre </a:t>
            </a:r>
          </a:p>
        </p:txBody>
      </p:sp>
      <p:sp>
        <p:nvSpPr>
          <p:cNvPr id="4" name="Slide Number Placeholder 3">
            <a:extLst>
              <a:ext uri="{FF2B5EF4-FFF2-40B4-BE49-F238E27FC236}">
                <a16:creationId xmlns:a16="http://schemas.microsoft.com/office/drawing/2014/main" id="{3D9566B0-4853-0C45-A311-FDD782D56D50}"/>
              </a:ext>
            </a:extLst>
          </p:cNvPr>
          <p:cNvSpPr>
            <a:spLocks noGrp="1"/>
          </p:cNvSpPr>
          <p:nvPr>
            <p:ph type="sldNum" sz="quarter" idx="12"/>
          </p:nvPr>
        </p:nvSpPr>
        <p:spPr/>
        <p:txBody>
          <a:bodyPr/>
          <a:lstStyle/>
          <a:p>
            <a:fld id="{31BAE917-2632-584D-BFED-7DF149855E0F}" type="slidenum">
              <a:rPr lang="en-US" smtClean="0"/>
              <a:t>‹#›</a:t>
            </a:fld>
            <a:endParaRPr lang="en-US"/>
          </a:p>
        </p:txBody>
      </p:sp>
    </p:spTree>
    <p:extLst>
      <p:ext uri="{BB962C8B-B14F-4D97-AF65-F5344CB8AC3E}">
        <p14:creationId xmlns:p14="http://schemas.microsoft.com/office/powerpoint/2010/main" val="1494396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29378-C15E-904A-A132-A7D225ADFC9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F6BCCA1E-873C-D145-878E-D6081533F6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B16A549-7A94-BF4D-994D-D25759FE25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89159BE-DD7C-5E4E-AFA4-20B421ACF921}"/>
              </a:ext>
            </a:extLst>
          </p:cNvPr>
          <p:cNvSpPr>
            <a:spLocks noGrp="1"/>
          </p:cNvSpPr>
          <p:nvPr>
            <p:ph type="dt" sz="half" idx="10"/>
          </p:nvPr>
        </p:nvSpPr>
        <p:spPr/>
        <p:txBody>
          <a:bodyPr/>
          <a:lstStyle/>
          <a:p>
            <a:fld id="{7993C31E-A73D-4948-8C23-5CD258E9DA47}" type="datetime1">
              <a:rPr lang="en-GB" smtClean="0"/>
              <a:t>18/09/2020</a:t>
            </a:fld>
            <a:endParaRPr lang="en-US"/>
          </a:p>
        </p:txBody>
      </p:sp>
      <p:sp>
        <p:nvSpPr>
          <p:cNvPr id="6" name="Footer Placeholder 5">
            <a:extLst>
              <a:ext uri="{FF2B5EF4-FFF2-40B4-BE49-F238E27FC236}">
                <a16:creationId xmlns:a16="http://schemas.microsoft.com/office/drawing/2014/main" id="{8EDC718C-E326-C143-A89E-577B0DA9CA54}"/>
              </a:ext>
            </a:extLst>
          </p:cNvPr>
          <p:cNvSpPr>
            <a:spLocks noGrp="1"/>
          </p:cNvSpPr>
          <p:nvPr>
            <p:ph type="ftr" sz="quarter" idx="11"/>
          </p:nvPr>
        </p:nvSpPr>
        <p:spPr/>
        <p:txBody>
          <a:bodyPr/>
          <a:lstStyle/>
          <a:p>
            <a:r>
              <a:rPr lang="en-US"/>
              <a:t>Dr Akile Ahmet, Eden Centre </a:t>
            </a:r>
          </a:p>
        </p:txBody>
      </p:sp>
      <p:sp>
        <p:nvSpPr>
          <p:cNvPr id="7" name="Slide Number Placeholder 6">
            <a:extLst>
              <a:ext uri="{FF2B5EF4-FFF2-40B4-BE49-F238E27FC236}">
                <a16:creationId xmlns:a16="http://schemas.microsoft.com/office/drawing/2014/main" id="{CC67348D-54E9-FA42-93A0-4266CB2C6DC0}"/>
              </a:ext>
            </a:extLst>
          </p:cNvPr>
          <p:cNvSpPr>
            <a:spLocks noGrp="1"/>
          </p:cNvSpPr>
          <p:nvPr>
            <p:ph type="sldNum" sz="quarter" idx="12"/>
          </p:nvPr>
        </p:nvSpPr>
        <p:spPr/>
        <p:txBody>
          <a:bodyPr/>
          <a:lstStyle/>
          <a:p>
            <a:fld id="{31BAE917-2632-584D-BFED-7DF149855E0F}" type="slidenum">
              <a:rPr lang="en-US" smtClean="0"/>
              <a:t>‹#›</a:t>
            </a:fld>
            <a:endParaRPr lang="en-US"/>
          </a:p>
        </p:txBody>
      </p:sp>
    </p:spTree>
    <p:extLst>
      <p:ext uri="{BB962C8B-B14F-4D97-AF65-F5344CB8AC3E}">
        <p14:creationId xmlns:p14="http://schemas.microsoft.com/office/powerpoint/2010/main" val="321525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62354-DE49-CF46-9DFE-1CA7D5284AF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A44686F-7612-EC46-9A3B-6B51C771C3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EA4525-3FE0-9744-8076-8B8CA10197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E7DB622-D06A-C649-A9FE-2CC4CD42F14F}"/>
              </a:ext>
            </a:extLst>
          </p:cNvPr>
          <p:cNvSpPr>
            <a:spLocks noGrp="1"/>
          </p:cNvSpPr>
          <p:nvPr>
            <p:ph type="dt" sz="half" idx="10"/>
          </p:nvPr>
        </p:nvSpPr>
        <p:spPr/>
        <p:txBody>
          <a:bodyPr/>
          <a:lstStyle/>
          <a:p>
            <a:fld id="{5E55293E-D07C-5E4B-8FF5-F0EB2AF56922}" type="datetime1">
              <a:rPr lang="en-GB" smtClean="0"/>
              <a:t>18/09/2020</a:t>
            </a:fld>
            <a:endParaRPr lang="en-US"/>
          </a:p>
        </p:txBody>
      </p:sp>
      <p:sp>
        <p:nvSpPr>
          <p:cNvPr id="6" name="Footer Placeholder 5">
            <a:extLst>
              <a:ext uri="{FF2B5EF4-FFF2-40B4-BE49-F238E27FC236}">
                <a16:creationId xmlns:a16="http://schemas.microsoft.com/office/drawing/2014/main" id="{06337818-D326-0A46-A130-7825809AEA93}"/>
              </a:ext>
            </a:extLst>
          </p:cNvPr>
          <p:cNvSpPr>
            <a:spLocks noGrp="1"/>
          </p:cNvSpPr>
          <p:nvPr>
            <p:ph type="ftr" sz="quarter" idx="11"/>
          </p:nvPr>
        </p:nvSpPr>
        <p:spPr/>
        <p:txBody>
          <a:bodyPr/>
          <a:lstStyle/>
          <a:p>
            <a:r>
              <a:rPr lang="en-US"/>
              <a:t>Dr Akile Ahmet, Eden Centre </a:t>
            </a:r>
          </a:p>
        </p:txBody>
      </p:sp>
      <p:sp>
        <p:nvSpPr>
          <p:cNvPr id="7" name="Slide Number Placeholder 6">
            <a:extLst>
              <a:ext uri="{FF2B5EF4-FFF2-40B4-BE49-F238E27FC236}">
                <a16:creationId xmlns:a16="http://schemas.microsoft.com/office/drawing/2014/main" id="{FF0ED292-0E5C-2247-B5AC-BB63C26FD5F6}"/>
              </a:ext>
            </a:extLst>
          </p:cNvPr>
          <p:cNvSpPr>
            <a:spLocks noGrp="1"/>
          </p:cNvSpPr>
          <p:nvPr>
            <p:ph type="sldNum" sz="quarter" idx="12"/>
          </p:nvPr>
        </p:nvSpPr>
        <p:spPr/>
        <p:txBody>
          <a:bodyPr/>
          <a:lstStyle/>
          <a:p>
            <a:fld id="{31BAE917-2632-584D-BFED-7DF149855E0F}" type="slidenum">
              <a:rPr lang="en-US" smtClean="0"/>
              <a:t>‹#›</a:t>
            </a:fld>
            <a:endParaRPr lang="en-US"/>
          </a:p>
        </p:txBody>
      </p:sp>
    </p:spTree>
    <p:extLst>
      <p:ext uri="{BB962C8B-B14F-4D97-AF65-F5344CB8AC3E}">
        <p14:creationId xmlns:p14="http://schemas.microsoft.com/office/powerpoint/2010/main" val="443440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2784D8-7F66-3941-B20C-FEFE70C43B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A0B4ECF-8A64-4941-9378-CAF96FEFC9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CA3A5F9-BA56-A241-A152-FD0B3C0B8D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E8815-D5B7-8547-BEA2-D1763C37AB27}" type="datetime1">
              <a:rPr lang="en-GB" smtClean="0"/>
              <a:t>18/09/2020</a:t>
            </a:fld>
            <a:endParaRPr lang="en-US"/>
          </a:p>
        </p:txBody>
      </p:sp>
      <p:sp>
        <p:nvSpPr>
          <p:cNvPr id="5" name="Footer Placeholder 4">
            <a:extLst>
              <a:ext uri="{FF2B5EF4-FFF2-40B4-BE49-F238E27FC236}">
                <a16:creationId xmlns:a16="http://schemas.microsoft.com/office/drawing/2014/main" id="{1BDE6959-7F99-4948-B245-6D59D34863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Dr Akile Ahmet, Eden Centre </a:t>
            </a:r>
          </a:p>
        </p:txBody>
      </p:sp>
      <p:sp>
        <p:nvSpPr>
          <p:cNvPr id="6" name="Slide Number Placeholder 5">
            <a:extLst>
              <a:ext uri="{FF2B5EF4-FFF2-40B4-BE49-F238E27FC236}">
                <a16:creationId xmlns:a16="http://schemas.microsoft.com/office/drawing/2014/main" id="{6804A2A9-9260-5A4C-A750-1F094773DF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AE917-2632-584D-BFED-7DF149855E0F}" type="slidenum">
              <a:rPr lang="en-US" smtClean="0"/>
              <a:t>‹#›</a:t>
            </a:fld>
            <a:endParaRPr lang="en-US"/>
          </a:p>
        </p:txBody>
      </p:sp>
    </p:spTree>
    <p:extLst>
      <p:ext uri="{BB962C8B-B14F-4D97-AF65-F5344CB8AC3E}">
        <p14:creationId xmlns:p14="http://schemas.microsoft.com/office/powerpoint/2010/main" val="3956670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0BF8652-AAB6-AC42-A379-F9310686C00A}"/>
              </a:ext>
            </a:extLst>
          </p:cNvPr>
          <p:cNvSpPr>
            <a:spLocks noGrp="1"/>
          </p:cNvSpPr>
          <p:nvPr>
            <p:ph type="ctrTitle"/>
          </p:nvPr>
        </p:nvSpPr>
        <p:spPr>
          <a:xfrm>
            <a:off x="1524003" y="1999615"/>
            <a:ext cx="9144000" cy="2764028"/>
          </a:xfrm>
        </p:spPr>
        <p:txBody>
          <a:bodyPr anchor="ctr">
            <a:normAutofit/>
          </a:bodyPr>
          <a:lstStyle/>
          <a:p>
            <a:r>
              <a:rPr lang="en-US" sz="7200"/>
              <a:t>Academic Mentoring: shifts and expectations </a:t>
            </a:r>
          </a:p>
        </p:txBody>
      </p:sp>
      <p:sp>
        <p:nvSpPr>
          <p:cNvPr id="3" name="Subtitle 2">
            <a:extLst>
              <a:ext uri="{FF2B5EF4-FFF2-40B4-BE49-F238E27FC236}">
                <a16:creationId xmlns:a16="http://schemas.microsoft.com/office/drawing/2014/main" id="{36A4A596-555D-CD4E-9146-A2C761EC717D}"/>
              </a:ext>
            </a:extLst>
          </p:cNvPr>
          <p:cNvSpPr>
            <a:spLocks noGrp="1"/>
          </p:cNvSpPr>
          <p:nvPr>
            <p:ph type="subTitle" idx="1"/>
          </p:nvPr>
        </p:nvSpPr>
        <p:spPr>
          <a:xfrm>
            <a:off x="1966912" y="5645150"/>
            <a:ext cx="8258176" cy="631825"/>
          </a:xfrm>
        </p:spPr>
        <p:txBody>
          <a:bodyPr anchor="ctr">
            <a:normAutofit/>
          </a:bodyPr>
          <a:lstStyle/>
          <a:p>
            <a:r>
              <a:rPr lang="en-US" sz="2800" dirty="0"/>
              <a:t>Inclusive Education Action Plan</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C3C99DC6-6E12-7140-A453-29329E373748}"/>
              </a:ext>
            </a:extLst>
          </p:cNvPr>
          <p:cNvSpPr>
            <a:spLocks noGrp="1"/>
          </p:cNvSpPr>
          <p:nvPr>
            <p:ph type="ftr" sz="quarter" idx="11"/>
          </p:nvPr>
        </p:nvSpPr>
        <p:spPr/>
        <p:txBody>
          <a:bodyPr/>
          <a:lstStyle/>
          <a:p>
            <a:r>
              <a:rPr lang="en-US"/>
              <a:t>Dr Akile Ahmet, Eden Centre </a:t>
            </a:r>
          </a:p>
        </p:txBody>
      </p:sp>
      <p:sp>
        <p:nvSpPr>
          <p:cNvPr id="5" name="Slide Number Placeholder 4">
            <a:extLst>
              <a:ext uri="{FF2B5EF4-FFF2-40B4-BE49-F238E27FC236}">
                <a16:creationId xmlns:a16="http://schemas.microsoft.com/office/drawing/2014/main" id="{00F4F09C-BB26-6946-8881-3C0AB61555B5}"/>
              </a:ext>
            </a:extLst>
          </p:cNvPr>
          <p:cNvSpPr>
            <a:spLocks noGrp="1"/>
          </p:cNvSpPr>
          <p:nvPr>
            <p:ph type="sldNum" sz="quarter" idx="12"/>
          </p:nvPr>
        </p:nvSpPr>
        <p:spPr/>
        <p:txBody>
          <a:bodyPr/>
          <a:lstStyle/>
          <a:p>
            <a:fld id="{31BAE917-2632-584D-BFED-7DF149855E0F}" type="slidenum">
              <a:rPr lang="en-US" smtClean="0"/>
              <a:t>1</a:t>
            </a:fld>
            <a:endParaRPr lang="en-US"/>
          </a:p>
        </p:txBody>
      </p:sp>
    </p:spTree>
    <p:extLst>
      <p:ext uri="{BB962C8B-B14F-4D97-AF65-F5344CB8AC3E}">
        <p14:creationId xmlns:p14="http://schemas.microsoft.com/office/powerpoint/2010/main" val="3367441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1A1C5D3-C053-4EE9-BE1A-419B6E27CC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A3473CF9-37EB-43E7-89EF-D2D1C53D1D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03615" y="221673"/>
            <a:ext cx="8384770" cy="1332634"/>
          </a:xfrm>
          <a:prstGeom prst="rect">
            <a:avLst/>
          </a:prstGeom>
          <a:ln w="12700">
            <a:solidFill>
              <a:srgbClr val="E1E1E1"/>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14830DC-0117-914B-8E8E-E899D91C43A8}"/>
              </a:ext>
            </a:extLst>
          </p:cNvPr>
          <p:cNvSpPr>
            <a:spLocks noGrp="1"/>
          </p:cNvSpPr>
          <p:nvPr>
            <p:ph type="title"/>
          </p:nvPr>
        </p:nvSpPr>
        <p:spPr>
          <a:xfrm>
            <a:off x="2103121" y="310343"/>
            <a:ext cx="7985759" cy="868823"/>
          </a:xfrm>
        </p:spPr>
        <p:txBody>
          <a:bodyPr vert="horz" lIns="91440" tIns="45720" rIns="91440" bIns="45720" rtlCol="0" anchor="ctr">
            <a:normAutofit/>
          </a:bodyPr>
          <a:lstStyle/>
          <a:p>
            <a:pPr algn="ctr"/>
            <a:endParaRPr lang="en-US" sz="4000" kern="1200" dirty="0">
              <a:solidFill>
                <a:schemeClr val="tx1"/>
              </a:solidFill>
              <a:latin typeface="+mj-lt"/>
              <a:ea typeface="+mj-ea"/>
              <a:cs typeface="+mj-cs"/>
            </a:endParaRPr>
          </a:p>
        </p:txBody>
      </p:sp>
      <p:sp>
        <p:nvSpPr>
          <p:cNvPr id="14" name="Rectangle: Rounded Corners 13">
            <a:extLst>
              <a:ext uri="{FF2B5EF4-FFF2-40B4-BE49-F238E27FC236}">
                <a16:creationId xmlns:a16="http://schemas.microsoft.com/office/drawing/2014/main" id="{586B4EF9-43BA-4655-A6FF-1D8E21574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3110" y="1211407"/>
            <a:ext cx="72257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4">
            <a:extLst>
              <a:ext uri="{FF2B5EF4-FFF2-40B4-BE49-F238E27FC236}">
                <a16:creationId xmlns:a16="http://schemas.microsoft.com/office/drawing/2014/main" id="{93748E8F-B88B-5140-B813-7EFEB3C2B096}"/>
              </a:ext>
            </a:extLst>
          </p:cNvPr>
          <p:cNvGraphicFramePr>
            <a:graphicFrameLocks noGrp="1"/>
          </p:cNvGraphicFramePr>
          <p:nvPr>
            <p:ph idx="1"/>
            <p:extLst>
              <p:ext uri="{D42A27DB-BD31-4B8C-83A1-F6EECF244321}">
                <p14:modId xmlns:p14="http://schemas.microsoft.com/office/powerpoint/2010/main" val="2639551213"/>
              </p:ext>
            </p:extLst>
          </p:nvPr>
        </p:nvGraphicFramePr>
        <p:xfrm>
          <a:off x="428508" y="2139484"/>
          <a:ext cx="11334986" cy="4096515"/>
        </p:xfrm>
        <a:graphic>
          <a:graphicData uri="http://schemas.openxmlformats.org/drawingml/2006/table">
            <a:tbl>
              <a:tblPr firstRow="1" bandRow="1">
                <a:tableStyleId>{8799B23B-EC83-4686-B30A-512413B5E67A}</a:tableStyleId>
              </a:tblPr>
              <a:tblGrid>
                <a:gridCol w="8684620">
                  <a:extLst>
                    <a:ext uri="{9D8B030D-6E8A-4147-A177-3AD203B41FA5}">
                      <a16:colId xmlns:a16="http://schemas.microsoft.com/office/drawing/2014/main" val="1370630453"/>
                    </a:ext>
                  </a:extLst>
                </a:gridCol>
                <a:gridCol w="1656807">
                  <a:extLst>
                    <a:ext uri="{9D8B030D-6E8A-4147-A177-3AD203B41FA5}">
                      <a16:colId xmlns:a16="http://schemas.microsoft.com/office/drawing/2014/main" val="4222228134"/>
                    </a:ext>
                  </a:extLst>
                </a:gridCol>
                <a:gridCol w="993559">
                  <a:extLst>
                    <a:ext uri="{9D8B030D-6E8A-4147-A177-3AD203B41FA5}">
                      <a16:colId xmlns:a16="http://schemas.microsoft.com/office/drawing/2014/main" val="1119068214"/>
                    </a:ext>
                  </a:extLst>
                </a:gridCol>
              </a:tblGrid>
              <a:tr h="1139560">
                <a:tc gridSpan="2">
                  <a:txBody>
                    <a:bodyPr/>
                    <a:lstStyle/>
                    <a:p>
                      <a:pPr algn="l" fontAlgn="b"/>
                      <a:r>
                        <a:rPr lang="en-GB" sz="3300" u="none" strike="noStrike">
                          <a:effectLst/>
                        </a:rPr>
                        <a:t>Who do you think should be carrying out academic mentoring?</a:t>
                      </a:r>
                      <a:endParaRPr lang="en-GB" sz="3300" b="1" i="0" u="none" strike="noStrike">
                        <a:solidFill>
                          <a:srgbClr val="333333"/>
                        </a:solidFill>
                        <a:effectLst/>
                        <a:latin typeface="Arial" panose="020B0604020202020204" pitchFamily="34" charset="0"/>
                      </a:endParaRPr>
                    </a:p>
                  </a:txBody>
                  <a:tcPr marL="26354" marR="26354" marT="26354" marB="0" anchor="b"/>
                </a:tc>
                <a:tc hMerge="1">
                  <a:txBody>
                    <a:bodyPr/>
                    <a:lstStyle/>
                    <a:p>
                      <a:endParaRPr lang="en-US"/>
                    </a:p>
                  </a:txBody>
                  <a:tcPr/>
                </a:tc>
                <a:tc>
                  <a:txBody>
                    <a:bodyPr/>
                    <a:lstStyle/>
                    <a:p>
                      <a:pPr algn="l" fontAlgn="b"/>
                      <a:endParaRPr lang="en-GB" sz="3000" b="0" i="0" u="none" strike="noStrike">
                        <a:solidFill>
                          <a:srgbClr val="000000"/>
                        </a:solidFill>
                        <a:effectLst/>
                        <a:latin typeface="Calibri" panose="020F0502020204030204" pitchFamily="34" charset="0"/>
                      </a:endParaRPr>
                    </a:p>
                  </a:txBody>
                  <a:tcPr marL="26354" marR="26354" marT="26354" marB="0" anchor="b"/>
                </a:tc>
                <a:extLst>
                  <a:ext uri="{0D108BD9-81ED-4DB2-BD59-A6C34878D82A}">
                    <a16:rowId xmlns:a16="http://schemas.microsoft.com/office/drawing/2014/main" val="171705627"/>
                  </a:ext>
                </a:extLst>
              </a:tr>
              <a:tr h="591391">
                <a:tc>
                  <a:txBody>
                    <a:bodyPr/>
                    <a:lstStyle/>
                    <a:p>
                      <a:pPr algn="ctr" fontAlgn="b"/>
                      <a:r>
                        <a:rPr lang="en-GB" sz="3000" u="none" strike="noStrike">
                          <a:effectLst/>
                        </a:rPr>
                        <a:t>Answer Choices</a:t>
                      </a:r>
                      <a:endParaRPr lang="en-GB" sz="3000" b="0" i="0" u="none" strike="noStrike">
                        <a:solidFill>
                          <a:srgbClr val="333333"/>
                        </a:solidFill>
                        <a:effectLst/>
                        <a:latin typeface="Arial" panose="020B0604020202020204" pitchFamily="34" charset="0"/>
                      </a:endParaRPr>
                    </a:p>
                  </a:txBody>
                  <a:tcPr marL="26354" marR="26354" marT="26354" marB="0" anchor="b"/>
                </a:tc>
                <a:tc gridSpan="2">
                  <a:txBody>
                    <a:bodyPr/>
                    <a:lstStyle/>
                    <a:p>
                      <a:pPr algn="ctr" fontAlgn="b"/>
                      <a:r>
                        <a:rPr lang="en-GB" sz="3000" u="none" strike="noStrike">
                          <a:effectLst/>
                        </a:rPr>
                        <a:t>Responses</a:t>
                      </a:r>
                      <a:endParaRPr lang="en-GB" sz="3000" b="0" i="0" u="none" strike="noStrike">
                        <a:solidFill>
                          <a:srgbClr val="333333"/>
                        </a:solidFill>
                        <a:effectLst/>
                        <a:latin typeface="Arial" panose="020B0604020202020204" pitchFamily="34" charset="0"/>
                      </a:endParaRPr>
                    </a:p>
                  </a:txBody>
                  <a:tcPr marL="26354" marR="26354" marT="26354" marB="0" anchor="b"/>
                </a:tc>
                <a:tc hMerge="1">
                  <a:txBody>
                    <a:bodyPr/>
                    <a:lstStyle/>
                    <a:p>
                      <a:endParaRPr lang="en-US"/>
                    </a:p>
                  </a:txBody>
                  <a:tcPr/>
                </a:tc>
                <a:extLst>
                  <a:ext uri="{0D108BD9-81ED-4DB2-BD59-A6C34878D82A}">
                    <a16:rowId xmlns:a16="http://schemas.microsoft.com/office/drawing/2014/main" val="2810053358"/>
                  </a:ext>
                </a:extLst>
              </a:tr>
              <a:tr h="591391">
                <a:tc>
                  <a:txBody>
                    <a:bodyPr/>
                    <a:lstStyle/>
                    <a:p>
                      <a:pPr algn="l" fontAlgn="b"/>
                      <a:r>
                        <a:rPr lang="en-GB" sz="3000" u="none" strike="noStrike">
                          <a:effectLst/>
                        </a:rPr>
                        <a:t>Academic staff</a:t>
                      </a:r>
                      <a:endParaRPr lang="en-GB" sz="3000" b="0" i="0" u="none" strike="noStrike">
                        <a:solidFill>
                          <a:srgbClr val="333333"/>
                        </a:solidFill>
                        <a:effectLst/>
                        <a:latin typeface="Arial" panose="020B0604020202020204" pitchFamily="34" charset="0"/>
                      </a:endParaRPr>
                    </a:p>
                  </a:txBody>
                  <a:tcPr marL="26354" marR="26354" marT="26354" marB="0" anchor="b"/>
                </a:tc>
                <a:tc>
                  <a:txBody>
                    <a:bodyPr/>
                    <a:lstStyle/>
                    <a:p>
                      <a:pPr algn="r" fontAlgn="b"/>
                      <a:r>
                        <a:rPr lang="en-GB" sz="3000" u="none" strike="noStrike">
                          <a:effectLst/>
                        </a:rPr>
                        <a:t>34.45%</a:t>
                      </a:r>
                      <a:endParaRPr lang="en-GB" sz="3000" b="0" i="0" u="none" strike="noStrike">
                        <a:solidFill>
                          <a:srgbClr val="333333"/>
                        </a:solidFill>
                        <a:effectLst/>
                        <a:latin typeface="Arial" panose="020B0604020202020204" pitchFamily="34" charset="0"/>
                      </a:endParaRPr>
                    </a:p>
                  </a:txBody>
                  <a:tcPr marL="26354" marR="26354" marT="26354" marB="0" anchor="b"/>
                </a:tc>
                <a:tc>
                  <a:txBody>
                    <a:bodyPr/>
                    <a:lstStyle/>
                    <a:p>
                      <a:pPr algn="r" fontAlgn="b"/>
                      <a:r>
                        <a:rPr lang="en-GB" sz="3000" u="none" strike="noStrike">
                          <a:effectLst/>
                        </a:rPr>
                        <a:t>103</a:t>
                      </a:r>
                      <a:endParaRPr lang="en-GB" sz="3000" b="0" i="0" u="none" strike="noStrike">
                        <a:solidFill>
                          <a:srgbClr val="333333"/>
                        </a:solidFill>
                        <a:effectLst/>
                        <a:latin typeface="Arial" panose="020B0604020202020204" pitchFamily="34" charset="0"/>
                      </a:endParaRPr>
                    </a:p>
                  </a:txBody>
                  <a:tcPr marL="26354" marR="26354" marT="26354" marB="0" anchor="b"/>
                </a:tc>
                <a:extLst>
                  <a:ext uri="{0D108BD9-81ED-4DB2-BD59-A6C34878D82A}">
                    <a16:rowId xmlns:a16="http://schemas.microsoft.com/office/drawing/2014/main" val="1092805857"/>
                  </a:ext>
                </a:extLst>
              </a:tr>
              <a:tr h="591391">
                <a:tc>
                  <a:txBody>
                    <a:bodyPr/>
                    <a:lstStyle/>
                    <a:p>
                      <a:pPr algn="l" fontAlgn="b"/>
                      <a:r>
                        <a:rPr lang="en-GB" sz="3000" u="none" strike="noStrike">
                          <a:effectLst/>
                        </a:rPr>
                        <a:t>Professional staff (such as undergraduate tutors)</a:t>
                      </a:r>
                      <a:endParaRPr lang="en-GB" sz="3000" b="0" i="0" u="none" strike="noStrike">
                        <a:solidFill>
                          <a:srgbClr val="333333"/>
                        </a:solidFill>
                        <a:effectLst/>
                        <a:latin typeface="Arial" panose="020B0604020202020204" pitchFamily="34" charset="0"/>
                      </a:endParaRPr>
                    </a:p>
                  </a:txBody>
                  <a:tcPr marL="26354" marR="26354" marT="26354" marB="0" anchor="b"/>
                </a:tc>
                <a:tc>
                  <a:txBody>
                    <a:bodyPr/>
                    <a:lstStyle/>
                    <a:p>
                      <a:pPr algn="r" fontAlgn="b"/>
                      <a:r>
                        <a:rPr lang="en-GB" sz="3000" u="none" strike="noStrike">
                          <a:effectLst/>
                        </a:rPr>
                        <a:t>10.03%</a:t>
                      </a:r>
                      <a:endParaRPr lang="en-GB" sz="3000" b="0" i="0" u="none" strike="noStrike">
                        <a:solidFill>
                          <a:srgbClr val="333333"/>
                        </a:solidFill>
                        <a:effectLst/>
                        <a:latin typeface="Arial" panose="020B0604020202020204" pitchFamily="34" charset="0"/>
                      </a:endParaRPr>
                    </a:p>
                  </a:txBody>
                  <a:tcPr marL="26354" marR="26354" marT="26354" marB="0" anchor="b"/>
                </a:tc>
                <a:tc>
                  <a:txBody>
                    <a:bodyPr/>
                    <a:lstStyle/>
                    <a:p>
                      <a:pPr algn="r" fontAlgn="b"/>
                      <a:r>
                        <a:rPr lang="en-GB" sz="3000" u="none" strike="noStrike">
                          <a:effectLst/>
                        </a:rPr>
                        <a:t>30</a:t>
                      </a:r>
                      <a:endParaRPr lang="en-GB" sz="3000" b="0" i="0" u="none" strike="noStrike">
                        <a:solidFill>
                          <a:srgbClr val="333333"/>
                        </a:solidFill>
                        <a:effectLst/>
                        <a:latin typeface="Arial" panose="020B0604020202020204" pitchFamily="34" charset="0"/>
                      </a:endParaRPr>
                    </a:p>
                  </a:txBody>
                  <a:tcPr marL="26354" marR="26354" marT="26354" marB="0" anchor="b"/>
                </a:tc>
                <a:extLst>
                  <a:ext uri="{0D108BD9-81ED-4DB2-BD59-A6C34878D82A}">
                    <a16:rowId xmlns:a16="http://schemas.microsoft.com/office/drawing/2014/main" val="1001380877"/>
                  </a:ext>
                </a:extLst>
              </a:tr>
              <a:tr h="591391">
                <a:tc>
                  <a:txBody>
                    <a:bodyPr/>
                    <a:lstStyle/>
                    <a:p>
                      <a:pPr algn="l" fontAlgn="b"/>
                      <a:r>
                        <a:rPr lang="en-GB" sz="3000" u="none" strike="noStrike">
                          <a:effectLst/>
                        </a:rPr>
                        <a:t>Both</a:t>
                      </a:r>
                      <a:endParaRPr lang="en-GB" sz="3000" b="0" i="0" u="none" strike="noStrike">
                        <a:solidFill>
                          <a:srgbClr val="333333"/>
                        </a:solidFill>
                        <a:effectLst/>
                        <a:latin typeface="Arial" panose="020B0604020202020204" pitchFamily="34" charset="0"/>
                      </a:endParaRPr>
                    </a:p>
                  </a:txBody>
                  <a:tcPr marL="26354" marR="26354" marT="26354" marB="0" anchor="b"/>
                </a:tc>
                <a:tc>
                  <a:txBody>
                    <a:bodyPr/>
                    <a:lstStyle/>
                    <a:p>
                      <a:pPr algn="r" fontAlgn="b"/>
                      <a:r>
                        <a:rPr lang="en-GB" sz="3000" u="none" strike="noStrike">
                          <a:effectLst/>
                        </a:rPr>
                        <a:t>52.51%</a:t>
                      </a:r>
                      <a:endParaRPr lang="en-GB" sz="3000" b="0" i="0" u="none" strike="noStrike">
                        <a:solidFill>
                          <a:srgbClr val="333333"/>
                        </a:solidFill>
                        <a:effectLst/>
                        <a:latin typeface="Arial" panose="020B0604020202020204" pitchFamily="34" charset="0"/>
                      </a:endParaRPr>
                    </a:p>
                  </a:txBody>
                  <a:tcPr marL="26354" marR="26354" marT="26354" marB="0" anchor="b"/>
                </a:tc>
                <a:tc>
                  <a:txBody>
                    <a:bodyPr/>
                    <a:lstStyle/>
                    <a:p>
                      <a:pPr algn="r" fontAlgn="b"/>
                      <a:r>
                        <a:rPr lang="en-GB" sz="3000" u="none" strike="noStrike">
                          <a:effectLst/>
                        </a:rPr>
                        <a:t>157</a:t>
                      </a:r>
                      <a:endParaRPr lang="en-GB" sz="3000" b="0" i="0" u="none" strike="noStrike">
                        <a:solidFill>
                          <a:srgbClr val="333333"/>
                        </a:solidFill>
                        <a:effectLst/>
                        <a:latin typeface="Arial" panose="020B0604020202020204" pitchFamily="34" charset="0"/>
                      </a:endParaRPr>
                    </a:p>
                  </a:txBody>
                  <a:tcPr marL="26354" marR="26354" marT="26354" marB="0" anchor="b"/>
                </a:tc>
                <a:extLst>
                  <a:ext uri="{0D108BD9-81ED-4DB2-BD59-A6C34878D82A}">
                    <a16:rowId xmlns:a16="http://schemas.microsoft.com/office/drawing/2014/main" val="2581141313"/>
                  </a:ext>
                </a:extLst>
              </a:tr>
              <a:tr h="591391">
                <a:tc>
                  <a:txBody>
                    <a:bodyPr/>
                    <a:lstStyle/>
                    <a:p>
                      <a:pPr algn="l" fontAlgn="b"/>
                      <a:r>
                        <a:rPr lang="en-GB" sz="3000" u="none" strike="noStrike">
                          <a:effectLst/>
                        </a:rPr>
                        <a:t>Other (please specify)</a:t>
                      </a:r>
                      <a:endParaRPr lang="en-GB" sz="3000" b="0" i="0" u="none" strike="noStrike">
                        <a:solidFill>
                          <a:srgbClr val="333333"/>
                        </a:solidFill>
                        <a:effectLst/>
                        <a:latin typeface="Arial" panose="020B0604020202020204" pitchFamily="34" charset="0"/>
                      </a:endParaRPr>
                    </a:p>
                  </a:txBody>
                  <a:tcPr marL="26354" marR="26354" marT="26354" marB="0" anchor="b"/>
                </a:tc>
                <a:tc>
                  <a:txBody>
                    <a:bodyPr/>
                    <a:lstStyle/>
                    <a:p>
                      <a:pPr algn="r" fontAlgn="b"/>
                      <a:r>
                        <a:rPr lang="en-GB" sz="3000" u="none" strike="noStrike">
                          <a:effectLst/>
                        </a:rPr>
                        <a:t>3.01%</a:t>
                      </a:r>
                      <a:endParaRPr lang="en-GB" sz="3000" b="0" i="0" u="none" strike="noStrike">
                        <a:solidFill>
                          <a:srgbClr val="333333"/>
                        </a:solidFill>
                        <a:effectLst/>
                        <a:latin typeface="Arial" panose="020B0604020202020204" pitchFamily="34" charset="0"/>
                      </a:endParaRPr>
                    </a:p>
                  </a:txBody>
                  <a:tcPr marL="26354" marR="26354" marT="26354" marB="0" anchor="b"/>
                </a:tc>
                <a:tc>
                  <a:txBody>
                    <a:bodyPr/>
                    <a:lstStyle/>
                    <a:p>
                      <a:pPr algn="r" fontAlgn="b"/>
                      <a:r>
                        <a:rPr lang="en-GB" sz="3000" u="none" strike="noStrike">
                          <a:effectLst/>
                        </a:rPr>
                        <a:t>9</a:t>
                      </a:r>
                      <a:endParaRPr lang="en-GB" sz="3000" b="0" i="0" u="none" strike="noStrike">
                        <a:solidFill>
                          <a:srgbClr val="333333"/>
                        </a:solidFill>
                        <a:effectLst/>
                        <a:latin typeface="Arial" panose="020B0604020202020204" pitchFamily="34" charset="0"/>
                      </a:endParaRPr>
                    </a:p>
                  </a:txBody>
                  <a:tcPr marL="26354" marR="26354" marT="26354" marB="0" anchor="b"/>
                </a:tc>
                <a:extLst>
                  <a:ext uri="{0D108BD9-81ED-4DB2-BD59-A6C34878D82A}">
                    <a16:rowId xmlns:a16="http://schemas.microsoft.com/office/drawing/2014/main" val="3662978497"/>
                  </a:ext>
                </a:extLst>
              </a:tr>
            </a:tbl>
          </a:graphicData>
        </a:graphic>
      </p:graphicFrame>
      <p:sp>
        <p:nvSpPr>
          <p:cNvPr id="3" name="Footer Placeholder 2">
            <a:extLst>
              <a:ext uri="{FF2B5EF4-FFF2-40B4-BE49-F238E27FC236}">
                <a16:creationId xmlns:a16="http://schemas.microsoft.com/office/drawing/2014/main" id="{34AD34A9-9E2C-214D-A39D-D081B29F421E}"/>
              </a:ext>
            </a:extLst>
          </p:cNvPr>
          <p:cNvSpPr>
            <a:spLocks noGrp="1"/>
          </p:cNvSpPr>
          <p:nvPr>
            <p:ph type="ftr" sz="quarter" idx="11"/>
          </p:nvPr>
        </p:nvSpPr>
        <p:spPr/>
        <p:txBody>
          <a:bodyPr/>
          <a:lstStyle/>
          <a:p>
            <a:r>
              <a:rPr lang="en-US"/>
              <a:t>Dr Akile Ahmet, Eden Centre </a:t>
            </a:r>
          </a:p>
        </p:txBody>
      </p:sp>
      <p:sp>
        <p:nvSpPr>
          <p:cNvPr id="4" name="Slide Number Placeholder 3">
            <a:extLst>
              <a:ext uri="{FF2B5EF4-FFF2-40B4-BE49-F238E27FC236}">
                <a16:creationId xmlns:a16="http://schemas.microsoft.com/office/drawing/2014/main" id="{FDAD4825-CF14-134C-9C89-A065E7DFBE47}"/>
              </a:ext>
            </a:extLst>
          </p:cNvPr>
          <p:cNvSpPr>
            <a:spLocks noGrp="1"/>
          </p:cNvSpPr>
          <p:nvPr>
            <p:ph type="sldNum" sz="quarter" idx="12"/>
          </p:nvPr>
        </p:nvSpPr>
        <p:spPr/>
        <p:txBody>
          <a:bodyPr/>
          <a:lstStyle/>
          <a:p>
            <a:fld id="{31BAE917-2632-584D-BFED-7DF149855E0F}" type="slidenum">
              <a:rPr lang="en-US" smtClean="0"/>
              <a:t>10</a:t>
            </a:fld>
            <a:endParaRPr lang="en-US"/>
          </a:p>
        </p:txBody>
      </p:sp>
    </p:spTree>
    <p:extLst>
      <p:ext uri="{BB962C8B-B14F-4D97-AF65-F5344CB8AC3E}">
        <p14:creationId xmlns:p14="http://schemas.microsoft.com/office/powerpoint/2010/main" val="2515296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1F83417-3927-8647-8636-999D95E583C5}"/>
              </a:ext>
            </a:extLst>
          </p:cNvPr>
          <p:cNvSpPr>
            <a:spLocks noGrp="1"/>
          </p:cNvSpPr>
          <p:nvPr>
            <p:ph idx="1"/>
          </p:nvPr>
        </p:nvSpPr>
        <p:spPr>
          <a:xfrm>
            <a:off x="643466" y="1050324"/>
            <a:ext cx="11021311" cy="4577817"/>
          </a:xfrm>
        </p:spPr>
        <p:txBody>
          <a:bodyPr>
            <a:normAutofit/>
          </a:bodyPr>
          <a:lstStyle/>
          <a:p>
            <a:pPr marL="0" indent="0">
              <a:buNone/>
            </a:pPr>
            <a:endParaRPr lang="en-GB" sz="2000" dirty="0"/>
          </a:p>
          <a:p>
            <a:pPr marL="0" indent="0">
              <a:buNone/>
            </a:pPr>
            <a:r>
              <a:rPr lang="en-GB" sz="2000" i="1" dirty="0"/>
              <a:t>“Having an undergraduate tutor is like another step. But I think it’s quite helpful in that sense, because like, whoever that’s lost, you know you still have someone else you can just try [inaudible]. They, they’re focus is like on your welfare and stuff so they can, yeah…”</a:t>
            </a:r>
            <a:endParaRPr lang="en-GB" sz="2000" dirty="0"/>
          </a:p>
          <a:p>
            <a:pPr marL="0" indent="0">
              <a:buNone/>
            </a:pPr>
            <a:r>
              <a:rPr lang="en-GB" sz="2000" i="1" dirty="0"/>
              <a:t> </a:t>
            </a:r>
            <a:endParaRPr lang="en-GB" sz="2000" dirty="0"/>
          </a:p>
          <a:p>
            <a:pPr marL="0" indent="0">
              <a:buNone/>
            </a:pPr>
            <a:r>
              <a:rPr lang="en-GB" sz="2000" i="1" dirty="0"/>
              <a:t>“That’s why I think maybe the university should, like, review how they support students because maybe an academic – I mean, I think we’ve all kind of expressed that we want people to talk to and if we need an hour to talk through things, and I definitely needed that at the beginning of the year to -. So maybe to have another kind of support that’s not necessarily academic but, like, you know, obviously, there’s also this hiring staff issue with that. But like one person who can actually go to”.</a:t>
            </a:r>
            <a:endParaRPr lang="en-GB" sz="2000" dirty="0"/>
          </a:p>
          <a:p>
            <a:pPr marL="0" indent="0">
              <a:buNone/>
            </a:pPr>
            <a:endParaRPr lang="en-US"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Footer Placeholder 1">
            <a:extLst>
              <a:ext uri="{FF2B5EF4-FFF2-40B4-BE49-F238E27FC236}">
                <a16:creationId xmlns:a16="http://schemas.microsoft.com/office/drawing/2014/main" id="{AF45C968-20E1-564A-85F0-301E90CC615C}"/>
              </a:ext>
            </a:extLst>
          </p:cNvPr>
          <p:cNvSpPr>
            <a:spLocks noGrp="1"/>
          </p:cNvSpPr>
          <p:nvPr>
            <p:ph type="ftr" sz="quarter" idx="11"/>
          </p:nvPr>
        </p:nvSpPr>
        <p:spPr/>
        <p:txBody>
          <a:bodyPr/>
          <a:lstStyle/>
          <a:p>
            <a:r>
              <a:rPr lang="en-US"/>
              <a:t>Dr Akile Ahmet, Eden Centre </a:t>
            </a:r>
          </a:p>
        </p:txBody>
      </p:sp>
      <p:sp>
        <p:nvSpPr>
          <p:cNvPr id="4" name="Slide Number Placeholder 3">
            <a:extLst>
              <a:ext uri="{FF2B5EF4-FFF2-40B4-BE49-F238E27FC236}">
                <a16:creationId xmlns:a16="http://schemas.microsoft.com/office/drawing/2014/main" id="{BABBABBA-8BB0-4E45-B4D5-9B2DF9AEB322}"/>
              </a:ext>
            </a:extLst>
          </p:cNvPr>
          <p:cNvSpPr>
            <a:spLocks noGrp="1"/>
          </p:cNvSpPr>
          <p:nvPr>
            <p:ph type="sldNum" sz="quarter" idx="12"/>
          </p:nvPr>
        </p:nvSpPr>
        <p:spPr/>
        <p:txBody>
          <a:bodyPr/>
          <a:lstStyle/>
          <a:p>
            <a:fld id="{31BAE917-2632-584D-BFED-7DF149855E0F}" type="slidenum">
              <a:rPr lang="en-US" smtClean="0"/>
              <a:t>11</a:t>
            </a:fld>
            <a:endParaRPr lang="en-US"/>
          </a:p>
        </p:txBody>
      </p:sp>
    </p:spTree>
    <p:extLst>
      <p:ext uri="{BB962C8B-B14F-4D97-AF65-F5344CB8AC3E}">
        <p14:creationId xmlns:p14="http://schemas.microsoft.com/office/powerpoint/2010/main" val="3646960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CDEFE-3CE2-8941-A93D-CBAAF16080F6}"/>
              </a:ext>
            </a:extLst>
          </p:cNvPr>
          <p:cNvSpPr>
            <a:spLocks noGrp="1"/>
          </p:cNvSpPr>
          <p:nvPr>
            <p:ph type="title"/>
          </p:nvPr>
        </p:nvSpPr>
        <p:spPr>
          <a:xfrm>
            <a:off x="838199" y="291090"/>
            <a:ext cx="10515599" cy="932688"/>
          </a:xfrm>
        </p:spPr>
        <p:txBody>
          <a:bodyPr vert="horz" lIns="91440" tIns="45720" rIns="91440" bIns="45720" rtlCol="0" anchor="b">
            <a:normAutofit/>
          </a:bodyPr>
          <a:lstStyle/>
          <a:p>
            <a:pPr algn="ctr"/>
            <a:r>
              <a:rPr lang="en-US" sz="4800" kern="1200">
                <a:solidFill>
                  <a:schemeClr val="tx1"/>
                </a:solidFill>
                <a:latin typeface="+mj-lt"/>
                <a:ea typeface="+mj-ea"/>
                <a:cs typeface="+mj-cs"/>
              </a:rPr>
              <a:t>Department Level</a:t>
            </a:r>
          </a:p>
        </p:txBody>
      </p:sp>
      <p:graphicFrame>
        <p:nvGraphicFramePr>
          <p:cNvPr id="38" name="Content Placeholder 3">
            <a:extLst>
              <a:ext uri="{FF2B5EF4-FFF2-40B4-BE49-F238E27FC236}">
                <a16:creationId xmlns:a16="http://schemas.microsoft.com/office/drawing/2014/main" id="{C4104B2D-8089-8F43-8F2E-9128D286397E}"/>
              </a:ext>
            </a:extLst>
          </p:cNvPr>
          <p:cNvGraphicFramePr>
            <a:graphicFrameLocks noGrp="1"/>
          </p:cNvGraphicFramePr>
          <p:nvPr>
            <p:ph idx="1"/>
            <p:extLst>
              <p:ext uri="{D42A27DB-BD31-4B8C-83A1-F6EECF244321}">
                <p14:modId xmlns:p14="http://schemas.microsoft.com/office/powerpoint/2010/main" val="17498808"/>
              </p:ext>
            </p:extLst>
          </p:nvPr>
        </p:nvGraphicFramePr>
        <p:xfrm>
          <a:off x="838199" y="1383558"/>
          <a:ext cx="10473019" cy="5183352"/>
        </p:xfrm>
        <a:graphic>
          <a:graphicData uri="http://schemas.openxmlformats.org/drawingml/2006/table">
            <a:tbl>
              <a:tblPr firstRow="1" bandRow="1">
                <a:tableStyleId>{1FECB4D8-DB02-4DC6-A0A2-4F2EBAE1DC90}</a:tableStyleId>
              </a:tblPr>
              <a:tblGrid>
                <a:gridCol w="3997460">
                  <a:extLst>
                    <a:ext uri="{9D8B030D-6E8A-4147-A177-3AD203B41FA5}">
                      <a16:colId xmlns:a16="http://schemas.microsoft.com/office/drawing/2014/main" val="1310457628"/>
                    </a:ext>
                  </a:extLst>
                </a:gridCol>
                <a:gridCol w="1161878">
                  <a:extLst>
                    <a:ext uri="{9D8B030D-6E8A-4147-A177-3AD203B41FA5}">
                      <a16:colId xmlns:a16="http://schemas.microsoft.com/office/drawing/2014/main" val="3769554547"/>
                    </a:ext>
                  </a:extLst>
                </a:gridCol>
                <a:gridCol w="2262598">
                  <a:extLst>
                    <a:ext uri="{9D8B030D-6E8A-4147-A177-3AD203B41FA5}">
                      <a16:colId xmlns:a16="http://schemas.microsoft.com/office/drawing/2014/main" val="3688465773"/>
                    </a:ext>
                  </a:extLst>
                </a:gridCol>
                <a:gridCol w="1197583">
                  <a:extLst>
                    <a:ext uri="{9D8B030D-6E8A-4147-A177-3AD203B41FA5}">
                      <a16:colId xmlns:a16="http://schemas.microsoft.com/office/drawing/2014/main" val="3303927254"/>
                    </a:ext>
                  </a:extLst>
                </a:gridCol>
                <a:gridCol w="1197583">
                  <a:extLst>
                    <a:ext uri="{9D8B030D-6E8A-4147-A177-3AD203B41FA5}">
                      <a16:colId xmlns:a16="http://schemas.microsoft.com/office/drawing/2014/main" val="1967430747"/>
                    </a:ext>
                  </a:extLst>
                </a:gridCol>
                <a:gridCol w="655917">
                  <a:extLst>
                    <a:ext uri="{9D8B030D-6E8A-4147-A177-3AD203B41FA5}">
                      <a16:colId xmlns:a16="http://schemas.microsoft.com/office/drawing/2014/main" val="1456387041"/>
                    </a:ext>
                  </a:extLst>
                </a:gridCol>
              </a:tblGrid>
              <a:tr h="224957">
                <a:tc>
                  <a:txBody>
                    <a:bodyPr/>
                    <a:lstStyle/>
                    <a:p>
                      <a:pPr algn="l" fontAlgn="b"/>
                      <a:endParaRPr lang="en-GB" sz="1600" b="0" i="0" u="none" strike="noStrike">
                        <a:solidFill>
                          <a:srgbClr val="000000"/>
                        </a:solidFill>
                        <a:effectLst/>
                        <a:latin typeface="Calibri" panose="020F0502020204030204" pitchFamily="34" charset="0"/>
                      </a:endParaRPr>
                    </a:p>
                  </a:txBody>
                  <a:tcPr marL="7367" marR="7367" marT="7367" marB="0" anchor="b"/>
                </a:tc>
                <a:tc gridSpan="4">
                  <a:txBody>
                    <a:bodyPr/>
                    <a:lstStyle/>
                    <a:p>
                      <a:pPr algn="l" fontAlgn="b"/>
                      <a:r>
                        <a:rPr lang="en-GB" sz="1600" u="none" strike="noStrike">
                          <a:effectLst/>
                        </a:rPr>
                        <a:t>Who do you think should be carrying out academic mentoring?</a:t>
                      </a:r>
                      <a:endParaRPr lang="en-GB" sz="1600" b="1" i="0" u="none" strike="noStrike">
                        <a:solidFill>
                          <a:srgbClr val="000000"/>
                        </a:solidFill>
                        <a:effectLst/>
                        <a:latin typeface="Calibri" panose="020F0502020204030204" pitchFamily="34" charset="0"/>
                      </a:endParaRPr>
                    </a:p>
                  </a:txBody>
                  <a:tcPr marL="7367" marR="7367" marT="7367"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GB" sz="1600" b="1" i="0" u="none" strike="noStrike">
                        <a:solidFill>
                          <a:srgbClr val="000000"/>
                        </a:solidFill>
                        <a:effectLst/>
                        <a:latin typeface="Calibri" panose="020F0502020204030204" pitchFamily="34" charset="0"/>
                      </a:endParaRPr>
                    </a:p>
                  </a:txBody>
                  <a:tcPr marL="7367" marR="7367" marT="7367" marB="0" anchor="b"/>
                </a:tc>
                <a:extLst>
                  <a:ext uri="{0D108BD9-81ED-4DB2-BD59-A6C34878D82A}">
                    <a16:rowId xmlns:a16="http://schemas.microsoft.com/office/drawing/2014/main" val="2329607976"/>
                  </a:ext>
                </a:extLst>
              </a:tr>
              <a:tr h="224957">
                <a:tc>
                  <a:txBody>
                    <a:bodyPr/>
                    <a:lstStyle/>
                    <a:p>
                      <a:pPr algn="l" fontAlgn="b"/>
                      <a:r>
                        <a:rPr lang="en-GB" sz="1600" u="none" strike="noStrike">
                          <a:effectLst/>
                        </a:rPr>
                        <a:t>What programme of study are you currently on?</a:t>
                      </a:r>
                      <a:endParaRPr lang="en-GB" sz="1600" b="1" i="0" u="none" strike="noStrike">
                        <a:solidFill>
                          <a:srgbClr val="000000"/>
                        </a:solidFill>
                        <a:effectLst/>
                        <a:latin typeface="Calibri" panose="020F0502020204030204" pitchFamily="34" charset="0"/>
                      </a:endParaRPr>
                    </a:p>
                  </a:txBody>
                  <a:tcPr marL="7367" marR="7367" marT="7367" marB="0" anchor="b"/>
                </a:tc>
                <a:tc>
                  <a:txBody>
                    <a:bodyPr/>
                    <a:lstStyle/>
                    <a:p>
                      <a:pPr algn="l" fontAlgn="b"/>
                      <a:r>
                        <a:rPr lang="en-GB" sz="1600" u="none" strike="noStrike">
                          <a:effectLst/>
                        </a:rPr>
                        <a:t>Other</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l" fontAlgn="b"/>
                      <a:r>
                        <a:rPr lang="en-GB" sz="1600" u="none" strike="noStrike">
                          <a:effectLst/>
                        </a:rPr>
                        <a:t>Academic staff</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l" fontAlgn="b"/>
                      <a:r>
                        <a:rPr lang="en-GB" sz="1600" u="none" strike="noStrike">
                          <a:effectLst/>
                        </a:rPr>
                        <a:t>PSS</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l" fontAlgn="b"/>
                      <a:r>
                        <a:rPr lang="en-GB" sz="1600" u="none" strike="noStrike">
                          <a:effectLst/>
                        </a:rPr>
                        <a:t>Both</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7367" marR="7367" marT="7367" marB="0" anchor="b"/>
                </a:tc>
                <a:extLst>
                  <a:ext uri="{0D108BD9-81ED-4DB2-BD59-A6C34878D82A}">
                    <a16:rowId xmlns:a16="http://schemas.microsoft.com/office/drawing/2014/main" val="410647069"/>
                  </a:ext>
                </a:extLst>
              </a:tr>
              <a:tr h="224957">
                <a:tc>
                  <a:txBody>
                    <a:bodyPr/>
                    <a:lstStyle/>
                    <a:p>
                      <a:pPr algn="l" fontAlgn="b"/>
                      <a:r>
                        <a:rPr lang="en-GB" sz="1600" u="none" strike="noStrike">
                          <a:effectLst/>
                        </a:rPr>
                        <a:t>Other</a:t>
                      </a:r>
                      <a:endParaRPr lang="en-GB" sz="1600" b="1"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1.0%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1.7%</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0.7%</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3.0%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19</a:t>
                      </a:r>
                      <a:endParaRPr lang="en-GB" sz="1600" b="0" i="0" u="none" strike="noStrike">
                        <a:solidFill>
                          <a:srgbClr val="000000"/>
                        </a:solidFill>
                        <a:effectLst/>
                        <a:latin typeface="Calibri" panose="020F0502020204030204" pitchFamily="34" charset="0"/>
                      </a:endParaRPr>
                    </a:p>
                  </a:txBody>
                  <a:tcPr marL="7367" marR="7367" marT="7367" marB="0" anchor="b"/>
                </a:tc>
                <a:extLst>
                  <a:ext uri="{0D108BD9-81ED-4DB2-BD59-A6C34878D82A}">
                    <a16:rowId xmlns:a16="http://schemas.microsoft.com/office/drawing/2014/main" val="1618758740"/>
                  </a:ext>
                </a:extLst>
              </a:tr>
              <a:tr h="224957">
                <a:tc>
                  <a:txBody>
                    <a:bodyPr/>
                    <a:lstStyle/>
                    <a:p>
                      <a:pPr algn="l" fontAlgn="b"/>
                      <a:r>
                        <a:rPr lang="en-GB" sz="1600" u="none" strike="noStrike">
                          <a:effectLst/>
                        </a:rPr>
                        <a:t>Accounting</a:t>
                      </a:r>
                      <a:endParaRPr lang="en-GB" sz="1600" b="1"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0.3%</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0.3%</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1.7%</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7</a:t>
                      </a:r>
                      <a:endParaRPr lang="en-GB" sz="1600" b="0" i="0" u="none" strike="noStrike">
                        <a:solidFill>
                          <a:srgbClr val="000000"/>
                        </a:solidFill>
                        <a:effectLst/>
                        <a:latin typeface="Calibri" panose="020F0502020204030204" pitchFamily="34" charset="0"/>
                      </a:endParaRPr>
                    </a:p>
                  </a:txBody>
                  <a:tcPr marL="7367" marR="7367" marT="7367" marB="0" anchor="b"/>
                </a:tc>
                <a:extLst>
                  <a:ext uri="{0D108BD9-81ED-4DB2-BD59-A6C34878D82A}">
                    <a16:rowId xmlns:a16="http://schemas.microsoft.com/office/drawing/2014/main" val="4067758204"/>
                  </a:ext>
                </a:extLst>
              </a:tr>
              <a:tr h="224957">
                <a:tc>
                  <a:txBody>
                    <a:bodyPr/>
                    <a:lstStyle/>
                    <a:p>
                      <a:pPr algn="l" fontAlgn="b"/>
                      <a:r>
                        <a:rPr lang="en-GB" sz="1600" u="none" strike="noStrike">
                          <a:effectLst/>
                        </a:rPr>
                        <a:t>Anthropolgy</a:t>
                      </a:r>
                      <a:endParaRPr lang="en-GB" sz="1600" b="1"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0.3%</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3.7%</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1.3%</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4.3%</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29</a:t>
                      </a:r>
                      <a:endParaRPr lang="en-GB" sz="1600" b="0" i="0" u="none" strike="noStrike">
                        <a:solidFill>
                          <a:srgbClr val="000000"/>
                        </a:solidFill>
                        <a:effectLst/>
                        <a:latin typeface="Calibri" panose="020F0502020204030204" pitchFamily="34" charset="0"/>
                      </a:endParaRPr>
                    </a:p>
                  </a:txBody>
                  <a:tcPr marL="7367" marR="7367" marT="7367" marB="0" anchor="b"/>
                </a:tc>
                <a:extLst>
                  <a:ext uri="{0D108BD9-81ED-4DB2-BD59-A6C34878D82A}">
                    <a16:rowId xmlns:a16="http://schemas.microsoft.com/office/drawing/2014/main" val="952624405"/>
                  </a:ext>
                </a:extLst>
              </a:tr>
              <a:tr h="224957">
                <a:tc>
                  <a:txBody>
                    <a:bodyPr/>
                    <a:lstStyle/>
                    <a:p>
                      <a:pPr algn="l" fontAlgn="b"/>
                      <a:r>
                        <a:rPr lang="en-GB" sz="1600" u="none" strike="noStrike">
                          <a:effectLst/>
                        </a:rPr>
                        <a:t>Economics</a:t>
                      </a:r>
                      <a:endParaRPr lang="en-GB" sz="1600" b="1"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0.7%</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1.3%</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3.3%</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16</a:t>
                      </a:r>
                      <a:endParaRPr lang="en-GB" sz="1600" b="0" i="0" u="none" strike="noStrike">
                        <a:solidFill>
                          <a:srgbClr val="000000"/>
                        </a:solidFill>
                        <a:effectLst/>
                        <a:latin typeface="Calibri" panose="020F0502020204030204" pitchFamily="34" charset="0"/>
                      </a:endParaRPr>
                    </a:p>
                  </a:txBody>
                  <a:tcPr marL="7367" marR="7367" marT="7367" marB="0" anchor="b"/>
                </a:tc>
                <a:extLst>
                  <a:ext uri="{0D108BD9-81ED-4DB2-BD59-A6C34878D82A}">
                    <a16:rowId xmlns:a16="http://schemas.microsoft.com/office/drawing/2014/main" val="2301037207"/>
                  </a:ext>
                </a:extLst>
              </a:tr>
              <a:tr h="224957">
                <a:tc>
                  <a:txBody>
                    <a:bodyPr/>
                    <a:lstStyle/>
                    <a:p>
                      <a:pPr algn="l" fontAlgn="b"/>
                      <a:r>
                        <a:rPr lang="en-GB" sz="1600" u="none" strike="noStrike">
                          <a:effectLst/>
                        </a:rPr>
                        <a:t>Economic History</a:t>
                      </a:r>
                      <a:endParaRPr lang="en-GB" sz="1600" b="1"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0.7%</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0.7%</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2.7%</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12</a:t>
                      </a:r>
                      <a:endParaRPr lang="en-GB" sz="1600" b="0" i="0" u="none" strike="noStrike">
                        <a:solidFill>
                          <a:srgbClr val="000000"/>
                        </a:solidFill>
                        <a:effectLst/>
                        <a:latin typeface="Calibri" panose="020F0502020204030204" pitchFamily="34" charset="0"/>
                      </a:endParaRPr>
                    </a:p>
                  </a:txBody>
                  <a:tcPr marL="7367" marR="7367" marT="7367" marB="0" anchor="b"/>
                </a:tc>
                <a:extLst>
                  <a:ext uri="{0D108BD9-81ED-4DB2-BD59-A6C34878D82A}">
                    <a16:rowId xmlns:a16="http://schemas.microsoft.com/office/drawing/2014/main" val="57618596"/>
                  </a:ext>
                </a:extLst>
              </a:tr>
              <a:tr h="224957">
                <a:tc>
                  <a:txBody>
                    <a:bodyPr/>
                    <a:lstStyle/>
                    <a:p>
                      <a:pPr algn="l" fontAlgn="b"/>
                      <a:r>
                        <a:rPr lang="en-GB" sz="1600" u="none" strike="noStrike">
                          <a:effectLst/>
                        </a:rPr>
                        <a:t>Geography and Environment</a:t>
                      </a:r>
                      <a:endParaRPr lang="en-GB" sz="1600" b="1"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3.3%</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1.0%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5.7%</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30</a:t>
                      </a:r>
                      <a:endParaRPr lang="en-GB" sz="1600" b="0" i="0" u="none" strike="noStrike">
                        <a:solidFill>
                          <a:srgbClr val="000000"/>
                        </a:solidFill>
                        <a:effectLst/>
                        <a:latin typeface="Calibri" panose="020F0502020204030204" pitchFamily="34" charset="0"/>
                      </a:endParaRPr>
                    </a:p>
                  </a:txBody>
                  <a:tcPr marL="7367" marR="7367" marT="7367" marB="0" anchor="b"/>
                </a:tc>
                <a:extLst>
                  <a:ext uri="{0D108BD9-81ED-4DB2-BD59-A6C34878D82A}">
                    <a16:rowId xmlns:a16="http://schemas.microsoft.com/office/drawing/2014/main" val="2949325350"/>
                  </a:ext>
                </a:extLst>
              </a:tr>
              <a:tr h="224957">
                <a:tc>
                  <a:txBody>
                    <a:bodyPr/>
                    <a:lstStyle/>
                    <a:p>
                      <a:pPr algn="l" fontAlgn="b"/>
                      <a:r>
                        <a:rPr lang="en-GB" sz="1600" u="none" strike="noStrike">
                          <a:effectLst/>
                        </a:rPr>
                        <a:t>Government</a:t>
                      </a:r>
                      <a:endParaRPr lang="en-GB" sz="1600" b="1"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1.0%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7.7%</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2.3%</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8.0%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57</a:t>
                      </a:r>
                      <a:endParaRPr lang="en-GB" sz="1600" b="0" i="0" u="none" strike="noStrike">
                        <a:solidFill>
                          <a:srgbClr val="000000"/>
                        </a:solidFill>
                        <a:effectLst/>
                        <a:latin typeface="Calibri" panose="020F0502020204030204" pitchFamily="34" charset="0"/>
                      </a:endParaRPr>
                    </a:p>
                  </a:txBody>
                  <a:tcPr marL="7367" marR="7367" marT="7367" marB="0" anchor="b"/>
                </a:tc>
                <a:extLst>
                  <a:ext uri="{0D108BD9-81ED-4DB2-BD59-A6C34878D82A}">
                    <a16:rowId xmlns:a16="http://schemas.microsoft.com/office/drawing/2014/main" val="442839855"/>
                  </a:ext>
                </a:extLst>
              </a:tr>
              <a:tr h="224957">
                <a:tc>
                  <a:txBody>
                    <a:bodyPr/>
                    <a:lstStyle/>
                    <a:p>
                      <a:pPr algn="l" fontAlgn="b"/>
                      <a:r>
                        <a:rPr lang="en-GB" sz="1600" u="none" strike="noStrike">
                          <a:effectLst/>
                        </a:rPr>
                        <a:t>International History</a:t>
                      </a:r>
                      <a:endParaRPr lang="en-GB" sz="1600" b="1"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3.0%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0.3%</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3.7%</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21</a:t>
                      </a:r>
                      <a:endParaRPr lang="en-GB" sz="1600" b="0" i="0" u="none" strike="noStrike">
                        <a:solidFill>
                          <a:srgbClr val="000000"/>
                        </a:solidFill>
                        <a:effectLst/>
                        <a:latin typeface="Calibri" panose="020F0502020204030204" pitchFamily="34" charset="0"/>
                      </a:endParaRPr>
                    </a:p>
                  </a:txBody>
                  <a:tcPr marL="7367" marR="7367" marT="7367" marB="0" anchor="b"/>
                </a:tc>
                <a:extLst>
                  <a:ext uri="{0D108BD9-81ED-4DB2-BD59-A6C34878D82A}">
                    <a16:rowId xmlns:a16="http://schemas.microsoft.com/office/drawing/2014/main" val="1035127197"/>
                  </a:ext>
                </a:extLst>
              </a:tr>
              <a:tr h="224957">
                <a:tc>
                  <a:txBody>
                    <a:bodyPr/>
                    <a:lstStyle/>
                    <a:p>
                      <a:pPr algn="l" fontAlgn="b"/>
                      <a:r>
                        <a:rPr lang="en-GB" sz="1600" u="none" strike="noStrike">
                          <a:effectLst/>
                        </a:rPr>
                        <a:t>International Relations</a:t>
                      </a:r>
                      <a:endParaRPr lang="en-GB" sz="1600" b="1"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dirty="0">
                          <a:effectLst/>
                        </a:rPr>
                        <a:t>3.0%</a:t>
                      </a:r>
                      <a:endParaRPr lang="en-GB" sz="1600" b="0" i="0" u="none" strike="noStrike" dirty="0">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0.7%</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4.0%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23</a:t>
                      </a:r>
                      <a:endParaRPr lang="en-GB" sz="1600" b="0" i="0" u="none" strike="noStrike">
                        <a:solidFill>
                          <a:srgbClr val="000000"/>
                        </a:solidFill>
                        <a:effectLst/>
                        <a:latin typeface="Calibri" panose="020F0502020204030204" pitchFamily="34" charset="0"/>
                      </a:endParaRPr>
                    </a:p>
                  </a:txBody>
                  <a:tcPr marL="7367" marR="7367" marT="7367" marB="0" anchor="b"/>
                </a:tc>
                <a:extLst>
                  <a:ext uri="{0D108BD9-81ED-4DB2-BD59-A6C34878D82A}">
                    <a16:rowId xmlns:a16="http://schemas.microsoft.com/office/drawing/2014/main" val="2963243354"/>
                  </a:ext>
                </a:extLst>
              </a:tr>
              <a:tr h="224957">
                <a:tc>
                  <a:txBody>
                    <a:bodyPr/>
                    <a:lstStyle/>
                    <a:p>
                      <a:pPr algn="l" fontAlgn="b"/>
                      <a:r>
                        <a:rPr lang="en-GB" sz="1600" u="none" strike="noStrike">
                          <a:effectLst/>
                        </a:rPr>
                        <a:t>Law</a:t>
                      </a:r>
                      <a:endParaRPr lang="en-GB" sz="1600" b="1"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1.0%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1.0%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6</a:t>
                      </a:r>
                      <a:endParaRPr lang="en-GB" sz="1600" b="0" i="0" u="none" strike="noStrike">
                        <a:solidFill>
                          <a:srgbClr val="000000"/>
                        </a:solidFill>
                        <a:effectLst/>
                        <a:latin typeface="Calibri" panose="020F0502020204030204" pitchFamily="34" charset="0"/>
                      </a:endParaRPr>
                    </a:p>
                  </a:txBody>
                  <a:tcPr marL="7367" marR="7367" marT="7367" marB="0" anchor="b"/>
                </a:tc>
                <a:extLst>
                  <a:ext uri="{0D108BD9-81ED-4DB2-BD59-A6C34878D82A}">
                    <a16:rowId xmlns:a16="http://schemas.microsoft.com/office/drawing/2014/main" val="1552278403"/>
                  </a:ext>
                </a:extLst>
              </a:tr>
              <a:tr h="224957">
                <a:tc>
                  <a:txBody>
                    <a:bodyPr/>
                    <a:lstStyle/>
                    <a:p>
                      <a:pPr algn="l" fontAlgn="b"/>
                      <a:r>
                        <a:rPr lang="en-GB" sz="1600" u="none" strike="noStrike">
                          <a:effectLst/>
                        </a:rPr>
                        <a:t>Management</a:t>
                      </a:r>
                      <a:endParaRPr lang="en-GB" sz="1600" b="1"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2.7%</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8</a:t>
                      </a:r>
                      <a:endParaRPr lang="en-GB" sz="1600" b="0" i="0" u="none" strike="noStrike">
                        <a:solidFill>
                          <a:srgbClr val="000000"/>
                        </a:solidFill>
                        <a:effectLst/>
                        <a:latin typeface="Calibri" panose="020F0502020204030204" pitchFamily="34" charset="0"/>
                      </a:endParaRPr>
                    </a:p>
                  </a:txBody>
                  <a:tcPr marL="7367" marR="7367" marT="7367" marB="0" anchor="b"/>
                </a:tc>
                <a:extLst>
                  <a:ext uri="{0D108BD9-81ED-4DB2-BD59-A6C34878D82A}">
                    <a16:rowId xmlns:a16="http://schemas.microsoft.com/office/drawing/2014/main" val="545353490"/>
                  </a:ext>
                </a:extLst>
              </a:tr>
              <a:tr h="224957">
                <a:tc>
                  <a:txBody>
                    <a:bodyPr/>
                    <a:lstStyle/>
                    <a:p>
                      <a:pPr algn="l" fontAlgn="b"/>
                      <a:r>
                        <a:rPr lang="en-GB" sz="1600" u="none" strike="noStrike">
                          <a:effectLst/>
                        </a:rPr>
                        <a:t>Maths</a:t>
                      </a:r>
                      <a:endParaRPr lang="en-GB" sz="1600" b="1"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2.3%</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5.4%</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23</a:t>
                      </a:r>
                      <a:endParaRPr lang="en-GB" sz="1600" b="0" i="0" u="none" strike="noStrike">
                        <a:solidFill>
                          <a:srgbClr val="000000"/>
                        </a:solidFill>
                        <a:effectLst/>
                        <a:latin typeface="Calibri" panose="020F0502020204030204" pitchFamily="34" charset="0"/>
                      </a:endParaRPr>
                    </a:p>
                  </a:txBody>
                  <a:tcPr marL="7367" marR="7367" marT="7367" marB="0" anchor="b"/>
                </a:tc>
                <a:extLst>
                  <a:ext uri="{0D108BD9-81ED-4DB2-BD59-A6C34878D82A}">
                    <a16:rowId xmlns:a16="http://schemas.microsoft.com/office/drawing/2014/main" val="1247170790"/>
                  </a:ext>
                </a:extLst>
              </a:tr>
              <a:tr h="224957">
                <a:tc>
                  <a:txBody>
                    <a:bodyPr/>
                    <a:lstStyle/>
                    <a:p>
                      <a:pPr algn="l" fontAlgn="b"/>
                      <a:r>
                        <a:rPr lang="en-GB" sz="1600" u="none" strike="noStrike">
                          <a:effectLst/>
                        </a:rPr>
                        <a:t>Philosophy, Logic</a:t>
                      </a:r>
                      <a:endParaRPr lang="en-GB" sz="1600" b="1"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0.3%</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1.0%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4</a:t>
                      </a:r>
                      <a:endParaRPr lang="en-GB" sz="1600" b="0" i="0" u="none" strike="noStrike">
                        <a:solidFill>
                          <a:srgbClr val="000000"/>
                        </a:solidFill>
                        <a:effectLst/>
                        <a:latin typeface="Calibri" panose="020F0502020204030204" pitchFamily="34" charset="0"/>
                      </a:endParaRPr>
                    </a:p>
                  </a:txBody>
                  <a:tcPr marL="7367" marR="7367" marT="7367" marB="0" anchor="b"/>
                </a:tc>
                <a:extLst>
                  <a:ext uri="{0D108BD9-81ED-4DB2-BD59-A6C34878D82A}">
                    <a16:rowId xmlns:a16="http://schemas.microsoft.com/office/drawing/2014/main" val="3999551795"/>
                  </a:ext>
                </a:extLst>
              </a:tr>
              <a:tr h="224957">
                <a:tc>
                  <a:txBody>
                    <a:bodyPr/>
                    <a:lstStyle/>
                    <a:p>
                      <a:pPr algn="l" fontAlgn="b"/>
                      <a:r>
                        <a:rPr lang="en-GB" sz="1600" u="none" strike="noStrike">
                          <a:effectLst/>
                        </a:rPr>
                        <a:t>Social Policy</a:t>
                      </a:r>
                      <a:endParaRPr lang="en-GB" sz="1600" b="1"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2.3%</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1.0%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2.0%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16</a:t>
                      </a:r>
                      <a:endParaRPr lang="en-GB" sz="1600" b="0" i="0" u="none" strike="noStrike">
                        <a:solidFill>
                          <a:srgbClr val="000000"/>
                        </a:solidFill>
                        <a:effectLst/>
                        <a:latin typeface="Calibri" panose="020F0502020204030204" pitchFamily="34" charset="0"/>
                      </a:endParaRPr>
                    </a:p>
                  </a:txBody>
                  <a:tcPr marL="7367" marR="7367" marT="7367" marB="0" anchor="b"/>
                </a:tc>
                <a:extLst>
                  <a:ext uri="{0D108BD9-81ED-4DB2-BD59-A6C34878D82A}">
                    <a16:rowId xmlns:a16="http://schemas.microsoft.com/office/drawing/2014/main" val="951811859"/>
                  </a:ext>
                </a:extLst>
              </a:tr>
              <a:tr h="224957">
                <a:tc>
                  <a:txBody>
                    <a:bodyPr/>
                    <a:lstStyle/>
                    <a:p>
                      <a:pPr algn="l" fontAlgn="b"/>
                      <a:r>
                        <a:rPr lang="en-GB" sz="1600" u="none" strike="noStrike">
                          <a:effectLst/>
                        </a:rPr>
                        <a:t>Sociology</a:t>
                      </a:r>
                      <a:endParaRPr lang="en-GB" sz="1600" b="1"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0.3%</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4.3%</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0.3%</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4.0%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27</a:t>
                      </a:r>
                      <a:endParaRPr lang="en-GB" sz="1600" b="0" i="0" u="none" strike="noStrike">
                        <a:solidFill>
                          <a:srgbClr val="000000"/>
                        </a:solidFill>
                        <a:effectLst/>
                        <a:latin typeface="Calibri" panose="020F0502020204030204" pitchFamily="34" charset="0"/>
                      </a:endParaRPr>
                    </a:p>
                  </a:txBody>
                  <a:tcPr marL="7367" marR="7367" marT="7367" marB="0" anchor="b"/>
                </a:tc>
                <a:extLst>
                  <a:ext uri="{0D108BD9-81ED-4DB2-BD59-A6C34878D82A}">
                    <a16:rowId xmlns:a16="http://schemas.microsoft.com/office/drawing/2014/main" val="4218028355"/>
                  </a:ext>
                </a:extLst>
              </a:tr>
              <a:tr h="224957">
                <a:tc>
                  <a:txBody>
                    <a:bodyPr/>
                    <a:lstStyle/>
                    <a:p>
                      <a:pPr algn="l" fontAlgn="b"/>
                      <a:r>
                        <a:rPr lang="en-GB" sz="1600" u="none" strike="noStrike">
                          <a:effectLst/>
                        </a:rPr>
                        <a:t>Statistics</a:t>
                      </a:r>
                      <a:endParaRPr lang="en-GB" sz="1600" b="1"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0.3%</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0.0%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1</a:t>
                      </a:r>
                      <a:endParaRPr lang="en-GB" sz="1600" b="0" i="0" u="none" strike="noStrike">
                        <a:solidFill>
                          <a:srgbClr val="000000"/>
                        </a:solidFill>
                        <a:effectLst/>
                        <a:latin typeface="Calibri" panose="020F0502020204030204" pitchFamily="34" charset="0"/>
                      </a:endParaRPr>
                    </a:p>
                  </a:txBody>
                  <a:tcPr marL="7367" marR="7367" marT="7367" marB="0" anchor="b"/>
                </a:tc>
                <a:extLst>
                  <a:ext uri="{0D108BD9-81ED-4DB2-BD59-A6C34878D82A}">
                    <a16:rowId xmlns:a16="http://schemas.microsoft.com/office/drawing/2014/main" val="2019349293"/>
                  </a:ext>
                </a:extLst>
              </a:tr>
              <a:tr h="224957">
                <a:tc>
                  <a:txBody>
                    <a:bodyPr/>
                    <a:lstStyle/>
                    <a:p>
                      <a:pPr algn="l" fontAlgn="b"/>
                      <a:r>
                        <a:rPr lang="en-GB" sz="1600" u="none" strike="noStrike">
                          <a:effectLst/>
                        </a:rPr>
                        <a:t>Total</a:t>
                      </a:r>
                      <a:endParaRPr lang="en-GB" sz="1600" b="1"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3.0%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34.4%</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10.0%</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a:effectLst/>
                        </a:rPr>
                        <a:t>52.5%</a:t>
                      </a:r>
                      <a:endParaRPr lang="en-GB" sz="1600" b="0" i="0" u="none" strike="noStrike">
                        <a:solidFill>
                          <a:srgbClr val="000000"/>
                        </a:solidFill>
                        <a:effectLst/>
                        <a:latin typeface="Calibri" panose="020F0502020204030204" pitchFamily="34" charset="0"/>
                      </a:endParaRPr>
                    </a:p>
                  </a:txBody>
                  <a:tcPr marL="7367" marR="7367" marT="7367" marB="0" anchor="b"/>
                </a:tc>
                <a:tc>
                  <a:txBody>
                    <a:bodyPr/>
                    <a:lstStyle/>
                    <a:p>
                      <a:pPr algn="ctr" fontAlgn="b"/>
                      <a:r>
                        <a:rPr lang="en-GB" sz="1600" u="none" strike="noStrike" dirty="0">
                          <a:effectLst/>
                        </a:rPr>
                        <a:t>299</a:t>
                      </a:r>
                      <a:endParaRPr lang="en-GB" sz="1600" b="0" i="0" u="none" strike="noStrike" dirty="0">
                        <a:solidFill>
                          <a:srgbClr val="000000"/>
                        </a:solidFill>
                        <a:effectLst/>
                        <a:latin typeface="Calibri" panose="020F0502020204030204" pitchFamily="34" charset="0"/>
                      </a:endParaRPr>
                    </a:p>
                  </a:txBody>
                  <a:tcPr marL="7367" marR="7367" marT="7367" marB="0" anchor="b"/>
                </a:tc>
                <a:extLst>
                  <a:ext uri="{0D108BD9-81ED-4DB2-BD59-A6C34878D82A}">
                    <a16:rowId xmlns:a16="http://schemas.microsoft.com/office/drawing/2014/main" val="1759470437"/>
                  </a:ext>
                </a:extLst>
              </a:tr>
              <a:tr h="166579">
                <a:tc>
                  <a:txBody>
                    <a:bodyPr/>
                    <a:lstStyle/>
                    <a:p>
                      <a:pPr algn="l" fontAlgn="b"/>
                      <a:endParaRPr lang="en-GB" sz="800" b="0" i="0" u="none" strike="noStrike">
                        <a:solidFill>
                          <a:srgbClr val="000000"/>
                        </a:solidFill>
                        <a:effectLst/>
                        <a:latin typeface="Calibri" panose="020F0502020204030204" pitchFamily="34" charset="0"/>
                      </a:endParaRPr>
                    </a:p>
                  </a:txBody>
                  <a:tcPr marL="7367" marR="7367" marT="7367"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7367" marR="7367" marT="7367"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7367" marR="7367" marT="7367"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7367" marR="7367" marT="7367"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7367" marR="7367" marT="7367" marB="0" anchor="b"/>
                </a:tc>
                <a:tc>
                  <a:txBody>
                    <a:bodyPr/>
                    <a:lstStyle/>
                    <a:p>
                      <a:pPr algn="l" fontAlgn="b"/>
                      <a:endParaRPr lang="en-GB" sz="800" b="0" i="0" u="none" strike="noStrike" dirty="0">
                        <a:solidFill>
                          <a:srgbClr val="000000"/>
                        </a:solidFill>
                        <a:effectLst/>
                        <a:latin typeface="Calibri" panose="020F0502020204030204" pitchFamily="34" charset="0"/>
                      </a:endParaRPr>
                    </a:p>
                  </a:txBody>
                  <a:tcPr marL="7367" marR="7367" marT="7367" marB="0" anchor="b"/>
                </a:tc>
                <a:extLst>
                  <a:ext uri="{0D108BD9-81ED-4DB2-BD59-A6C34878D82A}">
                    <a16:rowId xmlns:a16="http://schemas.microsoft.com/office/drawing/2014/main" val="1969179364"/>
                  </a:ext>
                </a:extLst>
              </a:tr>
            </a:tbl>
          </a:graphicData>
        </a:graphic>
      </p:graphicFrame>
      <p:sp>
        <p:nvSpPr>
          <p:cNvPr id="3" name="Footer Placeholder 2">
            <a:extLst>
              <a:ext uri="{FF2B5EF4-FFF2-40B4-BE49-F238E27FC236}">
                <a16:creationId xmlns:a16="http://schemas.microsoft.com/office/drawing/2014/main" id="{41DB571E-8084-A044-A94E-4CE5096B6698}"/>
              </a:ext>
            </a:extLst>
          </p:cNvPr>
          <p:cNvSpPr>
            <a:spLocks noGrp="1"/>
          </p:cNvSpPr>
          <p:nvPr>
            <p:ph type="ftr" sz="quarter" idx="11"/>
          </p:nvPr>
        </p:nvSpPr>
        <p:spPr/>
        <p:txBody>
          <a:bodyPr/>
          <a:lstStyle/>
          <a:p>
            <a:r>
              <a:rPr lang="en-US"/>
              <a:t>Dr Akile Ahmet, Eden Centre </a:t>
            </a:r>
          </a:p>
        </p:txBody>
      </p:sp>
      <p:sp>
        <p:nvSpPr>
          <p:cNvPr id="4" name="Slide Number Placeholder 3">
            <a:extLst>
              <a:ext uri="{FF2B5EF4-FFF2-40B4-BE49-F238E27FC236}">
                <a16:creationId xmlns:a16="http://schemas.microsoft.com/office/drawing/2014/main" id="{833F34A2-0C63-284C-AD58-4DF5CCFD9551}"/>
              </a:ext>
            </a:extLst>
          </p:cNvPr>
          <p:cNvSpPr>
            <a:spLocks noGrp="1"/>
          </p:cNvSpPr>
          <p:nvPr>
            <p:ph type="sldNum" sz="quarter" idx="12"/>
          </p:nvPr>
        </p:nvSpPr>
        <p:spPr/>
        <p:txBody>
          <a:bodyPr/>
          <a:lstStyle/>
          <a:p>
            <a:fld id="{31BAE917-2632-584D-BFED-7DF149855E0F}" type="slidenum">
              <a:rPr lang="en-US" smtClean="0"/>
              <a:t>12</a:t>
            </a:fld>
            <a:endParaRPr lang="en-US"/>
          </a:p>
        </p:txBody>
      </p:sp>
    </p:spTree>
    <p:extLst>
      <p:ext uri="{BB962C8B-B14F-4D97-AF65-F5344CB8AC3E}">
        <p14:creationId xmlns:p14="http://schemas.microsoft.com/office/powerpoint/2010/main" val="538610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5BCEE6F-7945-6E42-A12D-B7E35F9CCBC7}"/>
              </a:ext>
            </a:extLst>
          </p:cNvPr>
          <p:cNvSpPr>
            <a:spLocks noGrp="1"/>
          </p:cNvSpPr>
          <p:nvPr>
            <p:ph idx="1"/>
          </p:nvPr>
        </p:nvSpPr>
        <p:spPr>
          <a:xfrm>
            <a:off x="643467" y="926757"/>
            <a:ext cx="10905066" cy="5250206"/>
          </a:xfrm>
        </p:spPr>
        <p:txBody>
          <a:bodyPr>
            <a:normAutofit/>
          </a:bodyPr>
          <a:lstStyle/>
          <a:p>
            <a:pPr marL="0" indent="0">
              <a:buNone/>
            </a:pPr>
            <a:r>
              <a:rPr lang="en-GB" sz="2400" i="1" dirty="0"/>
              <a:t>The easiest way to get around this is to designate a specific bunch of people who just do academic mentoring.</a:t>
            </a:r>
            <a:endParaRPr lang="en-GB" sz="2400" dirty="0"/>
          </a:p>
          <a:p>
            <a:endParaRPr lang="en-GB" sz="2400" dirty="0"/>
          </a:p>
          <a:p>
            <a:pPr marL="0" indent="0">
              <a:buNone/>
            </a:pPr>
            <a:r>
              <a:rPr lang="en-GB" sz="2400" i="1" dirty="0"/>
              <a:t>I would just operationalise the concept as the number of hours you spend on that student. That’s it. I don’t, I don’t really care what you do with that academic. But it has to be some sort of hours, right, put in . </a:t>
            </a:r>
            <a:endParaRPr lang="en-GB" sz="2400" dirty="0"/>
          </a:p>
          <a:p>
            <a:pPr marL="0" indent="0">
              <a:buNone/>
            </a:pPr>
            <a:endParaRPr lang="en-GB" sz="2400" dirty="0"/>
          </a:p>
          <a:p>
            <a:pPr marL="0" indent="0">
              <a:buNone/>
            </a:pPr>
            <a:r>
              <a:rPr lang="en-GB" sz="2400" i="1" dirty="0"/>
              <a:t>But as a professor, maybe, I think providing support, like, providing mental health support to students is maybe not something that professors know how to do.</a:t>
            </a:r>
            <a:endParaRPr lang="en-GB" sz="2400" dirty="0"/>
          </a:p>
          <a:p>
            <a:endParaRPr lang="en-US"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Footer Placeholder 1">
            <a:extLst>
              <a:ext uri="{FF2B5EF4-FFF2-40B4-BE49-F238E27FC236}">
                <a16:creationId xmlns:a16="http://schemas.microsoft.com/office/drawing/2014/main" id="{A3619CA9-C79D-BB4F-BF5B-5AE2BA562542}"/>
              </a:ext>
            </a:extLst>
          </p:cNvPr>
          <p:cNvSpPr>
            <a:spLocks noGrp="1"/>
          </p:cNvSpPr>
          <p:nvPr>
            <p:ph type="ftr" sz="quarter" idx="11"/>
          </p:nvPr>
        </p:nvSpPr>
        <p:spPr/>
        <p:txBody>
          <a:bodyPr/>
          <a:lstStyle/>
          <a:p>
            <a:r>
              <a:rPr lang="en-US"/>
              <a:t>Dr Akile Ahmet, Eden Centre </a:t>
            </a:r>
          </a:p>
        </p:txBody>
      </p:sp>
      <p:sp>
        <p:nvSpPr>
          <p:cNvPr id="4" name="Slide Number Placeholder 3">
            <a:extLst>
              <a:ext uri="{FF2B5EF4-FFF2-40B4-BE49-F238E27FC236}">
                <a16:creationId xmlns:a16="http://schemas.microsoft.com/office/drawing/2014/main" id="{7B22E729-E7F1-F54F-8B5B-2D1F558CA9BD}"/>
              </a:ext>
            </a:extLst>
          </p:cNvPr>
          <p:cNvSpPr>
            <a:spLocks noGrp="1"/>
          </p:cNvSpPr>
          <p:nvPr>
            <p:ph type="sldNum" sz="quarter" idx="12"/>
          </p:nvPr>
        </p:nvSpPr>
        <p:spPr/>
        <p:txBody>
          <a:bodyPr/>
          <a:lstStyle/>
          <a:p>
            <a:fld id="{31BAE917-2632-584D-BFED-7DF149855E0F}" type="slidenum">
              <a:rPr lang="en-US" smtClean="0"/>
              <a:t>13</a:t>
            </a:fld>
            <a:endParaRPr lang="en-US"/>
          </a:p>
        </p:txBody>
      </p:sp>
    </p:spTree>
    <p:extLst>
      <p:ext uri="{BB962C8B-B14F-4D97-AF65-F5344CB8AC3E}">
        <p14:creationId xmlns:p14="http://schemas.microsoft.com/office/powerpoint/2010/main" val="102528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550BE34-C2B8-49B8-8519-67A8CAD51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A7457DD9-5A45-400A-AB4B-4B4EDECA25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D7020EC-AB11-BD4D-A6F3-FA7C95A65C81}"/>
              </a:ext>
            </a:extLst>
          </p:cNvPr>
          <p:cNvSpPr>
            <a:spLocks noGrp="1"/>
          </p:cNvSpPr>
          <p:nvPr>
            <p:ph type="title"/>
          </p:nvPr>
        </p:nvSpPr>
        <p:spPr>
          <a:xfrm>
            <a:off x="1046746" y="586822"/>
            <a:ext cx="3560252" cy="1645920"/>
          </a:xfrm>
        </p:spPr>
        <p:txBody>
          <a:bodyPr>
            <a:normAutofit/>
          </a:bodyPr>
          <a:lstStyle/>
          <a:p>
            <a:r>
              <a:rPr lang="en-US" sz="3200"/>
              <a:t>How could academic mentoring be improved</a:t>
            </a:r>
          </a:p>
        </p:txBody>
      </p:sp>
      <p:sp>
        <p:nvSpPr>
          <p:cNvPr id="16" name="Rectangle 15">
            <a:extLst>
              <a:ext uri="{FF2B5EF4-FFF2-40B4-BE49-F238E27FC236}">
                <a16:creationId xmlns:a16="http://schemas.microsoft.com/office/drawing/2014/main" id="{441CF7D6-A660-431A-B0BB-140A0D555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18" name="Rectangle 17">
            <a:extLst>
              <a:ext uri="{FF2B5EF4-FFF2-40B4-BE49-F238E27FC236}">
                <a16:creationId xmlns:a16="http://schemas.microsoft.com/office/drawing/2014/main" id="{0570A85B-3810-4F95-97B0-CBF4CCDB3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9" name="Content Placeholder 8">
            <a:extLst>
              <a:ext uri="{FF2B5EF4-FFF2-40B4-BE49-F238E27FC236}">
                <a16:creationId xmlns:a16="http://schemas.microsoft.com/office/drawing/2014/main" id="{CFA55153-5608-4F37-B6F5-6F88B322C4AF}"/>
              </a:ext>
            </a:extLst>
          </p:cNvPr>
          <p:cNvSpPr>
            <a:spLocks noGrp="1"/>
          </p:cNvSpPr>
          <p:nvPr>
            <p:ph idx="1"/>
          </p:nvPr>
        </p:nvSpPr>
        <p:spPr>
          <a:xfrm>
            <a:off x="5351164" y="586822"/>
            <a:ext cx="6002636" cy="1645920"/>
          </a:xfrm>
        </p:spPr>
        <p:txBody>
          <a:bodyPr anchor="ctr">
            <a:normAutofit/>
          </a:bodyPr>
          <a:lstStyle/>
          <a:p>
            <a:endParaRPr lang="en-US" sz="1800"/>
          </a:p>
        </p:txBody>
      </p:sp>
      <p:graphicFrame>
        <p:nvGraphicFramePr>
          <p:cNvPr id="7" name="Content Placeholder 3">
            <a:extLst>
              <a:ext uri="{FF2B5EF4-FFF2-40B4-BE49-F238E27FC236}">
                <a16:creationId xmlns:a16="http://schemas.microsoft.com/office/drawing/2014/main" id="{1571F7B5-51C0-7740-BBA8-E02BC83B61AB}"/>
              </a:ext>
            </a:extLst>
          </p:cNvPr>
          <p:cNvGraphicFramePr>
            <a:graphicFrameLocks/>
          </p:cNvGraphicFramePr>
          <p:nvPr/>
        </p:nvGraphicFramePr>
        <p:xfrm>
          <a:off x="1336381" y="2734056"/>
          <a:ext cx="9607632" cy="3483867"/>
        </p:xfrm>
        <a:graphic>
          <a:graphicData uri="http://schemas.openxmlformats.org/drawingml/2006/table">
            <a:tbl>
              <a:tblPr firstRow="1" bandRow="1">
                <a:tableStyleId>{8EC20E35-A176-4012-BC5E-935CFFF8708E}</a:tableStyleId>
              </a:tblPr>
              <a:tblGrid>
                <a:gridCol w="7399663">
                  <a:extLst>
                    <a:ext uri="{9D8B030D-6E8A-4147-A177-3AD203B41FA5}">
                      <a16:colId xmlns:a16="http://schemas.microsoft.com/office/drawing/2014/main" val="4121411893"/>
                    </a:ext>
                  </a:extLst>
                </a:gridCol>
                <a:gridCol w="1380256">
                  <a:extLst>
                    <a:ext uri="{9D8B030D-6E8A-4147-A177-3AD203B41FA5}">
                      <a16:colId xmlns:a16="http://schemas.microsoft.com/office/drawing/2014/main" val="3035202568"/>
                    </a:ext>
                  </a:extLst>
                </a:gridCol>
                <a:gridCol w="827713">
                  <a:extLst>
                    <a:ext uri="{9D8B030D-6E8A-4147-A177-3AD203B41FA5}">
                      <a16:colId xmlns:a16="http://schemas.microsoft.com/office/drawing/2014/main" val="3830411686"/>
                    </a:ext>
                  </a:extLst>
                </a:gridCol>
              </a:tblGrid>
              <a:tr h="527805">
                <a:tc>
                  <a:txBody>
                    <a:bodyPr/>
                    <a:lstStyle/>
                    <a:p>
                      <a:pPr algn="l" fontAlgn="b"/>
                      <a:r>
                        <a:rPr lang="en-GB" sz="2800" u="none" strike="noStrike">
                          <a:effectLst/>
                        </a:rPr>
                        <a:t>How could academic mentoring be improved?</a:t>
                      </a:r>
                      <a:endParaRPr lang="en-GB" sz="2800" b="1" i="0" u="none" strike="noStrike">
                        <a:solidFill>
                          <a:srgbClr val="333333"/>
                        </a:solidFill>
                        <a:effectLst/>
                        <a:latin typeface="Arial" panose="020B0604020202020204" pitchFamily="34" charset="0"/>
                      </a:endParaRPr>
                    </a:p>
                  </a:txBody>
                  <a:tcPr marL="21955" marR="21955" marT="21955" marB="0" anchor="b"/>
                </a:tc>
                <a:tc>
                  <a:txBody>
                    <a:bodyPr/>
                    <a:lstStyle/>
                    <a:p>
                      <a:pPr algn="l" fontAlgn="b"/>
                      <a:endParaRPr lang="en-GB" sz="2500" b="0" i="0" u="none" strike="noStrike">
                        <a:solidFill>
                          <a:srgbClr val="000000"/>
                        </a:solidFill>
                        <a:effectLst/>
                        <a:latin typeface="Calibri" panose="020F0502020204030204" pitchFamily="34" charset="0"/>
                      </a:endParaRPr>
                    </a:p>
                  </a:txBody>
                  <a:tcPr marL="21955" marR="21955" marT="21955" marB="0" anchor="b"/>
                </a:tc>
                <a:tc>
                  <a:txBody>
                    <a:bodyPr/>
                    <a:lstStyle/>
                    <a:p>
                      <a:pPr algn="l" fontAlgn="b"/>
                      <a:endParaRPr lang="en-GB" sz="2500" b="0" i="0" u="none" strike="noStrike">
                        <a:solidFill>
                          <a:srgbClr val="000000"/>
                        </a:solidFill>
                        <a:effectLst/>
                        <a:latin typeface="Calibri" panose="020F0502020204030204" pitchFamily="34" charset="0"/>
                      </a:endParaRPr>
                    </a:p>
                  </a:txBody>
                  <a:tcPr marL="21955" marR="21955" marT="21955" marB="0" anchor="b"/>
                </a:tc>
                <a:extLst>
                  <a:ext uri="{0D108BD9-81ED-4DB2-BD59-A6C34878D82A}">
                    <a16:rowId xmlns:a16="http://schemas.microsoft.com/office/drawing/2014/main" val="1351266258"/>
                  </a:ext>
                </a:extLst>
              </a:tr>
              <a:tr h="492677">
                <a:tc>
                  <a:txBody>
                    <a:bodyPr/>
                    <a:lstStyle/>
                    <a:p>
                      <a:pPr algn="ctr" fontAlgn="b"/>
                      <a:r>
                        <a:rPr lang="en-GB" sz="2500" u="none" strike="noStrike">
                          <a:effectLst/>
                        </a:rPr>
                        <a:t>Answer Choices</a:t>
                      </a:r>
                      <a:endParaRPr lang="en-GB" sz="2500" b="0" i="0" u="none" strike="noStrike">
                        <a:solidFill>
                          <a:srgbClr val="333333"/>
                        </a:solidFill>
                        <a:effectLst/>
                        <a:latin typeface="Arial" panose="020B0604020202020204" pitchFamily="34" charset="0"/>
                      </a:endParaRPr>
                    </a:p>
                  </a:txBody>
                  <a:tcPr marL="21955" marR="21955" marT="21955" marB="0" anchor="b"/>
                </a:tc>
                <a:tc gridSpan="2">
                  <a:txBody>
                    <a:bodyPr/>
                    <a:lstStyle/>
                    <a:p>
                      <a:pPr algn="ctr" fontAlgn="b"/>
                      <a:r>
                        <a:rPr lang="en-GB" sz="2500" u="none" strike="noStrike">
                          <a:effectLst/>
                        </a:rPr>
                        <a:t>Responses</a:t>
                      </a:r>
                      <a:endParaRPr lang="en-GB" sz="2500" b="0" i="0" u="none" strike="noStrike">
                        <a:solidFill>
                          <a:srgbClr val="333333"/>
                        </a:solidFill>
                        <a:effectLst/>
                        <a:latin typeface="Arial" panose="020B0604020202020204" pitchFamily="34" charset="0"/>
                      </a:endParaRPr>
                    </a:p>
                  </a:txBody>
                  <a:tcPr marL="21955" marR="21955" marT="21955" marB="0" anchor="b"/>
                </a:tc>
                <a:tc hMerge="1">
                  <a:txBody>
                    <a:bodyPr/>
                    <a:lstStyle/>
                    <a:p>
                      <a:endParaRPr lang="en-US"/>
                    </a:p>
                  </a:txBody>
                  <a:tcPr/>
                </a:tc>
                <a:extLst>
                  <a:ext uri="{0D108BD9-81ED-4DB2-BD59-A6C34878D82A}">
                    <a16:rowId xmlns:a16="http://schemas.microsoft.com/office/drawing/2014/main" val="4048073949"/>
                  </a:ext>
                </a:extLst>
              </a:tr>
              <a:tr h="492677">
                <a:tc>
                  <a:txBody>
                    <a:bodyPr/>
                    <a:lstStyle/>
                    <a:p>
                      <a:pPr algn="l" fontAlgn="b"/>
                      <a:r>
                        <a:rPr lang="en-GB" sz="2500" u="none" strike="noStrike">
                          <a:effectLst/>
                        </a:rPr>
                        <a:t>More regular contact</a:t>
                      </a:r>
                      <a:endParaRPr lang="en-GB" sz="2500" b="0" i="0" u="none" strike="noStrike">
                        <a:solidFill>
                          <a:srgbClr val="333333"/>
                        </a:solidFill>
                        <a:effectLst/>
                        <a:latin typeface="Arial" panose="020B0604020202020204" pitchFamily="34" charset="0"/>
                      </a:endParaRPr>
                    </a:p>
                  </a:txBody>
                  <a:tcPr marL="21955" marR="21955" marT="21955" marB="0" anchor="b"/>
                </a:tc>
                <a:tc>
                  <a:txBody>
                    <a:bodyPr/>
                    <a:lstStyle/>
                    <a:p>
                      <a:pPr algn="r" fontAlgn="b"/>
                      <a:r>
                        <a:rPr lang="en-GB" sz="2500" u="none" strike="noStrike">
                          <a:effectLst/>
                        </a:rPr>
                        <a:t>37.63%</a:t>
                      </a:r>
                      <a:endParaRPr lang="en-GB" sz="2500" b="0" i="0" u="none" strike="noStrike">
                        <a:solidFill>
                          <a:srgbClr val="333333"/>
                        </a:solidFill>
                        <a:effectLst/>
                        <a:latin typeface="Arial" panose="020B0604020202020204" pitchFamily="34" charset="0"/>
                      </a:endParaRPr>
                    </a:p>
                  </a:txBody>
                  <a:tcPr marL="21955" marR="21955" marT="21955" marB="0" anchor="b"/>
                </a:tc>
                <a:tc>
                  <a:txBody>
                    <a:bodyPr/>
                    <a:lstStyle/>
                    <a:p>
                      <a:pPr algn="r" fontAlgn="b"/>
                      <a:r>
                        <a:rPr lang="en-GB" sz="2500" u="none" strike="noStrike">
                          <a:effectLst/>
                        </a:rPr>
                        <a:t>105</a:t>
                      </a:r>
                      <a:endParaRPr lang="en-GB" sz="2500" b="0" i="0" u="none" strike="noStrike">
                        <a:solidFill>
                          <a:srgbClr val="333333"/>
                        </a:solidFill>
                        <a:effectLst/>
                        <a:latin typeface="Arial" panose="020B0604020202020204" pitchFamily="34" charset="0"/>
                      </a:endParaRPr>
                    </a:p>
                  </a:txBody>
                  <a:tcPr marL="21955" marR="21955" marT="21955" marB="0" anchor="b"/>
                </a:tc>
                <a:extLst>
                  <a:ext uri="{0D108BD9-81ED-4DB2-BD59-A6C34878D82A}">
                    <a16:rowId xmlns:a16="http://schemas.microsoft.com/office/drawing/2014/main" val="1214766037"/>
                  </a:ext>
                </a:extLst>
              </a:tr>
              <a:tr h="492677">
                <a:tc>
                  <a:txBody>
                    <a:bodyPr/>
                    <a:lstStyle/>
                    <a:p>
                      <a:pPr algn="l" fontAlgn="b"/>
                      <a:r>
                        <a:rPr lang="en-GB" sz="2500" u="none" strike="noStrike">
                          <a:effectLst/>
                        </a:rPr>
                        <a:t>Compulsory meetings timetabled</a:t>
                      </a:r>
                      <a:endParaRPr lang="en-GB" sz="2500" b="0" i="0" u="none" strike="noStrike">
                        <a:solidFill>
                          <a:srgbClr val="333333"/>
                        </a:solidFill>
                        <a:effectLst/>
                        <a:latin typeface="Arial" panose="020B0604020202020204" pitchFamily="34" charset="0"/>
                      </a:endParaRPr>
                    </a:p>
                  </a:txBody>
                  <a:tcPr marL="21955" marR="21955" marT="21955" marB="0" anchor="b"/>
                </a:tc>
                <a:tc>
                  <a:txBody>
                    <a:bodyPr/>
                    <a:lstStyle/>
                    <a:p>
                      <a:pPr algn="r" fontAlgn="b"/>
                      <a:r>
                        <a:rPr lang="en-GB" sz="2500" u="none" strike="noStrike">
                          <a:effectLst/>
                        </a:rPr>
                        <a:t>22.58%</a:t>
                      </a:r>
                      <a:endParaRPr lang="en-GB" sz="2500" b="0" i="0" u="none" strike="noStrike">
                        <a:solidFill>
                          <a:srgbClr val="333333"/>
                        </a:solidFill>
                        <a:effectLst/>
                        <a:latin typeface="Arial" panose="020B0604020202020204" pitchFamily="34" charset="0"/>
                      </a:endParaRPr>
                    </a:p>
                  </a:txBody>
                  <a:tcPr marL="21955" marR="21955" marT="21955" marB="0" anchor="b"/>
                </a:tc>
                <a:tc>
                  <a:txBody>
                    <a:bodyPr/>
                    <a:lstStyle/>
                    <a:p>
                      <a:pPr algn="r" fontAlgn="b"/>
                      <a:r>
                        <a:rPr lang="en-GB" sz="2500" u="none" strike="noStrike">
                          <a:effectLst/>
                        </a:rPr>
                        <a:t>63</a:t>
                      </a:r>
                      <a:endParaRPr lang="en-GB" sz="2500" b="0" i="0" u="none" strike="noStrike">
                        <a:solidFill>
                          <a:srgbClr val="333333"/>
                        </a:solidFill>
                        <a:effectLst/>
                        <a:latin typeface="Arial" panose="020B0604020202020204" pitchFamily="34" charset="0"/>
                      </a:endParaRPr>
                    </a:p>
                  </a:txBody>
                  <a:tcPr marL="21955" marR="21955" marT="21955" marB="0" anchor="b"/>
                </a:tc>
                <a:extLst>
                  <a:ext uri="{0D108BD9-81ED-4DB2-BD59-A6C34878D82A}">
                    <a16:rowId xmlns:a16="http://schemas.microsoft.com/office/drawing/2014/main" val="3834829581"/>
                  </a:ext>
                </a:extLst>
              </a:tr>
              <a:tr h="492677">
                <a:tc>
                  <a:txBody>
                    <a:bodyPr/>
                    <a:lstStyle/>
                    <a:p>
                      <a:pPr algn="l" fontAlgn="b"/>
                      <a:r>
                        <a:rPr lang="en-GB" sz="2500" u="none" strike="noStrike">
                          <a:effectLst/>
                        </a:rPr>
                        <a:t>More hours</a:t>
                      </a:r>
                      <a:endParaRPr lang="en-GB" sz="2500" b="0" i="0" u="none" strike="noStrike">
                        <a:solidFill>
                          <a:srgbClr val="333333"/>
                        </a:solidFill>
                        <a:effectLst/>
                        <a:latin typeface="Arial" panose="020B0604020202020204" pitchFamily="34" charset="0"/>
                      </a:endParaRPr>
                    </a:p>
                  </a:txBody>
                  <a:tcPr marL="21955" marR="21955" marT="21955" marB="0" anchor="b"/>
                </a:tc>
                <a:tc>
                  <a:txBody>
                    <a:bodyPr/>
                    <a:lstStyle/>
                    <a:p>
                      <a:pPr algn="r" fontAlgn="b"/>
                      <a:r>
                        <a:rPr lang="en-GB" sz="2500" u="none" strike="noStrike">
                          <a:effectLst/>
                        </a:rPr>
                        <a:t>6.45%</a:t>
                      </a:r>
                      <a:endParaRPr lang="en-GB" sz="2500" b="0" i="0" u="none" strike="noStrike">
                        <a:solidFill>
                          <a:srgbClr val="333333"/>
                        </a:solidFill>
                        <a:effectLst/>
                        <a:latin typeface="Arial" panose="020B0604020202020204" pitchFamily="34" charset="0"/>
                      </a:endParaRPr>
                    </a:p>
                  </a:txBody>
                  <a:tcPr marL="21955" marR="21955" marT="21955" marB="0" anchor="b"/>
                </a:tc>
                <a:tc>
                  <a:txBody>
                    <a:bodyPr/>
                    <a:lstStyle/>
                    <a:p>
                      <a:pPr algn="r" fontAlgn="b"/>
                      <a:r>
                        <a:rPr lang="en-GB" sz="2500" u="none" strike="noStrike">
                          <a:effectLst/>
                        </a:rPr>
                        <a:t>18</a:t>
                      </a:r>
                      <a:endParaRPr lang="en-GB" sz="2500" b="0" i="0" u="none" strike="noStrike">
                        <a:solidFill>
                          <a:srgbClr val="333333"/>
                        </a:solidFill>
                        <a:effectLst/>
                        <a:latin typeface="Arial" panose="020B0604020202020204" pitchFamily="34" charset="0"/>
                      </a:endParaRPr>
                    </a:p>
                  </a:txBody>
                  <a:tcPr marL="21955" marR="21955" marT="21955" marB="0" anchor="b"/>
                </a:tc>
                <a:extLst>
                  <a:ext uri="{0D108BD9-81ED-4DB2-BD59-A6C34878D82A}">
                    <a16:rowId xmlns:a16="http://schemas.microsoft.com/office/drawing/2014/main" val="1171058280"/>
                  </a:ext>
                </a:extLst>
              </a:tr>
              <a:tr h="492677">
                <a:tc>
                  <a:txBody>
                    <a:bodyPr/>
                    <a:lstStyle/>
                    <a:p>
                      <a:pPr algn="l" fontAlgn="b"/>
                      <a:r>
                        <a:rPr lang="en-GB" sz="2500" u="none" strike="noStrike">
                          <a:effectLst/>
                        </a:rPr>
                        <a:t>Better rapport/skills</a:t>
                      </a:r>
                      <a:endParaRPr lang="en-GB" sz="2500" b="0" i="0" u="none" strike="noStrike">
                        <a:solidFill>
                          <a:srgbClr val="333333"/>
                        </a:solidFill>
                        <a:effectLst/>
                        <a:latin typeface="Arial" panose="020B0604020202020204" pitchFamily="34" charset="0"/>
                      </a:endParaRPr>
                    </a:p>
                  </a:txBody>
                  <a:tcPr marL="21955" marR="21955" marT="21955" marB="0" anchor="b"/>
                </a:tc>
                <a:tc>
                  <a:txBody>
                    <a:bodyPr/>
                    <a:lstStyle/>
                    <a:p>
                      <a:pPr algn="r" fontAlgn="b"/>
                      <a:r>
                        <a:rPr lang="en-GB" sz="2500" u="none" strike="noStrike">
                          <a:effectLst/>
                        </a:rPr>
                        <a:t>22.58%</a:t>
                      </a:r>
                      <a:endParaRPr lang="en-GB" sz="2500" b="0" i="0" u="none" strike="noStrike">
                        <a:solidFill>
                          <a:srgbClr val="333333"/>
                        </a:solidFill>
                        <a:effectLst/>
                        <a:latin typeface="Arial" panose="020B0604020202020204" pitchFamily="34" charset="0"/>
                      </a:endParaRPr>
                    </a:p>
                  </a:txBody>
                  <a:tcPr marL="21955" marR="21955" marT="21955" marB="0" anchor="b"/>
                </a:tc>
                <a:tc>
                  <a:txBody>
                    <a:bodyPr/>
                    <a:lstStyle/>
                    <a:p>
                      <a:pPr algn="r" fontAlgn="b"/>
                      <a:r>
                        <a:rPr lang="en-GB" sz="2500" u="none" strike="noStrike">
                          <a:effectLst/>
                        </a:rPr>
                        <a:t>63</a:t>
                      </a:r>
                      <a:endParaRPr lang="en-GB" sz="2500" b="0" i="0" u="none" strike="noStrike">
                        <a:solidFill>
                          <a:srgbClr val="333333"/>
                        </a:solidFill>
                        <a:effectLst/>
                        <a:latin typeface="Arial" panose="020B0604020202020204" pitchFamily="34" charset="0"/>
                      </a:endParaRPr>
                    </a:p>
                  </a:txBody>
                  <a:tcPr marL="21955" marR="21955" marT="21955" marB="0" anchor="b"/>
                </a:tc>
                <a:extLst>
                  <a:ext uri="{0D108BD9-81ED-4DB2-BD59-A6C34878D82A}">
                    <a16:rowId xmlns:a16="http://schemas.microsoft.com/office/drawing/2014/main" val="74209547"/>
                  </a:ext>
                </a:extLst>
              </a:tr>
              <a:tr h="492677">
                <a:tc>
                  <a:txBody>
                    <a:bodyPr/>
                    <a:lstStyle/>
                    <a:p>
                      <a:pPr algn="l" fontAlgn="b"/>
                      <a:r>
                        <a:rPr lang="en-GB" sz="2500" u="none" strike="noStrike">
                          <a:effectLst/>
                        </a:rPr>
                        <a:t>Other (please specify)</a:t>
                      </a:r>
                      <a:endParaRPr lang="en-GB" sz="2500" b="0" i="0" u="none" strike="noStrike">
                        <a:solidFill>
                          <a:srgbClr val="333333"/>
                        </a:solidFill>
                        <a:effectLst/>
                        <a:latin typeface="Arial" panose="020B0604020202020204" pitchFamily="34" charset="0"/>
                      </a:endParaRPr>
                    </a:p>
                  </a:txBody>
                  <a:tcPr marL="21955" marR="21955" marT="21955" marB="0" anchor="b"/>
                </a:tc>
                <a:tc>
                  <a:txBody>
                    <a:bodyPr/>
                    <a:lstStyle/>
                    <a:p>
                      <a:pPr algn="r" fontAlgn="b"/>
                      <a:r>
                        <a:rPr lang="en-GB" sz="2500" u="none" strike="noStrike">
                          <a:effectLst/>
                        </a:rPr>
                        <a:t>10.75%</a:t>
                      </a:r>
                      <a:endParaRPr lang="en-GB" sz="2500" b="0" i="0" u="none" strike="noStrike">
                        <a:solidFill>
                          <a:srgbClr val="333333"/>
                        </a:solidFill>
                        <a:effectLst/>
                        <a:latin typeface="Arial" panose="020B0604020202020204" pitchFamily="34" charset="0"/>
                      </a:endParaRPr>
                    </a:p>
                  </a:txBody>
                  <a:tcPr marL="21955" marR="21955" marT="21955" marB="0" anchor="b"/>
                </a:tc>
                <a:tc>
                  <a:txBody>
                    <a:bodyPr/>
                    <a:lstStyle/>
                    <a:p>
                      <a:pPr algn="r" fontAlgn="b"/>
                      <a:r>
                        <a:rPr lang="en-GB" sz="2500" u="none" strike="noStrike">
                          <a:effectLst/>
                        </a:rPr>
                        <a:t>30</a:t>
                      </a:r>
                      <a:endParaRPr lang="en-GB" sz="2500" b="0" i="0" u="none" strike="noStrike">
                        <a:solidFill>
                          <a:srgbClr val="333333"/>
                        </a:solidFill>
                        <a:effectLst/>
                        <a:latin typeface="Arial" panose="020B0604020202020204" pitchFamily="34" charset="0"/>
                      </a:endParaRPr>
                    </a:p>
                  </a:txBody>
                  <a:tcPr marL="21955" marR="21955" marT="21955" marB="0" anchor="b"/>
                </a:tc>
                <a:extLst>
                  <a:ext uri="{0D108BD9-81ED-4DB2-BD59-A6C34878D82A}">
                    <a16:rowId xmlns:a16="http://schemas.microsoft.com/office/drawing/2014/main" val="983235587"/>
                  </a:ext>
                </a:extLst>
              </a:tr>
            </a:tbl>
          </a:graphicData>
        </a:graphic>
      </p:graphicFrame>
      <p:sp>
        <p:nvSpPr>
          <p:cNvPr id="3" name="Footer Placeholder 2">
            <a:extLst>
              <a:ext uri="{FF2B5EF4-FFF2-40B4-BE49-F238E27FC236}">
                <a16:creationId xmlns:a16="http://schemas.microsoft.com/office/drawing/2014/main" id="{35A16796-C63C-D349-BC52-294078024F14}"/>
              </a:ext>
            </a:extLst>
          </p:cNvPr>
          <p:cNvSpPr>
            <a:spLocks noGrp="1"/>
          </p:cNvSpPr>
          <p:nvPr>
            <p:ph type="ftr" sz="quarter" idx="11"/>
          </p:nvPr>
        </p:nvSpPr>
        <p:spPr/>
        <p:txBody>
          <a:bodyPr/>
          <a:lstStyle/>
          <a:p>
            <a:r>
              <a:rPr lang="en-US"/>
              <a:t>Dr Akile Ahmet, Eden Centre </a:t>
            </a:r>
          </a:p>
        </p:txBody>
      </p:sp>
      <p:sp>
        <p:nvSpPr>
          <p:cNvPr id="4" name="Slide Number Placeholder 3">
            <a:extLst>
              <a:ext uri="{FF2B5EF4-FFF2-40B4-BE49-F238E27FC236}">
                <a16:creationId xmlns:a16="http://schemas.microsoft.com/office/drawing/2014/main" id="{F6EB4AD7-6660-D142-AC99-3EA00B9F01A4}"/>
              </a:ext>
            </a:extLst>
          </p:cNvPr>
          <p:cNvSpPr>
            <a:spLocks noGrp="1"/>
          </p:cNvSpPr>
          <p:nvPr>
            <p:ph type="sldNum" sz="quarter" idx="12"/>
          </p:nvPr>
        </p:nvSpPr>
        <p:spPr/>
        <p:txBody>
          <a:bodyPr/>
          <a:lstStyle/>
          <a:p>
            <a:fld id="{31BAE917-2632-584D-BFED-7DF149855E0F}" type="slidenum">
              <a:rPr lang="en-US" smtClean="0"/>
              <a:t>14</a:t>
            </a:fld>
            <a:endParaRPr lang="en-US"/>
          </a:p>
        </p:txBody>
      </p:sp>
    </p:spTree>
    <p:extLst>
      <p:ext uri="{BB962C8B-B14F-4D97-AF65-F5344CB8AC3E}">
        <p14:creationId xmlns:p14="http://schemas.microsoft.com/office/powerpoint/2010/main" val="2259722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B872D-AB07-D847-B016-2C36643B1A75}"/>
              </a:ext>
            </a:extLst>
          </p:cNvPr>
          <p:cNvSpPr>
            <a:spLocks noGrp="1"/>
          </p:cNvSpPr>
          <p:nvPr>
            <p:ph type="title"/>
          </p:nvPr>
        </p:nvSpPr>
        <p:spPr>
          <a:xfrm>
            <a:off x="838200" y="640080"/>
            <a:ext cx="2798064" cy="2304288"/>
          </a:xfrm>
        </p:spPr>
        <p:txBody>
          <a:bodyPr vert="horz" lIns="91440" tIns="45720" rIns="91440" bIns="45720" rtlCol="0" anchor="b">
            <a:normAutofit/>
          </a:bodyPr>
          <a:lstStyle/>
          <a:p>
            <a:r>
              <a:rPr lang="en-US" sz="4000" kern="1200" dirty="0">
                <a:solidFill>
                  <a:schemeClr val="tx1"/>
                </a:solidFill>
                <a:latin typeface="+mj-lt"/>
                <a:ea typeface="+mj-ea"/>
                <a:cs typeface="+mj-cs"/>
              </a:rPr>
              <a:t>We also asked students:</a:t>
            </a:r>
          </a:p>
        </p:txBody>
      </p:sp>
      <p:graphicFrame>
        <p:nvGraphicFramePr>
          <p:cNvPr id="7" name="Content Placeholder 3">
            <a:extLst>
              <a:ext uri="{FF2B5EF4-FFF2-40B4-BE49-F238E27FC236}">
                <a16:creationId xmlns:a16="http://schemas.microsoft.com/office/drawing/2014/main" id="{9F7F5A14-9338-A546-8F95-77532D0D1E48}"/>
              </a:ext>
            </a:extLst>
          </p:cNvPr>
          <p:cNvGraphicFramePr>
            <a:graphicFrameLocks/>
          </p:cNvGraphicFramePr>
          <p:nvPr>
            <p:extLst>
              <p:ext uri="{D42A27DB-BD31-4B8C-83A1-F6EECF244321}">
                <p14:modId xmlns:p14="http://schemas.microsoft.com/office/powerpoint/2010/main" val="2547286003"/>
              </p:ext>
            </p:extLst>
          </p:nvPr>
        </p:nvGraphicFramePr>
        <p:xfrm>
          <a:off x="3744098" y="1445740"/>
          <a:ext cx="7783439" cy="3372022"/>
        </p:xfrm>
        <a:graphic>
          <a:graphicData uri="http://schemas.openxmlformats.org/drawingml/2006/table">
            <a:tbl>
              <a:tblPr firstRow="1" bandRow="1">
                <a:tableStyleId>{5C22544A-7EE6-4342-B048-85BDC9FD1C3A}</a:tableStyleId>
              </a:tblPr>
              <a:tblGrid>
                <a:gridCol w="2916322">
                  <a:extLst>
                    <a:ext uri="{9D8B030D-6E8A-4147-A177-3AD203B41FA5}">
                      <a16:colId xmlns:a16="http://schemas.microsoft.com/office/drawing/2014/main" val="2020687150"/>
                    </a:ext>
                  </a:extLst>
                </a:gridCol>
                <a:gridCol w="2916322">
                  <a:extLst>
                    <a:ext uri="{9D8B030D-6E8A-4147-A177-3AD203B41FA5}">
                      <a16:colId xmlns:a16="http://schemas.microsoft.com/office/drawing/2014/main" val="3443593859"/>
                    </a:ext>
                  </a:extLst>
                </a:gridCol>
                <a:gridCol w="1950795">
                  <a:extLst>
                    <a:ext uri="{9D8B030D-6E8A-4147-A177-3AD203B41FA5}">
                      <a16:colId xmlns:a16="http://schemas.microsoft.com/office/drawing/2014/main" val="2633087795"/>
                    </a:ext>
                  </a:extLst>
                </a:gridCol>
              </a:tblGrid>
              <a:tr h="1137690">
                <a:tc gridSpan="3">
                  <a:txBody>
                    <a:bodyPr/>
                    <a:lstStyle/>
                    <a:p>
                      <a:pPr algn="l" fontAlgn="b"/>
                      <a:r>
                        <a:rPr lang="en-GB" sz="3300" u="none" strike="noStrike">
                          <a:effectLst/>
                        </a:rPr>
                        <a:t>Have you used the Academic Mentoring Portal?</a:t>
                      </a:r>
                      <a:endParaRPr lang="en-GB" sz="3300" b="1" i="0" u="none" strike="noStrike">
                        <a:solidFill>
                          <a:srgbClr val="333333"/>
                        </a:solidFill>
                        <a:effectLst/>
                        <a:latin typeface="Arial" panose="020B0604020202020204" pitchFamily="34" charset="0"/>
                      </a:endParaRPr>
                    </a:p>
                  </a:txBody>
                  <a:tcPr marL="26272" marR="26272" marT="26272"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91242993"/>
                  </a:ext>
                </a:extLst>
              </a:tr>
              <a:tr h="1053494">
                <a:tc>
                  <a:txBody>
                    <a:bodyPr/>
                    <a:lstStyle/>
                    <a:p>
                      <a:pPr algn="ctr" fontAlgn="b"/>
                      <a:r>
                        <a:rPr lang="en-GB" sz="3000" u="none" strike="noStrike">
                          <a:effectLst/>
                        </a:rPr>
                        <a:t>Answer Choices</a:t>
                      </a:r>
                      <a:endParaRPr lang="en-GB" sz="3000" b="0" i="0" u="none" strike="noStrike">
                        <a:solidFill>
                          <a:srgbClr val="333333"/>
                        </a:solidFill>
                        <a:effectLst/>
                        <a:latin typeface="Arial" panose="020B0604020202020204" pitchFamily="34" charset="0"/>
                      </a:endParaRPr>
                    </a:p>
                  </a:txBody>
                  <a:tcPr marL="26272" marR="26272" marT="26272" marB="0" anchor="b"/>
                </a:tc>
                <a:tc gridSpan="2">
                  <a:txBody>
                    <a:bodyPr/>
                    <a:lstStyle/>
                    <a:p>
                      <a:pPr algn="ctr" fontAlgn="b"/>
                      <a:r>
                        <a:rPr lang="en-GB" sz="3000" u="none" strike="noStrike">
                          <a:effectLst/>
                        </a:rPr>
                        <a:t>Responses</a:t>
                      </a:r>
                      <a:endParaRPr lang="en-GB" sz="3000" b="0" i="0" u="none" strike="noStrike">
                        <a:solidFill>
                          <a:srgbClr val="333333"/>
                        </a:solidFill>
                        <a:effectLst/>
                        <a:latin typeface="Arial" panose="020B0604020202020204" pitchFamily="34" charset="0"/>
                      </a:endParaRPr>
                    </a:p>
                  </a:txBody>
                  <a:tcPr marL="26272" marR="26272" marT="26272" marB="0" anchor="b"/>
                </a:tc>
                <a:tc hMerge="1">
                  <a:txBody>
                    <a:bodyPr/>
                    <a:lstStyle/>
                    <a:p>
                      <a:endParaRPr lang="en-US"/>
                    </a:p>
                  </a:txBody>
                  <a:tcPr/>
                </a:tc>
                <a:extLst>
                  <a:ext uri="{0D108BD9-81ED-4DB2-BD59-A6C34878D82A}">
                    <a16:rowId xmlns:a16="http://schemas.microsoft.com/office/drawing/2014/main" val="3683281516"/>
                  </a:ext>
                </a:extLst>
              </a:tr>
              <a:tr h="590419">
                <a:tc>
                  <a:txBody>
                    <a:bodyPr/>
                    <a:lstStyle/>
                    <a:p>
                      <a:pPr algn="l" fontAlgn="b"/>
                      <a:r>
                        <a:rPr lang="en-GB" sz="3000" u="none" strike="noStrike">
                          <a:effectLst/>
                        </a:rPr>
                        <a:t>Yes</a:t>
                      </a:r>
                      <a:endParaRPr lang="en-GB" sz="3000" b="0" i="0" u="none" strike="noStrike">
                        <a:solidFill>
                          <a:srgbClr val="333333"/>
                        </a:solidFill>
                        <a:effectLst/>
                        <a:latin typeface="Arial" panose="020B0604020202020204" pitchFamily="34" charset="0"/>
                      </a:endParaRPr>
                    </a:p>
                  </a:txBody>
                  <a:tcPr marL="26272" marR="26272" marT="26272" marB="0" anchor="b"/>
                </a:tc>
                <a:tc>
                  <a:txBody>
                    <a:bodyPr/>
                    <a:lstStyle/>
                    <a:p>
                      <a:pPr algn="r" fontAlgn="b"/>
                      <a:r>
                        <a:rPr lang="en-GB" sz="3000" u="none" strike="noStrike">
                          <a:effectLst/>
                        </a:rPr>
                        <a:t>3.67%</a:t>
                      </a:r>
                      <a:endParaRPr lang="en-GB" sz="3000" b="0" i="0" u="none" strike="noStrike">
                        <a:solidFill>
                          <a:srgbClr val="333333"/>
                        </a:solidFill>
                        <a:effectLst/>
                        <a:latin typeface="Arial" panose="020B0604020202020204" pitchFamily="34" charset="0"/>
                      </a:endParaRPr>
                    </a:p>
                  </a:txBody>
                  <a:tcPr marL="26272" marR="26272" marT="26272" marB="0" anchor="b"/>
                </a:tc>
                <a:tc>
                  <a:txBody>
                    <a:bodyPr/>
                    <a:lstStyle/>
                    <a:p>
                      <a:pPr algn="r" fontAlgn="b"/>
                      <a:r>
                        <a:rPr lang="en-GB" sz="3000" u="none" strike="noStrike">
                          <a:effectLst/>
                        </a:rPr>
                        <a:t>11</a:t>
                      </a:r>
                      <a:endParaRPr lang="en-GB" sz="3000" b="0" i="0" u="none" strike="noStrike">
                        <a:solidFill>
                          <a:srgbClr val="333333"/>
                        </a:solidFill>
                        <a:effectLst/>
                        <a:latin typeface="Arial" panose="020B0604020202020204" pitchFamily="34" charset="0"/>
                      </a:endParaRPr>
                    </a:p>
                  </a:txBody>
                  <a:tcPr marL="26272" marR="26272" marT="26272" marB="0" anchor="b"/>
                </a:tc>
                <a:extLst>
                  <a:ext uri="{0D108BD9-81ED-4DB2-BD59-A6C34878D82A}">
                    <a16:rowId xmlns:a16="http://schemas.microsoft.com/office/drawing/2014/main" val="1659090453"/>
                  </a:ext>
                </a:extLst>
              </a:tr>
              <a:tr h="590419">
                <a:tc>
                  <a:txBody>
                    <a:bodyPr/>
                    <a:lstStyle/>
                    <a:p>
                      <a:pPr algn="l" fontAlgn="b"/>
                      <a:r>
                        <a:rPr lang="en-GB" sz="3000" u="none" strike="noStrike">
                          <a:effectLst/>
                        </a:rPr>
                        <a:t>No</a:t>
                      </a:r>
                      <a:endParaRPr lang="en-GB" sz="3000" b="0" i="0" u="none" strike="noStrike">
                        <a:solidFill>
                          <a:srgbClr val="333333"/>
                        </a:solidFill>
                        <a:effectLst/>
                        <a:latin typeface="Arial" panose="020B0604020202020204" pitchFamily="34" charset="0"/>
                      </a:endParaRPr>
                    </a:p>
                  </a:txBody>
                  <a:tcPr marL="26272" marR="26272" marT="26272" marB="0" anchor="b"/>
                </a:tc>
                <a:tc>
                  <a:txBody>
                    <a:bodyPr/>
                    <a:lstStyle/>
                    <a:p>
                      <a:pPr algn="r" fontAlgn="b"/>
                      <a:r>
                        <a:rPr lang="en-GB" sz="3000" u="none" strike="noStrike">
                          <a:effectLst/>
                        </a:rPr>
                        <a:t>96.33%</a:t>
                      </a:r>
                      <a:endParaRPr lang="en-GB" sz="3000" b="0" i="0" u="none" strike="noStrike">
                        <a:solidFill>
                          <a:srgbClr val="333333"/>
                        </a:solidFill>
                        <a:effectLst/>
                        <a:latin typeface="Arial" panose="020B0604020202020204" pitchFamily="34" charset="0"/>
                      </a:endParaRPr>
                    </a:p>
                  </a:txBody>
                  <a:tcPr marL="26272" marR="26272" marT="26272" marB="0" anchor="b"/>
                </a:tc>
                <a:tc>
                  <a:txBody>
                    <a:bodyPr/>
                    <a:lstStyle/>
                    <a:p>
                      <a:pPr algn="r" fontAlgn="b"/>
                      <a:r>
                        <a:rPr lang="en-GB" sz="3000" u="none" strike="noStrike" dirty="0">
                          <a:effectLst/>
                        </a:rPr>
                        <a:t>289</a:t>
                      </a:r>
                      <a:endParaRPr lang="en-GB" sz="3000" b="0" i="0" u="none" strike="noStrike" dirty="0">
                        <a:solidFill>
                          <a:srgbClr val="333333"/>
                        </a:solidFill>
                        <a:effectLst/>
                        <a:latin typeface="Arial" panose="020B0604020202020204" pitchFamily="34" charset="0"/>
                      </a:endParaRPr>
                    </a:p>
                  </a:txBody>
                  <a:tcPr marL="26272" marR="26272" marT="26272" marB="0" anchor="b"/>
                </a:tc>
                <a:extLst>
                  <a:ext uri="{0D108BD9-81ED-4DB2-BD59-A6C34878D82A}">
                    <a16:rowId xmlns:a16="http://schemas.microsoft.com/office/drawing/2014/main" val="3141047106"/>
                  </a:ext>
                </a:extLst>
              </a:tr>
            </a:tbl>
          </a:graphicData>
        </a:graphic>
      </p:graphicFrame>
      <p:sp>
        <p:nvSpPr>
          <p:cNvPr id="3" name="Slide Number Placeholder 2">
            <a:extLst>
              <a:ext uri="{FF2B5EF4-FFF2-40B4-BE49-F238E27FC236}">
                <a16:creationId xmlns:a16="http://schemas.microsoft.com/office/drawing/2014/main" id="{B9CB286F-34E1-624C-962A-8B2194F4AD32}"/>
              </a:ext>
            </a:extLst>
          </p:cNvPr>
          <p:cNvSpPr>
            <a:spLocks noGrp="1"/>
          </p:cNvSpPr>
          <p:nvPr>
            <p:ph type="sldNum" sz="quarter" idx="12"/>
          </p:nvPr>
        </p:nvSpPr>
        <p:spPr/>
        <p:txBody>
          <a:bodyPr/>
          <a:lstStyle/>
          <a:p>
            <a:fld id="{A88B48FB-E956-2048-9E74-C69E7CAA26CC}" type="slidenum">
              <a:rPr lang="en-US" smtClean="0"/>
              <a:t>15</a:t>
            </a:fld>
            <a:endParaRPr lang="en-US"/>
          </a:p>
        </p:txBody>
      </p:sp>
    </p:spTree>
    <p:extLst>
      <p:ext uri="{BB962C8B-B14F-4D97-AF65-F5344CB8AC3E}">
        <p14:creationId xmlns:p14="http://schemas.microsoft.com/office/powerpoint/2010/main" val="2963608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4" descr="A close up of a card&#10;&#10;Description automatically generated">
            <a:extLst>
              <a:ext uri="{FF2B5EF4-FFF2-40B4-BE49-F238E27FC236}">
                <a16:creationId xmlns:a16="http://schemas.microsoft.com/office/drawing/2014/main" id="{58A8222A-7384-544D-BCC8-94913BBED377}"/>
              </a:ext>
            </a:extLst>
          </p:cNvPr>
          <p:cNvPicPr>
            <a:picLocks noGrp="1" noChangeAspect="1"/>
          </p:cNvPicPr>
          <p:nvPr>
            <p:ph idx="1"/>
          </p:nvPr>
        </p:nvPicPr>
        <p:blipFill rotWithShape="1">
          <a:blip r:embed="rId2"/>
          <a:srcRect t="6667" r="1" b="6006"/>
          <a:stretch/>
        </p:blipFill>
        <p:spPr>
          <a:xfrm>
            <a:off x="643467" y="643467"/>
            <a:ext cx="10905066" cy="5571065"/>
          </a:xfrm>
          <a:prstGeom prst="rect">
            <a:avLst/>
          </a:prstGeom>
          <a:ln>
            <a:noFill/>
          </a:ln>
        </p:spPr>
      </p:pic>
      <p:sp>
        <p:nvSpPr>
          <p:cNvPr id="21" name="Isosceles Triangle 20">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9E5738E4-7CE4-5C48-831F-C71BBD8A2C1B}"/>
              </a:ext>
            </a:extLst>
          </p:cNvPr>
          <p:cNvSpPr>
            <a:spLocks noGrp="1"/>
          </p:cNvSpPr>
          <p:nvPr>
            <p:ph type="ftr" sz="quarter" idx="11"/>
          </p:nvPr>
        </p:nvSpPr>
        <p:spPr/>
        <p:txBody>
          <a:bodyPr/>
          <a:lstStyle/>
          <a:p>
            <a:r>
              <a:rPr lang="en-US"/>
              <a:t>Dr Akile Ahmet, Eden Centre </a:t>
            </a:r>
          </a:p>
        </p:txBody>
      </p:sp>
      <p:sp>
        <p:nvSpPr>
          <p:cNvPr id="3" name="Slide Number Placeholder 2">
            <a:extLst>
              <a:ext uri="{FF2B5EF4-FFF2-40B4-BE49-F238E27FC236}">
                <a16:creationId xmlns:a16="http://schemas.microsoft.com/office/drawing/2014/main" id="{957B3194-71DE-854C-9A7A-2F1D0F035345}"/>
              </a:ext>
            </a:extLst>
          </p:cNvPr>
          <p:cNvSpPr>
            <a:spLocks noGrp="1"/>
          </p:cNvSpPr>
          <p:nvPr>
            <p:ph type="sldNum" sz="quarter" idx="12"/>
          </p:nvPr>
        </p:nvSpPr>
        <p:spPr/>
        <p:txBody>
          <a:bodyPr/>
          <a:lstStyle/>
          <a:p>
            <a:fld id="{31BAE917-2632-584D-BFED-7DF149855E0F}" type="slidenum">
              <a:rPr lang="en-US" smtClean="0"/>
              <a:t>2</a:t>
            </a:fld>
            <a:endParaRPr lang="en-US"/>
          </a:p>
        </p:txBody>
      </p:sp>
    </p:spTree>
    <p:extLst>
      <p:ext uri="{BB962C8B-B14F-4D97-AF65-F5344CB8AC3E}">
        <p14:creationId xmlns:p14="http://schemas.microsoft.com/office/powerpoint/2010/main" val="738939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0">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65055D9-DB8A-564A-80FA-1DAF206FADE8}"/>
              </a:ext>
            </a:extLst>
          </p:cNvPr>
          <p:cNvSpPr>
            <a:spLocks noGrp="1"/>
          </p:cNvSpPr>
          <p:nvPr>
            <p:ph type="title"/>
          </p:nvPr>
        </p:nvSpPr>
        <p:spPr>
          <a:xfrm>
            <a:off x="643467" y="321734"/>
            <a:ext cx="10905066" cy="1135737"/>
          </a:xfrm>
        </p:spPr>
        <p:txBody>
          <a:bodyPr>
            <a:normAutofit/>
          </a:bodyPr>
          <a:lstStyle/>
          <a:p>
            <a:r>
              <a:rPr lang="en-US" sz="3600"/>
              <a:t>Aims of the data collection</a:t>
            </a:r>
          </a:p>
        </p:txBody>
      </p:sp>
      <p:sp>
        <p:nvSpPr>
          <p:cNvPr id="3" name="Content Placeholder 2">
            <a:extLst>
              <a:ext uri="{FF2B5EF4-FFF2-40B4-BE49-F238E27FC236}">
                <a16:creationId xmlns:a16="http://schemas.microsoft.com/office/drawing/2014/main" id="{B884EC46-C8F0-4F4B-BBDE-F698D5110FC9}"/>
              </a:ext>
            </a:extLst>
          </p:cNvPr>
          <p:cNvSpPr>
            <a:spLocks noGrp="1"/>
          </p:cNvSpPr>
          <p:nvPr>
            <p:ph idx="1"/>
          </p:nvPr>
        </p:nvSpPr>
        <p:spPr>
          <a:xfrm>
            <a:off x="643467" y="1782981"/>
            <a:ext cx="10905066" cy="4393982"/>
          </a:xfrm>
        </p:spPr>
        <p:txBody>
          <a:bodyPr>
            <a:normAutofit/>
          </a:bodyPr>
          <a:lstStyle/>
          <a:p>
            <a:r>
              <a:rPr lang="en-US" sz="2000" b="1" dirty="0"/>
              <a:t>Gather data on staff and student experiences of academic mentoring</a:t>
            </a:r>
          </a:p>
          <a:p>
            <a:r>
              <a:rPr lang="en-US" sz="2000" b="1" dirty="0"/>
              <a:t>Both quantitative and qualitative</a:t>
            </a:r>
          </a:p>
          <a:p>
            <a:r>
              <a:rPr lang="en-US" sz="2000" b="1" dirty="0"/>
              <a:t>Present the initial findings of both the survey and long tables</a:t>
            </a:r>
          </a:p>
        </p:txBody>
      </p:sp>
      <p:sp>
        <p:nvSpPr>
          <p:cNvPr id="31" name="Rectangle 22">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24">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2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Rectangle 2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Footer Placeholder 3">
            <a:extLst>
              <a:ext uri="{FF2B5EF4-FFF2-40B4-BE49-F238E27FC236}">
                <a16:creationId xmlns:a16="http://schemas.microsoft.com/office/drawing/2014/main" id="{8B9BD99D-58D4-894E-AE6C-0D7D7E5B62FC}"/>
              </a:ext>
            </a:extLst>
          </p:cNvPr>
          <p:cNvSpPr>
            <a:spLocks noGrp="1"/>
          </p:cNvSpPr>
          <p:nvPr>
            <p:ph type="ftr" sz="quarter" idx="11"/>
          </p:nvPr>
        </p:nvSpPr>
        <p:spPr/>
        <p:txBody>
          <a:bodyPr/>
          <a:lstStyle/>
          <a:p>
            <a:r>
              <a:rPr lang="en-US"/>
              <a:t>Dr Akile Ahmet, Eden Centre </a:t>
            </a:r>
          </a:p>
        </p:txBody>
      </p:sp>
      <p:sp>
        <p:nvSpPr>
          <p:cNvPr id="5" name="Slide Number Placeholder 4">
            <a:extLst>
              <a:ext uri="{FF2B5EF4-FFF2-40B4-BE49-F238E27FC236}">
                <a16:creationId xmlns:a16="http://schemas.microsoft.com/office/drawing/2014/main" id="{A778DAF3-6C0A-2B49-ADC8-AFEDF451E174}"/>
              </a:ext>
            </a:extLst>
          </p:cNvPr>
          <p:cNvSpPr>
            <a:spLocks noGrp="1"/>
          </p:cNvSpPr>
          <p:nvPr>
            <p:ph type="sldNum" sz="quarter" idx="12"/>
          </p:nvPr>
        </p:nvSpPr>
        <p:spPr/>
        <p:txBody>
          <a:bodyPr/>
          <a:lstStyle/>
          <a:p>
            <a:fld id="{31BAE917-2632-584D-BFED-7DF149855E0F}" type="slidenum">
              <a:rPr lang="en-US" smtClean="0"/>
              <a:t>3</a:t>
            </a:fld>
            <a:endParaRPr lang="en-US"/>
          </a:p>
        </p:txBody>
      </p:sp>
    </p:spTree>
    <p:extLst>
      <p:ext uri="{BB962C8B-B14F-4D97-AF65-F5344CB8AC3E}">
        <p14:creationId xmlns:p14="http://schemas.microsoft.com/office/powerpoint/2010/main" val="3483632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9FCF1DA-2C8A-C14C-9FD2-706E10EB3B10}"/>
              </a:ext>
            </a:extLst>
          </p:cNvPr>
          <p:cNvGraphicFramePr>
            <a:graphicFrameLocks noGrp="1"/>
          </p:cNvGraphicFramePr>
          <p:nvPr>
            <p:ph idx="1"/>
            <p:extLst>
              <p:ext uri="{D42A27DB-BD31-4B8C-83A1-F6EECF244321}">
                <p14:modId xmlns:p14="http://schemas.microsoft.com/office/powerpoint/2010/main" val="3625164295"/>
              </p:ext>
            </p:extLst>
          </p:nvPr>
        </p:nvGraphicFramePr>
        <p:xfrm>
          <a:off x="358139" y="367862"/>
          <a:ext cx="5842963" cy="6043458"/>
        </p:xfrm>
        <a:graphic>
          <a:graphicData uri="http://schemas.openxmlformats.org/drawingml/2006/table">
            <a:tbl>
              <a:tblPr>
                <a:tableStyleId>{0660B408-B3CF-4A94-85FC-2B1E0A45F4A2}</a:tableStyleId>
              </a:tblPr>
              <a:tblGrid>
                <a:gridCol w="3617073">
                  <a:extLst>
                    <a:ext uri="{9D8B030D-6E8A-4147-A177-3AD203B41FA5}">
                      <a16:colId xmlns:a16="http://schemas.microsoft.com/office/drawing/2014/main" val="577775093"/>
                    </a:ext>
                  </a:extLst>
                </a:gridCol>
                <a:gridCol w="1112945">
                  <a:extLst>
                    <a:ext uri="{9D8B030D-6E8A-4147-A177-3AD203B41FA5}">
                      <a16:colId xmlns:a16="http://schemas.microsoft.com/office/drawing/2014/main" val="70094186"/>
                    </a:ext>
                  </a:extLst>
                </a:gridCol>
                <a:gridCol w="1112945">
                  <a:extLst>
                    <a:ext uri="{9D8B030D-6E8A-4147-A177-3AD203B41FA5}">
                      <a16:colId xmlns:a16="http://schemas.microsoft.com/office/drawing/2014/main" val="4173493619"/>
                    </a:ext>
                  </a:extLst>
                </a:gridCol>
              </a:tblGrid>
              <a:tr h="305998">
                <a:tc gridSpan="2">
                  <a:txBody>
                    <a:bodyPr/>
                    <a:lstStyle/>
                    <a:p>
                      <a:pPr algn="l" fontAlgn="b"/>
                      <a:r>
                        <a:rPr lang="en-GB" sz="1400" b="1" u="none" strike="noStrike" dirty="0">
                          <a:effectLst/>
                        </a:rPr>
                        <a:t>What programme of study are you currently on?</a:t>
                      </a:r>
                      <a:endParaRPr lang="en-GB" sz="1400" b="1" i="0" u="none" strike="noStrike" dirty="0">
                        <a:solidFill>
                          <a:srgbClr val="333333"/>
                        </a:solidFill>
                        <a:effectLst/>
                        <a:latin typeface="Arial" panose="020B0604020202020204" pitchFamily="34" charset="0"/>
                      </a:endParaRPr>
                    </a:p>
                  </a:txBody>
                  <a:tcPr marL="9525" marR="9525" marT="9525" marB="0" anchor="b"/>
                </a:tc>
                <a:tc hMerge="1">
                  <a:txBody>
                    <a:bodyPr/>
                    <a:lstStyle/>
                    <a:p>
                      <a:endParaRPr lang="en-US"/>
                    </a:p>
                  </a:txBody>
                  <a:tcPr/>
                </a:tc>
                <a:tc>
                  <a:txBody>
                    <a:bodyPr/>
                    <a:lstStyle/>
                    <a:p>
                      <a:pPr algn="l" fontAlgn="b"/>
                      <a:endParaRPr lang="en-GB"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3375109"/>
                  </a:ext>
                </a:extLst>
              </a:tr>
              <a:tr h="286873">
                <a:tc>
                  <a:txBody>
                    <a:bodyPr/>
                    <a:lstStyle/>
                    <a:p>
                      <a:pPr algn="ctr" fontAlgn="b"/>
                      <a:r>
                        <a:rPr lang="en-GB" sz="1400" u="none" strike="noStrike" dirty="0">
                          <a:effectLst/>
                        </a:rPr>
                        <a:t>Answer Choices</a:t>
                      </a:r>
                      <a:endParaRPr lang="en-GB" sz="1400" b="0" i="0" u="none" strike="noStrike" dirty="0">
                        <a:solidFill>
                          <a:srgbClr val="333333"/>
                        </a:solidFill>
                        <a:effectLst/>
                        <a:latin typeface="Arial" panose="020B0604020202020204" pitchFamily="34" charset="0"/>
                      </a:endParaRPr>
                    </a:p>
                  </a:txBody>
                  <a:tcPr marL="9525" marR="9525" marT="9525" marB="0" anchor="b"/>
                </a:tc>
                <a:tc gridSpan="2">
                  <a:txBody>
                    <a:bodyPr/>
                    <a:lstStyle/>
                    <a:p>
                      <a:pPr algn="ctr" fontAlgn="b"/>
                      <a:r>
                        <a:rPr lang="en-GB" sz="1400" u="none" strike="noStrike" dirty="0">
                          <a:effectLst/>
                        </a:rPr>
                        <a:t>Responses</a:t>
                      </a:r>
                      <a:endParaRPr lang="en-GB" sz="1400" b="0" i="0" u="none" strike="noStrike" dirty="0">
                        <a:solidFill>
                          <a:srgbClr val="333333"/>
                        </a:solidFill>
                        <a:effectLst/>
                        <a:latin typeface="Arial" panose="020B0604020202020204" pitchFamily="34" charset="0"/>
                      </a:endParaRPr>
                    </a:p>
                  </a:txBody>
                  <a:tcPr marL="9525" marR="9525" marT="9525" marB="0" anchor="b"/>
                </a:tc>
                <a:tc hMerge="1">
                  <a:txBody>
                    <a:bodyPr/>
                    <a:lstStyle/>
                    <a:p>
                      <a:endParaRPr lang="en-US"/>
                    </a:p>
                  </a:txBody>
                  <a:tcPr/>
                </a:tc>
                <a:extLst>
                  <a:ext uri="{0D108BD9-81ED-4DB2-BD59-A6C34878D82A}">
                    <a16:rowId xmlns:a16="http://schemas.microsoft.com/office/drawing/2014/main" val="565705321"/>
                  </a:ext>
                </a:extLst>
              </a:tr>
              <a:tr h="286873">
                <a:tc>
                  <a:txBody>
                    <a:bodyPr/>
                    <a:lstStyle/>
                    <a:p>
                      <a:pPr algn="l" fontAlgn="b"/>
                      <a:r>
                        <a:rPr lang="en-GB" sz="1400" u="none" strike="noStrike" dirty="0">
                          <a:effectLst/>
                        </a:rPr>
                        <a:t>Accounting</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2.33%</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7</a:t>
                      </a:r>
                      <a:endParaRPr lang="en-GB" sz="1400" b="0" i="0" u="none" strike="noStrike" dirty="0">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427065338"/>
                  </a:ext>
                </a:extLst>
              </a:tr>
              <a:tr h="286873">
                <a:tc>
                  <a:txBody>
                    <a:bodyPr/>
                    <a:lstStyle/>
                    <a:p>
                      <a:pPr algn="l" fontAlgn="b"/>
                      <a:r>
                        <a:rPr lang="en-GB" sz="1400" u="none" strike="noStrike" dirty="0">
                          <a:effectLst/>
                        </a:rPr>
                        <a:t>Anthropology</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9.67%</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29</a:t>
                      </a:r>
                      <a:endParaRPr lang="en-GB" sz="1400" b="0" i="0" u="none" strike="noStrike">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207584271"/>
                  </a:ext>
                </a:extLst>
              </a:tr>
              <a:tr h="286873">
                <a:tc>
                  <a:txBody>
                    <a:bodyPr/>
                    <a:lstStyle/>
                    <a:p>
                      <a:pPr algn="l" fontAlgn="b"/>
                      <a:r>
                        <a:rPr lang="en-GB" sz="1400" u="none" strike="noStrike" dirty="0">
                          <a:effectLst/>
                        </a:rPr>
                        <a:t>Economics</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5.33%</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16</a:t>
                      </a:r>
                      <a:endParaRPr lang="en-GB" sz="1400" b="0" i="0" u="none" strike="noStrike">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88724326"/>
                  </a:ext>
                </a:extLst>
              </a:tr>
              <a:tr h="286873">
                <a:tc>
                  <a:txBody>
                    <a:bodyPr/>
                    <a:lstStyle/>
                    <a:p>
                      <a:pPr algn="l" fontAlgn="b"/>
                      <a:r>
                        <a:rPr lang="en-GB" sz="1400" u="none" strike="noStrike" dirty="0">
                          <a:effectLst/>
                        </a:rPr>
                        <a:t>Economic History</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4.00%</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12</a:t>
                      </a:r>
                      <a:endParaRPr lang="en-GB" sz="1400" b="0" i="0" u="none" strike="noStrike">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356222899"/>
                  </a:ext>
                </a:extLst>
              </a:tr>
              <a:tr h="286873">
                <a:tc>
                  <a:txBody>
                    <a:bodyPr/>
                    <a:lstStyle/>
                    <a:p>
                      <a:pPr algn="l" fontAlgn="b"/>
                      <a:r>
                        <a:rPr lang="en-GB" sz="1400" u="none" strike="noStrike" dirty="0">
                          <a:effectLst/>
                        </a:rPr>
                        <a:t>Finance</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0.00%</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0</a:t>
                      </a:r>
                      <a:endParaRPr lang="en-GB" sz="1400" b="0" i="0" u="none" strike="noStrike">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754104758"/>
                  </a:ext>
                </a:extLst>
              </a:tr>
              <a:tr h="286873">
                <a:tc>
                  <a:txBody>
                    <a:bodyPr/>
                    <a:lstStyle/>
                    <a:p>
                      <a:pPr algn="l" fontAlgn="b"/>
                      <a:r>
                        <a:rPr lang="en-GB" sz="1400" u="none" strike="noStrike" dirty="0">
                          <a:effectLst/>
                        </a:rPr>
                        <a:t>Geography and Environment</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10.33%</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31</a:t>
                      </a:r>
                      <a:endParaRPr lang="en-GB" sz="1400" b="0" i="0" u="none" strike="noStrike">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649235465"/>
                  </a:ext>
                </a:extLst>
              </a:tr>
              <a:tr h="286873">
                <a:tc>
                  <a:txBody>
                    <a:bodyPr/>
                    <a:lstStyle/>
                    <a:p>
                      <a:pPr algn="l" fontAlgn="b"/>
                      <a:r>
                        <a:rPr lang="en-GB" sz="1400" u="none" strike="noStrike">
                          <a:effectLst/>
                        </a:rPr>
                        <a:t>Government</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19.00%</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57</a:t>
                      </a:r>
                      <a:endParaRPr lang="en-GB" sz="1400" b="0" i="0" u="none" strike="noStrike">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296588944"/>
                  </a:ext>
                </a:extLst>
              </a:tr>
              <a:tr h="286873">
                <a:tc>
                  <a:txBody>
                    <a:bodyPr/>
                    <a:lstStyle/>
                    <a:p>
                      <a:pPr algn="l" fontAlgn="b"/>
                      <a:r>
                        <a:rPr lang="en-GB" sz="1400" u="none" strike="noStrike">
                          <a:effectLst/>
                        </a:rPr>
                        <a:t>International History</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7.00%</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21</a:t>
                      </a:r>
                      <a:endParaRPr lang="en-GB" sz="1400" b="0" i="0" u="none" strike="noStrike">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930719464"/>
                  </a:ext>
                </a:extLst>
              </a:tr>
              <a:tr h="286873">
                <a:tc>
                  <a:txBody>
                    <a:bodyPr/>
                    <a:lstStyle/>
                    <a:p>
                      <a:pPr algn="l" fontAlgn="b"/>
                      <a:r>
                        <a:rPr lang="en-GB" sz="1400" u="none" strike="noStrike" dirty="0">
                          <a:effectLst/>
                        </a:rPr>
                        <a:t>International Relations</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7.67%</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23</a:t>
                      </a:r>
                      <a:endParaRPr lang="en-GB" sz="1400" b="0" i="0" u="none" strike="noStrike" dirty="0">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145333946"/>
                  </a:ext>
                </a:extLst>
              </a:tr>
              <a:tr h="286873">
                <a:tc>
                  <a:txBody>
                    <a:bodyPr/>
                    <a:lstStyle/>
                    <a:p>
                      <a:pPr algn="l" fontAlgn="b"/>
                      <a:r>
                        <a:rPr lang="en-GB" sz="1400" u="none" strike="noStrike" dirty="0">
                          <a:effectLst/>
                        </a:rPr>
                        <a:t>Law</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2.00%</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6</a:t>
                      </a:r>
                      <a:endParaRPr lang="en-GB" sz="1400" b="0" i="0" u="none" strike="noStrike">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652196286"/>
                  </a:ext>
                </a:extLst>
              </a:tr>
              <a:tr h="286873">
                <a:tc>
                  <a:txBody>
                    <a:bodyPr/>
                    <a:lstStyle/>
                    <a:p>
                      <a:pPr algn="l" fontAlgn="b"/>
                      <a:r>
                        <a:rPr lang="en-GB" sz="1400" u="none" strike="noStrike">
                          <a:effectLst/>
                        </a:rPr>
                        <a:t>Language Centre</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0.00%</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0</a:t>
                      </a:r>
                      <a:endParaRPr lang="en-GB" sz="1400" b="0" i="0" u="none" strike="noStrike">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682418185"/>
                  </a:ext>
                </a:extLst>
              </a:tr>
              <a:tr h="286873">
                <a:tc>
                  <a:txBody>
                    <a:bodyPr/>
                    <a:lstStyle/>
                    <a:p>
                      <a:pPr algn="l" fontAlgn="b"/>
                      <a:r>
                        <a:rPr lang="en-GB" sz="1400" u="none" strike="noStrike">
                          <a:effectLst/>
                        </a:rPr>
                        <a:t>Management</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2.67%</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8</a:t>
                      </a:r>
                      <a:endParaRPr lang="en-GB" sz="1400" b="0" i="0" u="none" strike="noStrike" dirty="0">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092554441"/>
                  </a:ext>
                </a:extLst>
              </a:tr>
              <a:tr h="286873">
                <a:tc>
                  <a:txBody>
                    <a:bodyPr/>
                    <a:lstStyle/>
                    <a:p>
                      <a:pPr algn="l" fontAlgn="b"/>
                      <a:r>
                        <a:rPr lang="en-GB" sz="1400" u="none" strike="noStrike">
                          <a:effectLst/>
                        </a:rPr>
                        <a:t>Mathematics</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7.67%</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23</a:t>
                      </a:r>
                      <a:endParaRPr lang="en-GB" sz="1400" b="0" i="0" u="none" strike="noStrike" dirty="0">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577363749"/>
                  </a:ext>
                </a:extLst>
              </a:tr>
              <a:tr h="286873">
                <a:tc>
                  <a:txBody>
                    <a:bodyPr/>
                    <a:lstStyle/>
                    <a:p>
                      <a:pPr algn="l" fontAlgn="b"/>
                      <a:r>
                        <a:rPr lang="en-GB" sz="1400" u="none" strike="noStrike">
                          <a:effectLst/>
                        </a:rPr>
                        <a:t>Philosophy, Logic and Scientific Method</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1.33%</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4</a:t>
                      </a:r>
                      <a:endParaRPr lang="en-GB" sz="1400" b="0" i="0" u="none" strike="noStrike" dirty="0">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942054276"/>
                  </a:ext>
                </a:extLst>
              </a:tr>
              <a:tr h="286873">
                <a:tc>
                  <a:txBody>
                    <a:bodyPr/>
                    <a:lstStyle/>
                    <a:p>
                      <a:pPr algn="l" fontAlgn="b"/>
                      <a:r>
                        <a:rPr lang="en-GB" sz="1400" u="none" strike="noStrike">
                          <a:effectLst/>
                        </a:rPr>
                        <a:t>Psychological and Behavioural Science</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0.00%</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0</a:t>
                      </a:r>
                      <a:endParaRPr lang="en-GB" sz="1400" b="0" i="0" u="none" strike="noStrike" dirty="0">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689353752"/>
                  </a:ext>
                </a:extLst>
              </a:tr>
              <a:tr h="286873">
                <a:tc>
                  <a:txBody>
                    <a:bodyPr/>
                    <a:lstStyle/>
                    <a:p>
                      <a:pPr algn="l" fontAlgn="b"/>
                      <a:r>
                        <a:rPr lang="en-GB" sz="1400" u="none" strike="noStrike">
                          <a:effectLst/>
                        </a:rPr>
                        <a:t>Social Policy</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5.33%</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16</a:t>
                      </a:r>
                      <a:endParaRPr lang="en-GB" sz="1400" b="0" i="0" u="none" strike="noStrike" dirty="0">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094725014"/>
                  </a:ext>
                </a:extLst>
              </a:tr>
              <a:tr h="286873">
                <a:tc>
                  <a:txBody>
                    <a:bodyPr/>
                    <a:lstStyle/>
                    <a:p>
                      <a:pPr algn="l" fontAlgn="b"/>
                      <a:r>
                        <a:rPr lang="en-GB" sz="1400" u="none" strike="noStrike">
                          <a:effectLst/>
                        </a:rPr>
                        <a:t>Sociology</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9.00%</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27</a:t>
                      </a:r>
                      <a:endParaRPr lang="en-GB" sz="1400" b="0" i="0" u="none" strike="noStrike" dirty="0">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860743996"/>
                  </a:ext>
                </a:extLst>
              </a:tr>
              <a:tr h="286873">
                <a:tc>
                  <a:txBody>
                    <a:bodyPr/>
                    <a:lstStyle/>
                    <a:p>
                      <a:pPr algn="l" fontAlgn="b"/>
                      <a:r>
                        <a:rPr lang="en-GB" sz="1400" u="none" strike="noStrike">
                          <a:effectLst/>
                        </a:rPr>
                        <a:t>Statistics</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0.33%</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1</a:t>
                      </a:r>
                      <a:endParaRPr lang="en-GB" sz="1400" b="0" i="0" u="none" strike="noStrike" dirty="0">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81005662"/>
                  </a:ext>
                </a:extLst>
              </a:tr>
              <a:tr h="286873">
                <a:tc>
                  <a:txBody>
                    <a:bodyPr/>
                    <a:lstStyle/>
                    <a:p>
                      <a:pPr algn="l" fontAlgn="b"/>
                      <a:r>
                        <a:rPr lang="en-GB" sz="1400" u="none" strike="noStrike">
                          <a:effectLst/>
                        </a:rPr>
                        <a:t>Other (please specify)</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6.33%</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19</a:t>
                      </a:r>
                      <a:endParaRPr lang="en-GB" sz="1400" b="0" i="0" u="none" strike="noStrike" dirty="0">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7337366"/>
                  </a:ext>
                </a:extLst>
              </a:tr>
            </a:tbl>
          </a:graphicData>
        </a:graphic>
      </p:graphicFrame>
      <p:graphicFrame>
        <p:nvGraphicFramePr>
          <p:cNvPr id="5" name="Table 4">
            <a:extLst>
              <a:ext uri="{FF2B5EF4-FFF2-40B4-BE49-F238E27FC236}">
                <a16:creationId xmlns:a16="http://schemas.microsoft.com/office/drawing/2014/main" id="{D476B992-F580-6C49-8FCA-F272B1CE15EC}"/>
              </a:ext>
            </a:extLst>
          </p:cNvPr>
          <p:cNvGraphicFramePr>
            <a:graphicFrameLocks noGrp="1"/>
          </p:cNvGraphicFramePr>
          <p:nvPr>
            <p:extLst>
              <p:ext uri="{D42A27DB-BD31-4B8C-83A1-F6EECF244321}">
                <p14:modId xmlns:p14="http://schemas.microsoft.com/office/powerpoint/2010/main" val="1817061214"/>
              </p:ext>
            </p:extLst>
          </p:nvPr>
        </p:nvGraphicFramePr>
        <p:xfrm>
          <a:off x="6537437" y="1187670"/>
          <a:ext cx="4866286" cy="1546121"/>
        </p:xfrm>
        <a:graphic>
          <a:graphicData uri="http://schemas.openxmlformats.org/drawingml/2006/table">
            <a:tbl>
              <a:tblPr>
                <a:tableStyleId>{5C22544A-7EE6-4342-B048-85BDC9FD1C3A}</a:tableStyleId>
              </a:tblPr>
              <a:tblGrid>
                <a:gridCol w="1657982">
                  <a:extLst>
                    <a:ext uri="{9D8B030D-6E8A-4147-A177-3AD203B41FA5}">
                      <a16:colId xmlns:a16="http://schemas.microsoft.com/office/drawing/2014/main" val="1756953156"/>
                    </a:ext>
                  </a:extLst>
                </a:gridCol>
                <a:gridCol w="1604152">
                  <a:extLst>
                    <a:ext uri="{9D8B030D-6E8A-4147-A177-3AD203B41FA5}">
                      <a16:colId xmlns:a16="http://schemas.microsoft.com/office/drawing/2014/main" val="2824694434"/>
                    </a:ext>
                  </a:extLst>
                </a:gridCol>
                <a:gridCol w="1604152">
                  <a:extLst>
                    <a:ext uri="{9D8B030D-6E8A-4147-A177-3AD203B41FA5}">
                      <a16:colId xmlns:a16="http://schemas.microsoft.com/office/drawing/2014/main" val="3130714725"/>
                    </a:ext>
                  </a:extLst>
                </a:gridCol>
              </a:tblGrid>
              <a:tr h="328350">
                <a:tc gridSpan="3">
                  <a:txBody>
                    <a:bodyPr/>
                    <a:lstStyle/>
                    <a:p>
                      <a:pPr algn="l" fontAlgn="b"/>
                      <a:r>
                        <a:rPr lang="en-GB" sz="1400" b="1" u="none" strike="noStrike" dirty="0">
                          <a:effectLst/>
                        </a:rPr>
                        <a:t>What year of study are you in?</a:t>
                      </a:r>
                      <a:endParaRPr lang="en-GB" sz="1400" b="1" i="0" u="none" strike="noStrike" dirty="0">
                        <a:solidFill>
                          <a:srgbClr val="333333"/>
                        </a:solidFill>
                        <a:effectLst/>
                        <a:latin typeface="Arial" panose="020B0604020202020204" pitchFamily="34" charset="0"/>
                      </a:endParaRP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13735765"/>
                  </a:ext>
                </a:extLst>
              </a:tr>
              <a:tr h="307828">
                <a:tc>
                  <a:txBody>
                    <a:bodyPr/>
                    <a:lstStyle/>
                    <a:p>
                      <a:pPr algn="ctr" fontAlgn="b"/>
                      <a:endParaRPr lang="en-GB" sz="1400" b="0" i="0" u="none" strike="noStrike" dirty="0">
                        <a:solidFill>
                          <a:srgbClr val="333333"/>
                        </a:solidFill>
                        <a:effectLst/>
                        <a:latin typeface="Arial" panose="020B0604020202020204" pitchFamily="34" charset="0"/>
                      </a:endParaRPr>
                    </a:p>
                  </a:txBody>
                  <a:tcPr marL="9525" marR="9525" marT="9525" marB="0" anchor="b"/>
                </a:tc>
                <a:tc gridSpan="2">
                  <a:txBody>
                    <a:bodyPr/>
                    <a:lstStyle/>
                    <a:p>
                      <a:pPr algn="ctr" fontAlgn="b"/>
                      <a:r>
                        <a:rPr lang="en-GB" sz="1400" u="none" strike="noStrike" dirty="0">
                          <a:effectLst/>
                        </a:rPr>
                        <a:t>Responses</a:t>
                      </a:r>
                      <a:endParaRPr lang="en-GB" sz="1400" b="0" i="0" u="none" strike="noStrike" dirty="0">
                        <a:solidFill>
                          <a:srgbClr val="333333"/>
                        </a:solidFill>
                        <a:effectLst/>
                        <a:latin typeface="Arial" panose="020B0604020202020204" pitchFamily="34" charset="0"/>
                      </a:endParaRPr>
                    </a:p>
                  </a:txBody>
                  <a:tcPr marL="9525" marR="9525" marT="9525" marB="0" anchor="b"/>
                </a:tc>
                <a:tc hMerge="1">
                  <a:txBody>
                    <a:bodyPr/>
                    <a:lstStyle/>
                    <a:p>
                      <a:endParaRPr lang="en-US"/>
                    </a:p>
                  </a:txBody>
                  <a:tcPr/>
                </a:tc>
                <a:extLst>
                  <a:ext uri="{0D108BD9-81ED-4DB2-BD59-A6C34878D82A}">
                    <a16:rowId xmlns:a16="http://schemas.microsoft.com/office/drawing/2014/main" val="3113032785"/>
                  </a:ext>
                </a:extLst>
              </a:tr>
              <a:tr h="294287">
                <a:tc>
                  <a:txBody>
                    <a:bodyPr/>
                    <a:lstStyle/>
                    <a:p>
                      <a:pPr algn="l" fontAlgn="b"/>
                      <a:r>
                        <a:rPr lang="en-GB" sz="1400" u="none" strike="noStrike" dirty="0">
                          <a:effectLst/>
                        </a:rPr>
                        <a:t>First year</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45.48%</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136</a:t>
                      </a:r>
                      <a:endParaRPr lang="en-GB" sz="1400" b="0" i="0" u="none" strike="noStrike" dirty="0">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462731909"/>
                  </a:ext>
                </a:extLst>
              </a:tr>
              <a:tr h="307828">
                <a:tc>
                  <a:txBody>
                    <a:bodyPr/>
                    <a:lstStyle/>
                    <a:p>
                      <a:pPr algn="l" fontAlgn="b"/>
                      <a:r>
                        <a:rPr lang="en-GB" sz="1400" u="none" strike="noStrike">
                          <a:effectLst/>
                        </a:rPr>
                        <a:t>Second year</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29.43%</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88</a:t>
                      </a:r>
                      <a:endParaRPr lang="en-GB" sz="1400" b="0" i="0" u="none" strike="noStrike" dirty="0">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129645596"/>
                  </a:ext>
                </a:extLst>
              </a:tr>
              <a:tr h="307828">
                <a:tc>
                  <a:txBody>
                    <a:bodyPr/>
                    <a:lstStyle/>
                    <a:p>
                      <a:pPr algn="l" fontAlgn="b"/>
                      <a:r>
                        <a:rPr lang="en-GB" sz="1400" u="none" strike="noStrike">
                          <a:effectLst/>
                        </a:rPr>
                        <a:t>Third year</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25.08%</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75</a:t>
                      </a:r>
                      <a:endParaRPr lang="en-GB" sz="1400" b="0" i="0" u="none" strike="noStrike" dirty="0">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349059274"/>
                  </a:ext>
                </a:extLst>
              </a:tr>
            </a:tbl>
          </a:graphicData>
        </a:graphic>
      </p:graphicFrame>
      <p:graphicFrame>
        <p:nvGraphicFramePr>
          <p:cNvPr id="6" name="Table 5">
            <a:extLst>
              <a:ext uri="{FF2B5EF4-FFF2-40B4-BE49-F238E27FC236}">
                <a16:creationId xmlns:a16="http://schemas.microsoft.com/office/drawing/2014/main" id="{1D41F087-B35B-6243-BD04-91B623B66F9A}"/>
              </a:ext>
            </a:extLst>
          </p:cNvPr>
          <p:cNvGraphicFramePr>
            <a:graphicFrameLocks noGrp="1"/>
          </p:cNvGraphicFramePr>
          <p:nvPr>
            <p:extLst>
              <p:ext uri="{D42A27DB-BD31-4B8C-83A1-F6EECF244321}">
                <p14:modId xmlns:p14="http://schemas.microsoft.com/office/powerpoint/2010/main" val="1025630874"/>
              </p:ext>
            </p:extLst>
          </p:nvPr>
        </p:nvGraphicFramePr>
        <p:xfrm>
          <a:off x="6537437" y="3636580"/>
          <a:ext cx="4960880" cy="2627594"/>
        </p:xfrm>
        <a:graphic>
          <a:graphicData uri="http://schemas.openxmlformats.org/drawingml/2006/table">
            <a:tbl>
              <a:tblPr>
                <a:tableStyleId>{5C22544A-7EE6-4342-B048-85BDC9FD1C3A}</a:tableStyleId>
              </a:tblPr>
              <a:tblGrid>
                <a:gridCol w="2531062">
                  <a:extLst>
                    <a:ext uri="{9D8B030D-6E8A-4147-A177-3AD203B41FA5}">
                      <a16:colId xmlns:a16="http://schemas.microsoft.com/office/drawing/2014/main" val="4060805401"/>
                    </a:ext>
                  </a:extLst>
                </a:gridCol>
                <a:gridCol w="1690885">
                  <a:extLst>
                    <a:ext uri="{9D8B030D-6E8A-4147-A177-3AD203B41FA5}">
                      <a16:colId xmlns:a16="http://schemas.microsoft.com/office/drawing/2014/main" val="3322120431"/>
                    </a:ext>
                  </a:extLst>
                </a:gridCol>
                <a:gridCol w="738933">
                  <a:extLst>
                    <a:ext uri="{9D8B030D-6E8A-4147-A177-3AD203B41FA5}">
                      <a16:colId xmlns:a16="http://schemas.microsoft.com/office/drawing/2014/main" val="3527863079"/>
                    </a:ext>
                  </a:extLst>
                </a:gridCol>
              </a:tblGrid>
              <a:tr h="461994">
                <a:tc gridSpan="3">
                  <a:txBody>
                    <a:bodyPr/>
                    <a:lstStyle/>
                    <a:p>
                      <a:pPr algn="l" fontAlgn="b"/>
                      <a:r>
                        <a:rPr lang="en-GB" sz="1400" b="1" u="none" strike="noStrike" dirty="0">
                          <a:effectLst/>
                        </a:rPr>
                        <a:t>How were you introduced to your academic mentor?</a:t>
                      </a:r>
                      <a:endParaRPr lang="en-GB" sz="1400" b="1" i="0" u="none" strike="noStrike" dirty="0">
                        <a:solidFill>
                          <a:srgbClr val="333333"/>
                        </a:solidFill>
                        <a:effectLst/>
                        <a:latin typeface="Arial" panose="020B0604020202020204" pitchFamily="34" charset="0"/>
                      </a:endParaRP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55027933"/>
                  </a:ext>
                </a:extLst>
              </a:tr>
              <a:tr h="433120">
                <a:tc>
                  <a:txBody>
                    <a:bodyPr/>
                    <a:lstStyle/>
                    <a:p>
                      <a:pPr algn="ctr" fontAlgn="b"/>
                      <a:endParaRPr lang="en-GB" sz="1400" b="0" i="0" u="none" strike="noStrike" dirty="0">
                        <a:solidFill>
                          <a:srgbClr val="333333"/>
                        </a:solidFill>
                        <a:effectLst/>
                        <a:latin typeface="Arial" panose="020B0604020202020204" pitchFamily="34" charset="0"/>
                      </a:endParaRPr>
                    </a:p>
                  </a:txBody>
                  <a:tcPr marL="9525" marR="9525" marT="9525" marB="0" anchor="b"/>
                </a:tc>
                <a:tc gridSpan="2">
                  <a:txBody>
                    <a:bodyPr/>
                    <a:lstStyle/>
                    <a:p>
                      <a:pPr algn="ctr" fontAlgn="b"/>
                      <a:r>
                        <a:rPr lang="en-GB" sz="1400" u="none" strike="noStrike">
                          <a:effectLst/>
                        </a:rPr>
                        <a:t>Responses</a:t>
                      </a:r>
                      <a:endParaRPr lang="en-GB" sz="1400" b="0" i="0" u="none" strike="noStrike">
                        <a:solidFill>
                          <a:srgbClr val="333333"/>
                        </a:solidFill>
                        <a:effectLst/>
                        <a:latin typeface="Arial" panose="020B0604020202020204" pitchFamily="34" charset="0"/>
                      </a:endParaRPr>
                    </a:p>
                  </a:txBody>
                  <a:tcPr marL="9525" marR="9525" marT="9525" marB="0" anchor="b"/>
                </a:tc>
                <a:tc hMerge="1">
                  <a:txBody>
                    <a:bodyPr/>
                    <a:lstStyle/>
                    <a:p>
                      <a:endParaRPr lang="en-US"/>
                    </a:p>
                  </a:txBody>
                  <a:tcPr/>
                </a:tc>
                <a:extLst>
                  <a:ext uri="{0D108BD9-81ED-4DB2-BD59-A6C34878D82A}">
                    <a16:rowId xmlns:a16="http://schemas.microsoft.com/office/drawing/2014/main" val="613717239"/>
                  </a:ext>
                </a:extLst>
              </a:tr>
              <a:tr h="433120">
                <a:tc>
                  <a:txBody>
                    <a:bodyPr/>
                    <a:lstStyle/>
                    <a:p>
                      <a:pPr algn="l" fontAlgn="b"/>
                      <a:r>
                        <a:rPr lang="en-GB" sz="1400" u="none" strike="noStrike" dirty="0">
                          <a:effectLst/>
                        </a:rPr>
                        <a:t>Induction</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26.28%</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77</a:t>
                      </a:r>
                      <a:endParaRPr lang="en-GB" sz="1400" b="0" i="0" u="none" strike="noStrike">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359975944"/>
                  </a:ext>
                </a:extLst>
              </a:tr>
              <a:tr h="433120">
                <a:tc>
                  <a:txBody>
                    <a:bodyPr/>
                    <a:lstStyle/>
                    <a:p>
                      <a:pPr algn="l" fontAlgn="b"/>
                      <a:r>
                        <a:rPr lang="en-GB" sz="1400" u="none" strike="noStrike" dirty="0">
                          <a:effectLst/>
                        </a:rPr>
                        <a:t>Email from mentor</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37.20%</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109</a:t>
                      </a:r>
                      <a:endParaRPr lang="en-GB" sz="1400" b="0" i="0" u="none" strike="noStrike">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67343364"/>
                  </a:ext>
                </a:extLst>
              </a:tr>
              <a:tr h="433120">
                <a:tc>
                  <a:txBody>
                    <a:bodyPr/>
                    <a:lstStyle/>
                    <a:p>
                      <a:pPr algn="l" fontAlgn="b"/>
                      <a:r>
                        <a:rPr lang="en-GB" sz="1400" u="none" strike="noStrike" dirty="0">
                          <a:effectLst/>
                        </a:rPr>
                        <a:t>Email from the Department</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29.69%</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87</a:t>
                      </a:r>
                      <a:endParaRPr lang="en-GB" sz="1400" b="0" i="0" u="none" strike="noStrike">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198146531"/>
                  </a:ext>
                </a:extLst>
              </a:tr>
              <a:tr h="433120">
                <a:tc>
                  <a:txBody>
                    <a:bodyPr/>
                    <a:lstStyle/>
                    <a:p>
                      <a:pPr algn="l" fontAlgn="b"/>
                      <a:r>
                        <a:rPr lang="en-GB" sz="1400" u="none" strike="noStrike">
                          <a:effectLst/>
                        </a:rPr>
                        <a:t>Other (please specify)</a:t>
                      </a:r>
                      <a:endParaRPr lang="en-GB" sz="14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6.83%</a:t>
                      </a:r>
                      <a:endParaRPr lang="en-GB" sz="14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20</a:t>
                      </a:r>
                      <a:endParaRPr lang="en-GB" sz="1400" b="0" i="0" u="none" strike="noStrike" dirty="0">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111480155"/>
                  </a:ext>
                </a:extLst>
              </a:tr>
            </a:tbl>
          </a:graphicData>
        </a:graphic>
      </p:graphicFrame>
      <p:sp>
        <p:nvSpPr>
          <p:cNvPr id="2" name="Footer Placeholder 1">
            <a:extLst>
              <a:ext uri="{FF2B5EF4-FFF2-40B4-BE49-F238E27FC236}">
                <a16:creationId xmlns:a16="http://schemas.microsoft.com/office/drawing/2014/main" id="{D69526A5-6ACE-DD4B-A631-623516EBCFAB}"/>
              </a:ext>
            </a:extLst>
          </p:cNvPr>
          <p:cNvSpPr>
            <a:spLocks noGrp="1"/>
          </p:cNvSpPr>
          <p:nvPr>
            <p:ph type="ftr" sz="quarter" idx="11"/>
          </p:nvPr>
        </p:nvSpPr>
        <p:spPr/>
        <p:txBody>
          <a:bodyPr/>
          <a:lstStyle/>
          <a:p>
            <a:r>
              <a:rPr lang="en-US"/>
              <a:t>Dr Akile Ahmet, Eden Centre </a:t>
            </a:r>
          </a:p>
        </p:txBody>
      </p:sp>
      <p:sp>
        <p:nvSpPr>
          <p:cNvPr id="3" name="Slide Number Placeholder 2">
            <a:extLst>
              <a:ext uri="{FF2B5EF4-FFF2-40B4-BE49-F238E27FC236}">
                <a16:creationId xmlns:a16="http://schemas.microsoft.com/office/drawing/2014/main" id="{F772F0AF-D267-4943-9D76-F59AA4099632}"/>
              </a:ext>
            </a:extLst>
          </p:cNvPr>
          <p:cNvSpPr>
            <a:spLocks noGrp="1"/>
          </p:cNvSpPr>
          <p:nvPr>
            <p:ph type="sldNum" sz="quarter" idx="12"/>
          </p:nvPr>
        </p:nvSpPr>
        <p:spPr/>
        <p:txBody>
          <a:bodyPr/>
          <a:lstStyle/>
          <a:p>
            <a:fld id="{31BAE917-2632-584D-BFED-7DF149855E0F}" type="slidenum">
              <a:rPr lang="en-US" smtClean="0"/>
              <a:t>4</a:t>
            </a:fld>
            <a:endParaRPr lang="en-US"/>
          </a:p>
        </p:txBody>
      </p:sp>
    </p:spTree>
    <p:extLst>
      <p:ext uri="{BB962C8B-B14F-4D97-AF65-F5344CB8AC3E}">
        <p14:creationId xmlns:p14="http://schemas.microsoft.com/office/powerpoint/2010/main" val="935142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A3C1AB-1153-42D2-8378-34B849C1C4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A3473CF9-37EB-43E7-89EF-D2D1C53D1D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03615" y="4638503"/>
            <a:ext cx="8384770" cy="1332634"/>
          </a:xfrm>
          <a:prstGeom prst="rect">
            <a:avLst/>
          </a:prstGeom>
          <a:ln w="12700">
            <a:solidFill>
              <a:srgbClr val="E1E1E1"/>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E7EA622-C460-2E4A-B48C-3A5971DCADF9}"/>
              </a:ext>
            </a:extLst>
          </p:cNvPr>
          <p:cNvSpPr>
            <a:spLocks noGrp="1"/>
          </p:cNvSpPr>
          <p:nvPr>
            <p:ph type="title"/>
          </p:nvPr>
        </p:nvSpPr>
        <p:spPr>
          <a:xfrm>
            <a:off x="2103121" y="4727173"/>
            <a:ext cx="7985759" cy="868823"/>
          </a:xfrm>
        </p:spPr>
        <p:txBody>
          <a:bodyPr vert="horz" lIns="91440" tIns="45720" rIns="91440" bIns="45720" rtlCol="0" anchor="ctr">
            <a:normAutofit/>
          </a:bodyPr>
          <a:lstStyle/>
          <a:p>
            <a:pPr algn="ctr"/>
            <a:r>
              <a:rPr lang="en-US" sz="3100" kern="1200">
                <a:solidFill>
                  <a:schemeClr val="tx1"/>
                </a:solidFill>
                <a:latin typeface="+mj-lt"/>
                <a:ea typeface="+mj-ea"/>
                <a:cs typeface="+mj-cs"/>
              </a:rPr>
              <a:t>How satisfied are current UG students with AM</a:t>
            </a:r>
          </a:p>
        </p:txBody>
      </p:sp>
      <p:sp>
        <p:nvSpPr>
          <p:cNvPr id="13" name="Rectangle: Rounded Corners 12">
            <a:extLst>
              <a:ext uri="{FF2B5EF4-FFF2-40B4-BE49-F238E27FC236}">
                <a16:creationId xmlns:a16="http://schemas.microsoft.com/office/drawing/2014/main" id="{586B4EF9-43BA-4655-A6FF-1D8E21574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3110" y="5628237"/>
            <a:ext cx="72257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4" name="Content Placeholder 3">
            <a:extLst>
              <a:ext uri="{FF2B5EF4-FFF2-40B4-BE49-F238E27FC236}">
                <a16:creationId xmlns:a16="http://schemas.microsoft.com/office/drawing/2014/main" id="{32301896-403F-2D45-ACDD-3C6E1751D9B7}"/>
              </a:ext>
            </a:extLst>
          </p:cNvPr>
          <p:cNvGraphicFramePr>
            <a:graphicFrameLocks noGrp="1"/>
          </p:cNvGraphicFramePr>
          <p:nvPr>
            <p:ph idx="1"/>
            <p:extLst>
              <p:ext uri="{D42A27DB-BD31-4B8C-83A1-F6EECF244321}">
                <p14:modId xmlns:p14="http://schemas.microsoft.com/office/powerpoint/2010/main" val="2192887889"/>
              </p:ext>
            </p:extLst>
          </p:nvPr>
        </p:nvGraphicFramePr>
        <p:xfrm>
          <a:off x="385157" y="393534"/>
          <a:ext cx="11421689" cy="3906024"/>
        </p:xfrm>
        <a:graphic>
          <a:graphicData uri="http://schemas.openxmlformats.org/drawingml/2006/table">
            <a:tbl>
              <a:tblPr firstRow="1" bandRow="1">
                <a:tableStyleId>{3B4B98B0-60AC-42C2-AFA5-B58CD77FA1E5}</a:tableStyleId>
              </a:tblPr>
              <a:tblGrid>
                <a:gridCol w="7134889">
                  <a:extLst>
                    <a:ext uri="{9D8B030D-6E8A-4147-A177-3AD203B41FA5}">
                      <a16:colId xmlns:a16="http://schemas.microsoft.com/office/drawing/2014/main" val="2553053114"/>
                    </a:ext>
                  </a:extLst>
                </a:gridCol>
                <a:gridCol w="2724227">
                  <a:extLst>
                    <a:ext uri="{9D8B030D-6E8A-4147-A177-3AD203B41FA5}">
                      <a16:colId xmlns:a16="http://schemas.microsoft.com/office/drawing/2014/main" val="2191395978"/>
                    </a:ext>
                  </a:extLst>
                </a:gridCol>
                <a:gridCol w="1562573">
                  <a:extLst>
                    <a:ext uri="{9D8B030D-6E8A-4147-A177-3AD203B41FA5}">
                      <a16:colId xmlns:a16="http://schemas.microsoft.com/office/drawing/2014/main" val="2329493169"/>
                    </a:ext>
                  </a:extLst>
                </a:gridCol>
              </a:tblGrid>
              <a:tr h="591762">
                <a:tc gridSpan="3">
                  <a:txBody>
                    <a:bodyPr/>
                    <a:lstStyle/>
                    <a:p>
                      <a:pPr algn="l" fontAlgn="b"/>
                      <a:r>
                        <a:rPr lang="en-GB" sz="3100" u="none" strike="noStrike">
                          <a:effectLst/>
                        </a:rPr>
                        <a:t>How satisfied are you with current academic mentoring?</a:t>
                      </a:r>
                      <a:endParaRPr lang="en-GB" sz="3100" b="1" i="0" u="none" strike="noStrike">
                        <a:solidFill>
                          <a:srgbClr val="333333"/>
                        </a:solidFill>
                        <a:effectLst/>
                        <a:latin typeface="Arial" panose="020B0604020202020204" pitchFamily="34" charset="0"/>
                      </a:endParaRPr>
                    </a:p>
                  </a:txBody>
                  <a:tcPr marL="24616" marR="24616" marT="24616"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26452667"/>
                  </a:ext>
                </a:extLst>
              </a:tr>
              <a:tr h="552377">
                <a:tc>
                  <a:txBody>
                    <a:bodyPr/>
                    <a:lstStyle/>
                    <a:p>
                      <a:pPr algn="ctr" fontAlgn="b"/>
                      <a:r>
                        <a:rPr lang="en-GB" sz="2800" u="none" strike="noStrike">
                          <a:effectLst/>
                        </a:rPr>
                        <a:t>Answer Choices</a:t>
                      </a:r>
                      <a:endParaRPr lang="en-GB" sz="2800" b="0" i="0" u="none" strike="noStrike">
                        <a:solidFill>
                          <a:srgbClr val="333333"/>
                        </a:solidFill>
                        <a:effectLst/>
                        <a:latin typeface="Arial" panose="020B0604020202020204" pitchFamily="34" charset="0"/>
                      </a:endParaRPr>
                    </a:p>
                  </a:txBody>
                  <a:tcPr marL="24616" marR="24616" marT="24616" marB="0" anchor="b"/>
                </a:tc>
                <a:tc gridSpan="2">
                  <a:txBody>
                    <a:bodyPr/>
                    <a:lstStyle/>
                    <a:p>
                      <a:pPr algn="ctr" fontAlgn="b"/>
                      <a:r>
                        <a:rPr lang="en-GB" sz="2800" u="none" strike="noStrike">
                          <a:effectLst/>
                        </a:rPr>
                        <a:t>Responses</a:t>
                      </a:r>
                      <a:endParaRPr lang="en-GB" sz="2800" b="0" i="0" u="none" strike="noStrike">
                        <a:solidFill>
                          <a:srgbClr val="333333"/>
                        </a:solidFill>
                        <a:effectLst/>
                        <a:latin typeface="Arial" panose="020B0604020202020204" pitchFamily="34" charset="0"/>
                      </a:endParaRPr>
                    </a:p>
                  </a:txBody>
                  <a:tcPr marL="24616" marR="24616" marT="24616" marB="0" anchor="b"/>
                </a:tc>
                <a:tc hMerge="1">
                  <a:txBody>
                    <a:bodyPr/>
                    <a:lstStyle/>
                    <a:p>
                      <a:endParaRPr lang="en-US"/>
                    </a:p>
                  </a:txBody>
                  <a:tcPr/>
                </a:tc>
                <a:extLst>
                  <a:ext uri="{0D108BD9-81ED-4DB2-BD59-A6C34878D82A}">
                    <a16:rowId xmlns:a16="http://schemas.microsoft.com/office/drawing/2014/main" val="1700699198"/>
                  </a:ext>
                </a:extLst>
              </a:tr>
              <a:tr h="552377">
                <a:tc>
                  <a:txBody>
                    <a:bodyPr/>
                    <a:lstStyle/>
                    <a:p>
                      <a:pPr algn="l" fontAlgn="b"/>
                      <a:r>
                        <a:rPr lang="en-GB" sz="2800" u="none" strike="noStrike">
                          <a:effectLst/>
                        </a:rPr>
                        <a:t>Very satisfied</a:t>
                      </a:r>
                      <a:endParaRPr lang="en-GB" sz="2800" b="0" i="0" u="none" strike="noStrike">
                        <a:solidFill>
                          <a:srgbClr val="333333"/>
                        </a:solidFill>
                        <a:effectLst/>
                        <a:latin typeface="Arial" panose="020B0604020202020204" pitchFamily="34" charset="0"/>
                      </a:endParaRPr>
                    </a:p>
                  </a:txBody>
                  <a:tcPr marL="24616" marR="24616" marT="24616" marB="0" anchor="b"/>
                </a:tc>
                <a:tc>
                  <a:txBody>
                    <a:bodyPr/>
                    <a:lstStyle/>
                    <a:p>
                      <a:pPr algn="r" fontAlgn="b"/>
                      <a:r>
                        <a:rPr lang="en-GB" sz="2800" u="none" strike="noStrike">
                          <a:effectLst/>
                        </a:rPr>
                        <a:t>32.08%</a:t>
                      </a:r>
                      <a:endParaRPr lang="en-GB" sz="2800" b="0" i="0" u="none" strike="noStrike">
                        <a:solidFill>
                          <a:srgbClr val="333333"/>
                        </a:solidFill>
                        <a:effectLst/>
                        <a:latin typeface="Arial" panose="020B0604020202020204" pitchFamily="34" charset="0"/>
                      </a:endParaRPr>
                    </a:p>
                  </a:txBody>
                  <a:tcPr marL="24616" marR="24616" marT="24616" marB="0" anchor="b"/>
                </a:tc>
                <a:tc>
                  <a:txBody>
                    <a:bodyPr/>
                    <a:lstStyle/>
                    <a:p>
                      <a:pPr algn="r" fontAlgn="b"/>
                      <a:r>
                        <a:rPr lang="en-GB" sz="2800" u="none" strike="noStrike">
                          <a:effectLst/>
                        </a:rPr>
                        <a:t>94</a:t>
                      </a:r>
                      <a:endParaRPr lang="en-GB" sz="2800" b="0" i="0" u="none" strike="noStrike">
                        <a:solidFill>
                          <a:srgbClr val="333333"/>
                        </a:solidFill>
                        <a:effectLst/>
                        <a:latin typeface="Arial" panose="020B0604020202020204" pitchFamily="34" charset="0"/>
                      </a:endParaRPr>
                    </a:p>
                  </a:txBody>
                  <a:tcPr marL="24616" marR="24616" marT="24616" marB="0" anchor="b"/>
                </a:tc>
                <a:extLst>
                  <a:ext uri="{0D108BD9-81ED-4DB2-BD59-A6C34878D82A}">
                    <a16:rowId xmlns:a16="http://schemas.microsoft.com/office/drawing/2014/main" val="810670963"/>
                  </a:ext>
                </a:extLst>
              </a:tr>
              <a:tr h="552377">
                <a:tc>
                  <a:txBody>
                    <a:bodyPr/>
                    <a:lstStyle/>
                    <a:p>
                      <a:pPr algn="l" fontAlgn="b"/>
                      <a:r>
                        <a:rPr lang="en-GB" sz="2800" u="none" strike="noStrike">
                          <a:effectLst/>
                        </a:rPr>
                        <a:t>Satisfied</a:t>
                      </a:r>
                      <a:endParaRPr lang="en-GB" sz="2800" b="0" i="0" u="none" strike="noStrike">
                        <a:solidFill>
                          <a:srgbClr val="333333"/>
                        </a:solidFill>
                        <a:effectLst/>
                        <a:latin typeface="Arial" panose="020B0604020202020204" pitchFamily="34" charset="0"/>
                      </a:endParaRPr>
                    </a:p>
                  </a:txBody>
                  <a:tcPr marL="24616" marR="24616" marT="24616" marB="0" anchor="b"/>
                </a:tc>
                <a:tc>
                  <a:txBody>
                    <a:bodyPr/>
                    <a:lstStyle/>
                    <a:p>
                      <a:pPr algn="r" fontAlgn="b"/>
                      <a:r>
                        <a:rPr lang="en-GB" sz="2800" u="none" strike="noStrike">
                          <a:effectLst/>
                        </a:rPr>
                        <a:t>29.35%</a:t>
                      </a:r>
                      <a:endParaRPr lang="en-GB" sz="2800" b="0" i="0" u="none" strike="noStrike">
                        <a:solidFill>
                          <a:srgbClr val="333333"/>
                        </a:solidFill>
                        <a:effectLst/>
                        <a:latin typeface="Arial" panose="020B0604020202020204" pitchFamily="34" charset="0"/>
                      </a:endParaRPr>
                    </a:p>
                  </a:txBody>
                  <a:tcPr marL="24616" marR="24616" marT="24616" marB="0" anchor="b"/>
                </a:tc>
                <a:tc>
                  <a:txBody>
                    <a:bodyPr/>
                    <a:lstStyle/>
                    <a:p>
                      <a:pPr algn="r" fontAlgn="b"/>
                      <a:r>
                        <a:rPr lang="en-GB" sz="2800" u="none" strike="noStrike">
                          <a:effectLst/>
                        </a:rPr>
                        <a:t>86</a:t>
                      </a:r>
                      <a:endParaRPr lang="en-GB" sz="2800" b="0" i="0" u="none" strike="noStrike">
                        <a:solidFill>
                          <a:srgbClr val="333333"/>
                        </a:solidFill>
                        <a:effectLst/>
                        <a:latin typeface="Arial" panose="020B0604020202020204" pitchFamily="34" charset="0"/>
                      </a:endParaRPr>
                    </a:p>
                  </a:txBody>
                  <a:tcPr marL="24616" marR="24616" marT="24616" marB="0" anchor="b"/>
                </a:tc>
                <a:extLst>
                  <a:ext uri="{0D108BD9-81ED-4DB2-BD59-A6C34878D82A}">
                    <a16:rowId xmlns:a16="http://schemas.microsoft.com/office/drawing/2014/main" val="1435272821"/>
                  </a:ext>
                </a:extLst>
              </a:tr>
              <a:tr h="552377">
                <a:tc>
                  <a:txBody>
                    <a:bodyPr/>
                    <a:lstStyle/>
                    <a:p>
                      <a:pPr algn="l" fontAlgn="b"/>
                      <a:r>
                        <a:rPr lang="en-GB" sz="2800" u="none" strike="noStrike">
                          <a:effectLst/>
                        </a:rPr>
                        <a:t>Neither satisfied nor dissatisfied</a:t>
                      </a:r>
                      <a:endParaRPr lang="en-GB" sz="2800" b="0" i="0" u="none" strike="noStrike">
                        <a:solidFill>
                          <a:srgbClr val="333333"/>
                        </a:solidFill>
                        <a:effectLst/>
                        <a:latin typeface="Arial" panose="020B0604020202020204" pitchFamily="34" charset="0"/>
                      </a:endParaRPr>
                    </a:p>
                  </a:txBody>
                  <a:tcPr marL="24616" marR="24616" marT="24616" marB="0" anchor="b"/>
                </a:tc>
                <a:tc>
                  <a:txBody>
                    <a:bodyPr/>
                    <a:lstStyle/>
                    <a:p>
                      <a:pPr algn="r" fontAlgn="b"/>
                      <a:r>
                        <a:rPr lang="en-GB" sz="2800" u="none" strike="noStrike">
                          <a:effectLst/>
                        </a:rPr>
                        <a:t>21.84%</a:t>
                      </a:r>
                      <a:endParaRPr lang="en-GB" sz="2800" b="0" i="0" u="none" strike="noStrike">
                        <a:solidFill>
                          <a:srgbClr val="333333"/>
                        </a:solidFill>
                        <a:effectLst/>
                        <a:latin typeface="Arial" panose="020B0604020202020204" pitchFamily="34" charset="0"/>
                      </a:endParaRPr>
                    </a:p>
                  </a:txBody>
                  <a:tcPr marL="24616" marR="24616" marT="24616" marB="0" anchor="b"/>
                </a:tc>
                <a:tc>
                  <a:txBody>
                    <a:bodyPr/>
                    <a:lstStyle/>
                    <a:p>
                      <a:pPr algn="r" fontAlgn="b"/>
                      <a:r>
                        <a:rPr lang="en-GB" sz="2800" u="none" strike="noStrike">
                          <a:effectLst/>
                        </a:rPr>
                        <a:t>64</a:t>
                      </a:r>
                      <a:endParaRPr lang="en-GB" sz="2800" b="0" i="0" u="none" strike="noStrike">
                        <a:solidFill>
                          <a:srgbClr val="333333"/>
                        </a:solidFill>
                        <a:effectLst/>
                        <a:latin typeface="Arial" panose="020B0604020202020204" pitchFamily="34" charset="0"/>
                      </a:endParaRPr>
                    </a:p>
                  </a:txBody>
                  <a:tcPr marL="24616" marR="24616" marT="24616" marB="0" anchor="b"/>
                </a:tc>
                <a:extLst>
                  <a:ext uri="{0D108BD9-81ED-4DB2-BD59-A6C34878D82A}">
                    <a16:rowId xmlns:a16="http://schemas.microsoft.com/office/drawing/2014/main" val="1000405012"/>
                  </a:ext>
                </a:extLst>
              </a:tr>
              <a:tr h="552377">
                <a:tc>
                  <a:txBody>
                    <a:bodyPr/>
                    <a:lstStyle/>
                    <a:p>
                      <a:pPr algn="l" fontAlgn="b"/>
                      <a:r>
                        <a:rPr lang="en-GB" sz="2800" u="none" strike="noStrike">
                          <a:effectLst/>
                        </a:rPr>
                        <a:t>Dissatisfied</a:t>
                      </a:r>
                      <a:endParaRPr lang="en-GB" sz="2800" b="0" i="0" u="none" strike="noStrike">
                        <a:solidFill>
                          <a:srgbClr val="333333"/>
                        </a:solidFill>
                        <a:effectLst/>
                        <a:latin typeface="Arial" panose="020B0604020202020204" pitchFamily="34" charset="0"/>
                      </a:endParaRPr>
                    </a:p>
                  </a:txBody>
                  <a:tcPr marL="24616" marR="24616" marT="24616" marB="0" anchor="b"/>
                </a:tc>
                <a:tc>
                  <a:txBody>
                    <a:bodyPr/>
                    <a:lstStyle/>
                    <a:p>
                      <a:pPr algn="r" fontAlgn="b"/>
                      <a:r>
                        <a:rPr lang="en-GB" sz="2800" u="none" strike="noStrike">
                          <a:effectLst/>
                        </a:rPr>
                        <a:t>9.56%</a:t>
                      </a:r>
                      <a:endParaRPr lang="en-GB" sz="2800" b="0" i="0" u="none" strike="noStrike">
                        <a:solidFill>
                          <a:srgbClr val="333333"/>
                        </a:solidFill>
                        <a:effectLst/>
                        <a:latin typeface="Arial" panose="020B0604020202020204" pitchFamily="34" charset="0"/>
                      </a:endParaRPr>
                    </a:p>
                  </a:txBody>
                  <a:tcPr marL="24616" marR="24616" marT="24616" marB="0" anchor="b"/>
                </a:tc>
                <a:tc>
                  <a:txBody>
                    <a:bodyPr/>
                    <a:lstStyle/>
                    <a:p>
                      <a:pPr algn="r" fontAlgn="b"/>
                      <a:r>
                        <a:rPr lang="en-GB" sz="2800" u="none" strike="noStrike">
                          <a:effectLst/>
                        </a:rPr>
                        <a:t>28</a:t>
                      </a:r>
                      <a:endParaRPr lang="en-GB" sz="2800" b="0" i="0" u="none" strike="noStrike">
                        <a:solidFill>
                          <a:srgbClr val="333333"/>
                        </a:solidFill>
                        <a:effectLst/>
                        <a:latin typeface="Arial" panose="020B0604020202020204" pitchFamily="34" charset="0"/>
                      </a:endParaRPr>
                    </a:p>
                  </a:txBody>
                  <a:tcPr marL="24616" marR="24616" marT="24616" marB="0" anchor="b"/>
                </a:tc>
                <a:extLst>
                  <a:ext uri="{0D108BD9-81ED-4DB2-BD59-A6C34878D82A}">
                    <a16:rowId xmlns:a16="http://schemas.microsoft.com/office/drawing/2014/main" val="2239967633"/>
                  </a:ext>
                </a:extLst>
              </a:tr>
              <a:tr h="552377">
                <a:tc>
                  <a:txBody>
                    <a:bodyPr/>
                    <a:lstStyle/>
                    <a:p>
                      <a:pPr algn="l" fontAlgn="b"/>
                      <a:r>
                        <a:rPr lang="en-GB" sz="2800" u="none" strike="noStrike">
                          <a:effectLst/>
                        </a:rPr>
                        <a:t>Very dissatisfied</a:t>
                      </a:r>
                      <a:endParaRPr lang="en-GB" sz="2800" b="0" i="0" u="none" strike="noStrike">
                        <a:solidFill>
                          <a:srgbClr val="333333"/>
                        </a:solidFill>
                        <a:effectLst/>
                        <a:latin typeface="Arial" panose="020B0604020202020204" pitchFamily="34" charset="0"/>
                      </a:endParaRPr>
                    </a:p>
                  </a:txBody>
                  <a:tcPr marL="24616" marR="24616" marT="24616" marB="0" anchor="b"/>
                </a:tc>
                <a:tc>
                  <a:txBody>
                    <a:bodyPr/>
                    <a:lstStyle/>
                    <a:p>
                      <a:pPr algn="r" fontAlgn="b"/>
                      <a:r>
                        <a:rPr lang="en-GB" sz="2800" u="none" strike="noStrike">
                          <a:effectLst/>
                        </a:rPr>
                        <a:t>7.17%</a:t>
                      </a:r>
                      <a:endParaRPr lang="en-GB" sz="2800" b="0" i="0" u="none" strike="noStrike">
                        <a:solidFill>
                          <a:srgbClr val="333333"/>
                        </a:solidFill>
                        <a:effectLst/>
                        <a:latin typeface="Arial" panose="020B0604020202020204" pitchFamily="34" charset="0"/>
                      </a:endParaRPr>
                    </a:p>
                  </a:txBody>
                  <a:tcPr marL="24616" marR="24616" marT="24616" marB="0" anchor="b"/>
                </a:tc>
                <a:tc>
                  <a:txBody>
                    <a:bodyPr/>
                    <a:lstStyle/>
                    <a:p>
                      <a:pPr algn="r" fontAlgn="b"/>
                      <a:r>
                        <a:rPr lang="en-GB" sz="2800" u="none" strike="noStrike">
                          <a:effectLst/>
                        </a:rPr>
                        <a:t>21</a:t>
                      </a:r>
                      <a:endParaRPr lang="en-GB" sz="2800" b="0" i="0" u="none" strike="noStrike">
                        <a:solidFill>
                          <a:srgbClr val="333333"/>
                        </a:solidFill>
                        <a:effectLst/>
                        <a:latin typeface="Arial" panose="020B0604020202020204" pitchFamily="34" charset="0"/>
                      </a:endParaRPr>
                    </a:p>
                  </a:txBody>
                  <a:tcPr marL="24616" marR="24616" marT="24616" marB="0" anchor="b"/>
                </a:tc>
                <a:extLst>
                  <a:ext uri="{0D108BD9-81ED-4DB2-BD59-A6C34878D82A}">
                    <a16:rowId xmlns:a16="http://schemas.microsoft.com/office/drawing/2014/main" val="2646893474"/>
                  </a:ext>
                </a:extLst>
              </a:tr>
            </a:tbl>
          </a:graphicData>
        </a:graphic>
      </p:graphicFrame>
      <p:sp>
        <p:nvSpPr>
          <p:cNvPr id="3" name="Footer Placeholder 2">
            <a:extLst>
              <a:ext uri="{FF2B5EF4-FFF2-40B4-BE49-F238E27FC236}">
                <a16:creationId xmlns:a16="http://schemas.microsoft.com/office/drawing/2014/main" id="{18E9C4F6-182D-2B49-A5BF-E382F5444811}"/>
              </a:ext>
            </a:extLst>
          </p:cNvPr>
          <p:cNvSpPr>
            <a:spLocks noGrp="1"/>
          </p:cNvSpPr>
          <p:nvPr>
            <p:ph type="ftr" sz="quarter" idx="11"/>
          </p:nvPr>
        </p:nvSpPr>
        <p:spPr/>
        <p:txBody>
          <a:bodyPr/>
          <a:lstStyle/>
          <a:p>
            <a:r>
              <a:rPr lang="en-US"/>
              <a:t>Dr Akile Ahmet, Eden Centre </a:t>
            </a:r>
          </a:p>
        </p:txBody>
      </p:sp>
      <p:sp>
        <p:nvSpPr>
          <p:cNvPr id="5" name="Slide Number Placeholder 4">
            <a:extLst>
              <a:ext uri="{FF2B5EF4-FFF2-40B4-BE49-F238E27FC236}">
                <a16:creationId xmlns:a16="http://schemas.microsoft.com/office/drawing/2014/main" id="{3FBF45B6-4FEB-5D47-94C1-592D6D3931FB}"/>
              </a:ext>
            </a:extLst>
          </p:cNvPr>
          <p:cNvSpPr>
            <a:spLocks noGrp="1"/>
          </p:cNvSpPr>
          <p:nvPr>
            <p:ph type="sldNum" sz="quarter" idx="12"/>
          </p:nvPr>
        </p:nvSpPr>
        <p:spPr/>
        <p:txBody>
          <a:bodyPr/>
          <a:lstStyle/>
          <a:p>
            <a:fld id="{31BAE917-2632-584D-BFED-7DF149855E0F}" type="slidenum">
              <a:rPr lang="en-US" smtClean="0"/>
              <a:t>5</a:t>
            </a:fld>
            <a:endParaRPr lang="en-US"/>
          </a:p>
        </p:txBody>
      </p:sp>
    </p:spTree>
    <p:extLst>
      <p:ext uri="{BB962C8B-B14F-4D97-AF65-F5344CB8AC3E}">
        <p14:creationId xmlns:p14="http://schemas.microsoft.com/office/powerpoint/2010/main" val="1939130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FAB55A-1FFB-6F4B-935D-EE7FF26C544D}"/>
              </a:ext>
            </a:extLst>
          </p:cNvPr>
          <p:cNvSpPr>
            <a:spLocks noGrp="1"/>
          </p:cNvSpPr>
          <p:nvPr>
            <p:ph type="title"/>
          </p:nvPr>
        </p:nvSpPr>
        <p:spPr>
          <a:xfrm>
            <a:off x="643467" y="321734"/>
            <a:ext cx="10905066" cy="1135737"/>
          </a:xfrm>
        </p:spPr>
        <p:txBody>
          <a:bodyPr>
            <a:normAutofit/>
          </a:bodyPr>
          <a:lstStyle/>
          <a:p>
            <a:r>
              <a:rPr lang="en-US" sz="3600" dirty="0"/>
              <a:t>Reality of academic mentoring for students</a:t>
            </a:r>
          </a:p>
        </p:txBody>
      </p:sp>
      <p:sp>
        <p:nvSpPr>
          <p:cNvPr id="3" name="Content Placeholder 2">
            <a:extLst>
              <a:ext uri="{FF2B5EF4-FFF2-40B4-BE49-F238E27FC236}">
                <a16:creationId xmlns:a16="http://schemas.microsoft.com/office/drawing/2014/main" id="{24725503-49DB-1E44-A718-B1FC602820DD}"/>
              </a:ext>
            </a:extLst>
          </p:cNvPr>
          <p:cNvSpPr>
            <a:spLocks noGrp="1"/>
          </p:cNvSpPr>
          <p:nvPr>
            <p:ph idx="1"/>
          </p:nvPr>
        </p:nvSpPr>
        <p:spPr>
          <a:xfrm>
            <a:off x="643467" y="1782981"/>
            <a:ext cx="10905066" cy="4393982"/>
          </a:xfrm>
        </p:spPr>
        <p:txBody>
          <a:bodyPr>
            <a:normAutofit lnSpcReduction="10000"/>
          </a:bodyPr>
          <a:lstStyle/>
          <a:p>
            <a:pPr marL="0" indent="0">
              <a:buNone/>
            </a:pPr>
            <a:r>
              <a:rPr lang="en-GB" sz="1900" i="1" dirty="0"/>
              <a:t>“And, er, and I don’t know what you did, but I got really frustrated this because I tried several times going to him for specific questions and he was always like “don’t talk to me about it”.</a:t>
            </a:r>
            <a:endParaRPr lang="en-GB" sz="1900" dirty="0"/>
          </a:p>
          <a:p>
            <a:pPr marL="0" indent="0">
              <a:buNone/>
            </a:pPr>
            <a:endParaRPr lang="en-GB" sz="1900" i="1" dirty="0"/>
          </a:p>
          <a:p>
            <a:pPr marL="0" indent="0">
              <a:buNone/>
            </a:pPr>
            <a:r>
              <a:rPr lang="en-GB" sz="1900" i="1" dirty="0"/>
              <a:t>“I just get the impression that they don’t have the time”.</a:t>
            </a:r>
            <a:endParaRPr lang="en-GB" sz="1900" dirty="0"/>
          </a:p>
          <a:p>
            <a:pPr marL="0" indent="0">
              <a:buNone/>
            </a:pPr>
            <a:r>
              <a:rPr lang="en-GB" sz="1900" i="1" dirty="0"/>
              <a:t> </a:t>
            </a:r>
            <a:endParaRPr lang="en-GB" sz="1900" dirty="0"/>
          </a:p>
          <a:p>
            <a:pPr marL="0" indent="0">
              <a:buNone/>
            </a:pPr>
            <a:r>
              <a:rPr lang="en-GB" sz="1900" i="1" dirty="0"/>
              <a:t>“I was just told, like, oh just go to talk to other academics, but, it’s not the same when there was this one person who’s in charge of like, you know, listening to you even though it’s not necessarily relevant to their research topic, and so finally I found someone who’s like, “yeah I can do it for you” and I was like, yes of course sure”. </a:t>
            </a:r>
            <a:endParaRPr lang="en-GB" sz="1900" dirty="0"/>
          </a:p>
          <a:p>
            <a:pPr marL="0" indent="0">
              <a:buNone/>
            </a:pPr>
            <a:endParaRPr lang="en-GB" sz="1900" i="1" dirty="0"/>
          </a:p>
          <a:p>
            <a:pPr marL="0" indent="0">
              <a:buNone/>
            </a:pPr>
            <a:r>
              <a:rPr lang="en-GB" sz="1900" i="1" dirty="0"/>
              <a:t>“So, I have the same mentor across – like, like he’s been my mentor last year, and this year, but some of my friends, I think what happened is that, they’re like – so class teachers are also like academic mentors, and they leave, like after they finish their PhDs so…”</a:t>
            </a:r>
            <a:endParaRPr lang="en-GB" sz="1900" dirty="0"/>
          </a:p>
          <a:p>
            <a:pPr marL="0" indent="0">
              <a:buNone/>
            </a:pPr>
            <a:r>
              <a:rPr lang="en-GB" sz="1900" i="1" dirty="0"/>
              <a:t> </a:t>
            </a:r>
            <a:endParaRPr lang="en-GB" sz="1900" dirty="0"/>
          </a:p>
        </p:txBody>
      </p:sp>
      <p:sp>
        <p:nvSpPr>
          <p:cNvPr id="34" name="Rectangle 33">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Rectangle 39">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Footer Placeholder 3">
            <a:extLst>
              <a:ext uri="{FF2B5EF4-FFF2-40B4-BE49-F238E27FC236}">
                <a16:creationId xmlns:a16="http://schemas.microsoft.com/office/drawing/2014/main" id="{F02B4E01-834F-C240-9103-BE68157B25E4}"/>
              </a:ext>
            </a:extLst>
          </p:cNvPr>
          <p:cNvSpPr>
            <a:spLocks noGrp="1"/>
          </p:cNvSpPr>
          <p:nvPr>
            <p:ph type="ftr" sz="quarter" idx="11"/>
          </p:nvPr>
        </p:nvSpPr>
        <p:spPr/>
        <p:txBody>
          <a:bodyPr/>
          <a:lstStyle/>
          <a:p>
            <a:r>
              <a:rPr lang="en-US"/>
              <a:t>Dr Akile Ahmet, Eden Centre </a:t>
            </a:r>
          </a:p>
        </p:txBody>
      </p:sp>
      <p:sp>
        <p:nvSpPr>
          <p:cNvPr id="5" name="Slide Number Placeholder 4">
            <a:extLst>
              <a:ext uri="{FF2B5EF4-FFF2-40B4-BE49-F238E27FC236}">
                <a16:creationId xmlns:a16="http://schemas.microsoft.com/office/drawing/2014/main" id="{FD6FCF32-2554-DB49-B574-8F7BCC3F1E9D}"/>
              </a:ext>
            </a:extLst>
          </p:cNvPr>
          <p:cNvSpPr>
            <a:spLocks noGrp="1"/>
          </p:cNvSpPr>
          <p:nvPr>
            <p:ph type="sldNum" sz="quarter" idx="12"/>
          </p:nvPr>
        </p:nvSpPr>
        <p:spPr/>
        <p:txBody>
          <a:bodyPr/>
          <a:lstStyle/>
          <a:p>
            <a:fld id="{31BAE917-2632-584D-BFED-7DF149855E0F}" type="slidenum">
              <a:rPr lang="en-US" smtClean="0"/>
              <a:t>6</a:t>
            </a:fld>
            <a:endParaRPr lang="en-US"/>
          </a:p>
        </p:txBody>
      </p:sp>
    </p:spTree>
    <p:extLst>
      <p:ext uri="{BB962C8B-B14F-4D97-AF65-F5344CB8AC3E}">
        <p14:creationId xmlns:p14="http://schemas.microsoft.com/office/powerpoint/2010/main" val="1063095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A1C5D3-C053-4EE9-BE1A-419B6E27CC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A3473CF9-37EB-43E7-89EF-D2D1C53D1D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03615" y="221673"/>
            <a:ext cx="8384770" cy="1332634"/>
          </a:xfrm>
          <a:prstGeom prst="rect">
            <a:avLst/>
          </a:prstGeom>
          <a:ln w="12700">
            <a:solidFill>
              <a:srgbClr val="E1E1E1"/>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47B4265-0E5E-6548-82EA-015E0BF2B500}"/>
              </a:ext>
            </a:extLst>
          </p:cNvPr>
          <p:cNvSpPr>
            <a:spLocks noGrp="1"/>
          </p:cNvSpPr>
          <p:nvPr>
            <p:ph type="title"/>
          </p:nvPr>
        </p:nvSpPr>
        <p:spPr>
          <a:xfrm>
            <a:off x="2103121" y="310343"/>
            <a:ext cx="7985759" cy="868823"/>
          </a:xfrm>
        </p:spPr>
        <p:txBody>
          <a:bodyPr vert="horz" lIns="91440" tIns="45720" rIns="91440" bIns="45720" rtlCol="0" anchor="ctr">
            <a:normAutofit/>
          </a:bodyPr>
          <a:lstStyle/>
          <a:p>
            <a:pPr algn="ctr"/>
            <a:r>
              <a:rPr lang="en-US" sz="2800" kern="1200">
                <a:solidFill>
                  <a:schemeClr val="tx1"/>
                </a:solidFill>
                <a:latin typeface="+mj-lt"/>
                <a:ea typeface="+mj-ea"/>
                <a:cs typeface="+mj-cs"/>
              </a:rPr>
              <a:t>How would students describe their relationship with AM</a:t>
            </a:r>
          </a:p>
        </p:txBody>
      </p:sp>
      <p:sp>
        <p:nvSpPr>
          <p:cNvPr id="13" name="Rectangle: Rounded Corners 12">
            <a:extLst>
              <a:ext uri="{FF2B5EF4-FFF2-40B4-BE49-F238E27FC236}">
                <a16:creationId xmlns:a16="http://schemas.microsoft.com/office/drawing/2014/main" id="{586B4EF9-43BA-4655-A6FF-1D8E21574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3110" y="1211407"/>
            <a:ext cx="72257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4" name="Content Placeholder 3">
            <a:extLst>
              <a:ext uri="{FF2B5EF4-FFF2-40B4-BE49-F238E27FC236}">
                <a16:creationId xmlns:a16="http://schemas.microsoft.com/office/drawing/2014/main" id="{FB1A77BC-4169-A847-B80B-573CCAA33BC5}"/>
              </a:ext>
            </a:extLst>
          </p:cNvPr>
          <p:cNvGraphicFramePr>
            <a:graphicFrameLocks noGrp="1"/>
          </p:cNvGraphicFramePr>
          <p:nvPr>
            <p:ph idx="1"/>
            <p:extLst>
              <p:ext uri="{D42A27DB-BD31-4B8C-83A1-F6EECF244321}">
                <p14:modId xmlns:p14="http://schemas.microsoft.com/office/powerpoint/2010/main" val="4094857424"/>
              </p:ext>
            </p:extLst>
          </p:nvPr>
        </p:nvGraphicFramePr>
        <p:xfrm>
          <a:off x="549111" y="2139484"/>
          <a:ext cx="11093778" cy="4096513"/>
        </p:xfrm>
        <a:graphic>
          <a:graphicData uri="http://schemas.openxmlformats.org/drawingml/2006/table">
            <a:tbl>
              <a:tblPr firstRow="1" bandRow="1">
                <a:noFill/>
                <a:tableStyleId>{5C22544A-7EE6-4342-B048-85BDC9FD1C3A}</a:tableStyleId>
              </a:tblPr>
              <a:tblGrid>
                <a:gridCol w="7500827">
                  <a:extLst>
                    <a:ext uri="{9D8B030D-6E8A-4147-A177-3AD203B41FA5}">
                      <a16:colId xmlns:a16="http://schemas.microsoft.com/office/drawing/2014/main" val="1588219481"/>
                    </a:ext>
                  </a:extLst>
                </a:gridCol>
                <a:gridCol w="1808634">
                  <a:extLst>
                    <a:ext uri="{9D8B030D-6E8A-4147-A177-3AD203B41FA5}">
                      <a16:colId xmlns:a16="http://schemas.microsoft.com/office/drawing/2014/main" val="2700103545"/>
                    </a:ext>
                  </a:extLst>
                </a:gridCol>
                <a:gridCol w="1784317">
                  <a:extLst>
                    <a:ext uri="{9D8B030D-6E8A-4147-A177-3AD203B41FA5}">
                      <a16:colId xmlns:a16="http://schemas.microsoft.com/office/drawing/2014/main" val="3588328783"/>
                    </a:ext>
                  </a:extLst>
                </a:gridCol>
              </a:tblGrid>
              <a:tr h="852454">
                <a:tc gridSpan="3">
                  <a:txBody>
                    <a:bodyPr/>
                    <a:lstStyle/>
                    <a:p>
                      <a:pPr algn="l" fontAlgn="b"/>
                      <a:r>
                        <a:rPr lang="en-GB" sz="2000" b="1" u="none" strike="noStrike">
                          <a:solidFill>
                            <a:schemeClr val="tx1">
                              <a:lumMod val="75000"/>
                              <a:lumOff val="25000"/>
                            </a:schemeClr>
                          </a:solidFill>
                          <a:effectLst/>
                        </a:rPr>
                        <a:t>How would you describe your relationship with your academic mentor(s)? Please tick those that apply.</a:t>
                      </a:r>
                      <a:endParaRPr lang="en-GB" sz="2000" b="1" i="0" u="none" strike="noStrike">
                        <a:solidFill>
                          <a:schemeClr val="tx1">
                            <a:lumMod val="75000"/>
                            <a:lumOff val="25000"/>
                          </a:schemeClr>
                        </a:solidFill>
                        <a:effectLst/>
                        <a:latin typeface="Arial" panose="020B0604020202020204" pitchFamily="34" charset="0"/>
                      </a:endParaRPr>
                    </a:p>
                  </a:txBody>
                  <a:tcPr marL="202965" marR="152224" marT="101483" marB="101483" anchor="b">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98831624"/>
                  </a:ext>
                </a:extLst>
              </a:tr>
              <a:tr h="463437">
                <a:tc>
                  <a:txBody>
                    <a:bodyPr/>
                    <a:lstStyle/>
                    <a:p>
                      <a:pPr algn="ctr" fontAlgn="b"/>
                      <a:r>
                        <a:rPr lang="en-GB" sz="1400" u="none" strike="noStrike">
                          <a:solidFill>
                            <a:schemeClr val="tx1">
                              <a:lumMod val="75000"/>
                              <a:lumOff val="25000"/>
                            </a:schemeClr>
                          </a:solidFill>
                          <a:effectLst/>
                        </a:rPr>
                        <a:t>Answer Choices</a:t>
                      </a:r>
                      <a:endParaRPr lang="en-GB" sz="1400" b="0" i="0" u="none" strike="noStrike">
                        <a:solidFill>
                          <a:schemeClr val="tx1">
                            <a:lumMod val="75000"/>
                            <a:lumOff val="25000"/>
                          </a:schemeClr>
                        </a:solidFill>
                        <a:effectLst/>
                        <a:latin typeface="Arial" panose="020B0604020202020204" pitchFamily="34" charset="0"/>
                      </a:endParaRPr>
                    </a:p>
                  </a:txBody>
                  <a:tcPr marL="202965" marR="152224" marT="101483" marB="101483" anchor="b">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gridSpan="2">
                  <a:txBody>
                    <a:bodyPr/>
                    <a:lstStyle/>
                    <a:p>
                      <a:pPr algn="ctr" fontAlgn="b"/>
                      <a:r>
                        <a:rPr lang="en-GB" sz="1400" u="none" strike="noStrike">
                          <a:solidFill>
                            <a:schemeClr val="tx1">
                              <a:lumMod val="75000"/>
                              <a:lumOff val="25000"/>
                            </a:schemeClr>
                          </a:solidFill>
                          <a:effectLst/>
                        </a:rPr>
                        <a:t>Responses</a:t>
                      </a:r>
                      <a:endParaRPr lang="en-GB" sz="1400" b="0" i="0" u="none" strike="noStrike">
                        <a:solidFill>
                          <a:schemeClr val="tx1">
                            <a:lumMod val="75000"/>
                            <a:lumOff val="25000"/>
                          </a:schemeClr>
                        </a:solidFill>
                        <a:effectLst/>
                        <a:latin typeface="Arial" panose="020B0604020202020204" pitchFamily="34" charset="0"/>
                      </a:endParaRPr>
                    </a:p>
                  </a:txBody>
                  <a:tcPr marL="202965" marR="152224" marT="101483" marB="101483" anchor="b">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hMerge="1">
                  <a:txBody>
                    <a:bodyPr/>
                    <a:lstStyle/>
                    <a:p>
                      <a:endParaRPr lang="en-US"/>
                    </a:p>
                  </a:txBody>
                  <a:tcPr/>
                </a:tc>
                <a:extLst>
                  <a:ext uri="{0D108BD9-81ED-4DB2-BD59-A6C34878D82A}">
                    <a16:rowId xmlns:a16="http://schemas.microsoft.com/office/drawing/2014/main" val="1801607288"/>
                  </a:ext>
                </a:extLst>
              </a:tr>
              <a:tr h="463437">
                <a:tc>
                  <a:txBody>
                    <a:bodyPr/>
                    <a:lstStyle/>
                    <a:p>
                      <a:pPr algn="l" fontAlgn="b"/>
                      <a:r>
                        <a:rPr lang="en-GB" sz="1400" u="none" strike="noStrike">
                          <a:solidFill>
                            <a:schemeClr val="tx1">
                              <a:lumMod val="75000"/>
                              <a:lumOff val="25000"/>
                            </a:schemeClr>
                          </a:solidFill>
                          <a:effectLst/>
                        </a:rPr>
                        <a:t>My academic mentor is open and responsive.</a:t>
                      </a:r>
                      <a:endParaRPr lang="en-GB" sz="1400" b="0" i="0" u="none" strike="noStrike">
                        <a:solidFill>
                          <a:schemeClr val="tx1">
                            <a:lumMod val="75000"/>
                            <a:lumOff val="25000"/>
                          </a:schemeClr>
                        </a:solidFill>
                        <a:effectLst/>
                        <a:latin typeface="Arial" panose="020B0604020202020204" pitchFamily="34" charset="0"/>
                      </a:endParaRPr>
                    </a:p>
                  </a:txBody>
                  <a:tcPr marL="202965" marR="152224" marT="101483" marB="101483" anchor="b">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algn="r" fontAlgn="b"/>
                      <a:r>
                        <a:rPr lang="en-GB" sz="1400" u="none" strike="noStrike">
                          <a:solidFill>
                            <a:schemeClr val="tx1">
                              <a:lumMod val="75000"/>
                              <a:lumOff val="25000"/>
                            </a:schemeClr>
                          </a:solidFill>
                          <a:effectLst/>
                        </a:rPr>
                        <a:t>74.13%</a:t>
                      </a:r>
                      <a:endParaRPr lang="en-GB" sz="1400" b="0" i="0" u="none" strike="noStrike">
                        <a:solidFill>
                          <a:schemeClr val="tx1">
                            <a:lumMod val="75000"/>
                            <a:lumOff val="25000"/>
                          </a:schemeClr>
                        </a:solidFill>
                        <a:effectLst/>
                        <a:latin typeface="Arial" panose="020B0604020202020204" pitchFamily="34" charset="0"/>
                      </a:endParaRPr>
                    </a:p>
                  </a:txBody>
                  <a:tcPr marL="202965" marR="152224" marT="101483" marB="101483" anchor="b">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algn="r" fontAlgn="b"/>
                      <a:r>
                        <a:rPr lang="en-GB" sz="1400" u="none" strike="noStrike">
                          <a:solidFill>
                            <a:schemeClr val="tx1">
                              <a:lumMod val="75000"/>
                              <a:lumOff val="25000"/>
                            </a:schemeClr>
                          </a:solidFill>
                          <a:effectLst/>
                        </a:rPr>
                        <a:t>192</a:t>
                      </a:r>
                      <a:endParaRPr lang="en-GB" sz="1400" b="0" i="0" u="none" strike="noStrike">
                        <a:solidFill>
                          <a:schemeClr val="tx1">
                            <a:lumMod val="75000"/>
                            <a:lumOff val="25000"/>
                          </a:schemeClr>
                        </a:solidFill>
                        <a:effectLst/>
                        <a:latin typeface="Arial" panose="020B0604020202020204" pitchFamily="34" charset="0"/>
                      </a:endParaRPr>
                    </a:p>
                  </a:txBody>
                  <a:tcPr marL="202965" marR="152224" marT="101483" marB="101483" anchor="b">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2659992201"/>
                  </a:ext>
                </a:extLst>
              </a:tr>
              <a:tr h="463437">
                <a:tc>
                  <a:txBody>
                    <a:bodyPr/>
                    <a:lstStyle/>
                    <a:p>
                      <a:pPr algn="l" fontAlgn="b"/>
                      <a:r>
                        <a:rPr lang="en-GB" sz="1400" u="none" strike="noStrike">
                          <a:solidFill>
                            <a:schemeClr val="tx1">
                              <a:lumMod val="75000"/>
                              <a:lumOff val="25000"/>
                            </a:schemeClr>
                          </a:solidFill>
                          <a:effectLst/>
                        </a:rPr>
                        <a:t>My academic mentor always responds promptly when I contact them.</a:t>
                      </a:r>
                      <a:endParaRPr lang="en-GB" sz="1400" b="0" i="0" u="none" strike="noStrike">
                        <a:solidFill>
                          <a:schemeClr val="tx1">
                            <a:lumMod val="75000"/>
                            <a:lumOff val="25000"/>
                          </a:schemeClr>
                        </a:solidFill>
                        <a:effectLst/>
                        <a:latin typeface="Arial" panose="020B0604020202020204" pitchFamily="34" charset="0"/>
                      </a:endParaRPr>
                    </a:p>
                  </a:txBody>
                  <a:tcPr marL="202965" marR="152224" marT="101483" marB="101483" anchor="b">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algn="r" fontAlgn="b"/>
                      <a:r>
                        <a:rPr lang="en-GB" sz="1400" u="none" strike="noStrike">
                          <a:solidFill>
                            <a:schemeClr val="tx1">
                              <a:lumMod val="75000"/>
                              <a:lumOff val="25000"/>
                            </a:schemeClr>
                          </a:solidFill>
                          <a:effectLst/>
                        </a:rPr>
                        <a:t>69.88%</a:t>
                      </a:r>
                      <a:endParaRPr lang="en-GB" sz="1400" b="0" i="0" u="none" strike="noStrike">
                        <a:solidFill>
                          <a:schemeClr val="tx1">
                            <a:lumMod val="75000"/>
                            <a:lumOff val="25000"/>
                          </a:schemeClr>
                        </a:solidFill>
                        <a:effectLst/>
                        <a:latin typeface="Arial" panose="020B0604020202020204" pitchFamily="34" charset="0"/>
                      </a:endParaRPr>
                    </a:p>
                  </a:txBody>
                  <a:tcPr marL="202965" marR="152224" marT="101483" marB="101483" anchor="b">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algn="r" fontAlgn="b"/>
                      <a:r>
                        <a:rPr lang="en-GB" sz="1400" u="none" strike="noStrike">
                          <a:solidFill>
                            <a:schemeClr val="tx1">
                              <a:lumMod val="75000"/>
                              <a:lumOff val="25000"/>
                            </a:schemeClr>
                          </a:solidFill>
                          <a:effectLst/>
                        </a:rPr>
                        <a:t>181</a:t>
                      </a:r>
                      <a:endParaRPr lang="en-GB" sz="1400" b="0" i="0" u="none" strike="noStrike">
                        <a:solidFill>
                          <a:schemeClr val="tx1">
                            <a:lumMod val="75000"/>
                            <a:lumOff val="25000"/>
                          </a:schemeClr>
                        </a:solidFill>
                        <a:effectLst/>
                        <a:latin typeface="Arial" panose="020B0604020202020204" pitchFamily="34" charset="0"/>
                      </a:endParaRPr>
                    </a:p>
                  </a:txBody>
                  <a:tcPr marL="202965" marR="152224" marT="101483" marB="101483" anchor="b">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876656579"/>
                  </a:ext>
                </a:extLst>
              </a:tr>
              <a:tr h="463437">
                <a:tc>
                  <a:txBody>
                    <a:bodyPr/>
                    <a:lstStyle/>
                    <a:p>
                      <a:pPr algn="l" fontAlgn="b"/>
                      <a:r>
                        <a:rPr lang="en-GB" sz="1400" u="none" strike="noStrike">
                          <a:solidFill>
                            <a:schemeClr val="tx1">
                              <a:lumMod val="75000"/>
                              <a:lumOff val="25000"/>
                            </a:schemeClr>
                          </a:solidFill>
                          <a:effectLst/>
                        </a:rPr>
                        <a:t>My academic mentor listens responsively</a:t>
                      </a:r>
                      <a:endParaRPr lang="en-GB" sz="1400" b="0" i="0" u="none" strike="noStrike">
                        <a:solidFill>
                          <a:schemeClr val="tx1">
                            <a:lumMod val="75000"/>
                            <a:lumOff val="25000"/>
                          </a:schemeClr>
                        </a:solidFill>
                        <a:effectLst/>
                        <a:latin typeface="Arial" panose="020B0604020202020204" pitchFamily="34" charset="0"/>
                      </a:endParaRPr>
                    </a:p>
                  </a:txBody>
                  <a:tcPr marL="202965" marR="152224" marT="101483" marB="101483" anchor="b">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algn="r" fontAlgn="b"/>
                      <a:r>
                        <a:rPr lang="en-GB" sz="1400" u="none" strike="noStrike">
                          <a:solidFill>
                            <a:schemeClr val="tx1">
                              <a:lumMod val="75000"/>
                              <a:lumOff val="25000"/>
                            </a:schemeClr>
                          </a:solidFill>
                          <a:effectLst/>
                        </a:rPr>
                        <a:t>66.41%</a:t>
                      </a:r>
                      <a:endParaRPr lang="en-GB" sz="1400" b="0" i="0" u="none" strike="noStrike">
                        <a:solidFill>
                          <a:schemeClr val="tx1">
                            <a:lumMod val="75000"/>
                            <a:lumOff val="25000"/>
                          </a:schemeClr>
                        </a:solidFill>
                        <a:effectLst/>
                        <a:latin typeface="Arial" panose="020B0604020202020204" pitchFamily="34" charset="0"/>
                      </a:endParaRPr>
                    </a:p>
                  </a:txBody>
                  <a:tcPr marL="202965" marR="152224" marT="101483" marB="101483" anchor="b">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algn="r" fontAlgn="b"/>
                      <a:r>
                        <a:rPr lang="en-GB" sz="1400" u="none" strike="noStrike">
                          <a:solidFill>
                            <a:schemeClr val="tx1">
                              <a:lumMod val="75000"/>
                              <a:lumOff val="25000"/>
                            </a:schemeClr>
                          </a:solidFill>
                          <a:effectLst/>
                        </a:rPr>
                        <a:t>172</a:t>
                      </a:r>
                      <a:endParaRPr lang="en-GB" sz="1400" b="0" i="0" u="none" strike="noStrike">
                        <a:solidFill>
                          <a:schemeClr val="tx1">
                            <a:lumMod val="75000"/>
                            <a:lumOff val="25000"/>
                          </a:schemeClr>
                        </a:solidFill>
                        <a:effectLst/>
                        <a:latin typeface="Arial" panose="020B0604020202020204" pitchFamily="34" charset="0"/>
                      </a:endParaRPr>
                    </a:p>
                  </a:txBody>
                  <a:tcPr marL="202965" marR="152224" marT="101483" marB="101483" anchor="b">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4099738541"/>
                  </a:ext>
                </a:extLst>
              </a:tr>
              <a:tr h="463437">
                <a:tc>
                  <a:txBody>
                    <a:bodyPr/>
                    <a:lstStyle/>
                    <a:p>
                      <a:pPr algn="l" fontAlgn="b"/>
                      <a:r>
                        <a:rPr lang="en-GB" sz="1400" u="none" strike="noStrike">
                          <a:solidFill>
                            <a:schemeClr val="tx1">
                              <a:lumMod val="75000"/>
                              <a:lumOff val="25000"/>
                            </a:schemeClr>
                          </a:solidFill>
                          <a:effectLst/>
                        </a:rPr>
                        <a:t>My academic mentor always makes time for me.</a:t>
                      </a:r>
                      <a:endParaRPr lang="en-GB" sz="1400" b="0" i="0" u="none" strike="noStrike">
                        <a:solidFill>
                          <a:schemeClr val="tx1">
                            <a:lumMod val="75000"/>
                            <a:lumOff val="25000"/>
                          </a:schemeClr>
                        </a:solidFill>
                        <a:effectLst/>
                        <a:latin typeface="Arial" panose="020B0604020202020204" pitchFamily="34" charset="0"/>
                      </a:endParaRPr>
                    </a:p>
                  </a:txBody>
                  <a:tcPr marL="202965" marR="152224" marT="101483" marB="101483" anchor="b">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algn="r" fontAlgn="b"/>
                      <a:r>
                        <a:rPr lang="en-GB" sz="1400" u="none" strike="noStrike">
                          <a:solidFill>
                            <a:schemeClr val="tx1">
                              <a:lumMod val="75000"/>
                              <a:lumOff val="25000"/>
                            </a:schemeClr>
                          </a:solidFill>
                          <a:effectLst/>
                        </a:rPr>
                        <a:t>47.88%</a:t>
                      </a:r>
                      <a:endParaRPr lang="en-GB" sz="1400" b="0" i="0" u="none" strike="noStrike">
                        <a:solidFill>
                          <a:schemeClr val="tx1">
                            <a:lumMod val="75000"/>
                            <a:lumOff val="25000"/>
                          </a:schemeClr>
                        </a:solidFill>
                        <a:effectLst/>
                        <a:latin typeface="Arial" panose="020B0604020202020204" pitchFamily="34" charset="0"/>
                      </a:endParaRPr>
                    </a:p>
                  </a:txBody>
                  <a:tcPr marL="202965" marR="152224" marT="101483" marB="101483" anchor="b">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algn="r" fontAlgn="b"/>
                      <a:r>
                        <a:rPr lang="en-GB" sz="1400" u="none" strike="noStrike">
                          <a:solidFill>
                            <a:schemeClr val="tx1">
                              <a:lumMod val="75000"/>
                              <a:lumOff val="25000"/>
                            </a:schemeClr>
                          </a:solidFill>
                          <a:effectLst/>
                        </a:rPr>
                        <a:t>124</a:t>
                      </a:r>
                      <a:endParaRPr lang="en-GB" sz="1400" b="0" i="0" u="none" strike="noStrike">
                        <a:solidFill>
                          <a:schemeClr val="tx1">
                            <a:lumMod val="75000"/>
                            <a:lumOff val="25000"/>
                          </a:schemeClr>
                        </a:solidFill>
                        <a:effectLst/>
                        <a:latin typeface="Arial" panose="020B0604020202020204" pitchFamily="34" charset="0"/>
                      </a:endParaRPr>
                    </a:p>
                  </a:txBody>
                  <a:tcPr marL="202965" marR="152224" marT="101483" marB="101483" anchor="b">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2970248906"/>
                  </a:ext>
                </a:extLst>
              </a:tr>
              <a:tr h="463437">
                <a:tc>
                  <a:txBody>
                    <a:bodyPr/>
                    <a:lstStyle/>
                    <a:p>
                      <a:pPr algn="l" fontAlgn="b"/>
                      <a:r>
                        <a:rPr lang="en-GB" sz="1400" u="none" strike="noStrike">
                          <a:solidFill>
                            <a:schemeClr val="tx1">
                              <a:lumMod val="75000"/>
                              <a:lumOff val="25000"/>
                            </a:schemeClr>
                          </a:solidFill>
                          <a:effectLst/>
                        </a:rPr>
                        <a:t>I am able to speak about personal/life interests</a:t>
                      </a:r>
                      <a:endParaRPr lang="en-GB" sz="1400" b="0" i="0" u="none" strike="noStrike">
                        <a:solidFill>
                          <a:schemeClr val="tx1">
                            <a:lumMod val="75000"/>
                            <a:lumOff val="25000"/>
                          </a:schemeClr>
                        </a:solidFill>
                        <a:effectLst/>
                        <a:latin typeface="Arial" panose="020B0604020202020204" pitchFamily="34" charset="0"/>
                      </a:endParaRPr>
                    </a:p>
                  </a:txBody>
                  <a:tcPr marL="202965" marR="152224" marT="101483" marB="101483" anchor="b">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algn="r" fontAlgn="b"/>
                      <a:r>
                        <a:rPr lang="en-GB" sz="1400" u="none" strike="noStrike">
                          <a:solidFill>
                            <a:schemeClr val="tx1">
                              <a:lumMod val="75000"/>
                              <a:lumOff val="25000"/>
                            </a:schemeClr>
                          </a:solidFill>
                          <a:effectLst/>
                        </a:rPr>
                        <a:t>41.70%</a:t>
                      </a:r>
                      <a:endParaRPr lang="en-GB" sz="1400" b="0" i="0" u="none" strike="noStrike">
                        <a:solidFill>
                          <a:schemeClr val="tx1">
                            <a:lumMod val="75000"/>
                            <a:lumOff val="25000"/>
                          </a:schemeClr>
                        </a:solidFill>
                        <a:effectLst/>
                        <a:latin typeface="Arial" panose="020B0604020202020204" pitchFamily="34" charset="0"/>
                      </a:endParaRPr>
                    </a:p>
                  </a:txBody>
                  <a:tcPr marL="202965" marR="152224" marT="101483" marB="101483" anchor="b">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algn="r" fontAlgn="b"/>
                      <a:r>
                        <a:rPr lang="en-GB" sz="1400" u="none" strike="noStrike">
                          <a:solidFill>
                            <a:schemeClr val="tx1">
                              <a:lumMod val="75000"/>
                              <a:lumOff val="25000"/>
                            </a:schemeClr>
                          </a:solidFill>
                          <a:effectLst/>
                        </a:rPr>
                        <a:t>108</a:t>
                      </a:r>
                      <a:endParaRPr lang="en-GB" sz="1400" b="0" i="0" u="none" strike="noStrike">
                        <a:solidFill>
                          <a:schemeClr val="tx1">
                            <a:lumMod val="75000"/>
                            <a:lumOff val="25000"/>
                          </a:schemeClr>
                        </a:solidFill>
                        <a:effectLst/>
                        <a:latin typeface="Arial" panose="020B0604020202020204" pitchFamily="34" charset="0"/>
                      </a:endParaRPr>
                    </a:p>
                  </a:txBody>
                  <a:tcPr marL="202965" marR="152224" marT="101483" marB="101483" anchor="b">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2002275980"/>
                  </a:ext>
                </a:extLst>
              </a:tr>
              <a:tr h="463437">
                <a:tc>
                  <a:txBody>
                    <a:bodyPr/>
                    <a:lstStyle/>
                    <a:p>
                      <a:pPr algn="l" fontAlgn="b"/>
                      <a:r>
                        <a:rPr lang="en-GB" sz="1400" u="none" strike="noStrike">
                          <a:solidFill>
                            <a:schemeClr val="tx1">
                              <a:lumMod val="75000"/>
                              <a:lumOff val="25000"/>
                            </a:schemeClr>
                          </a:solidFill>
                          <a:effectLst/>
                        </a:rPr>
                        <a:t>My academic mentor is crucial to my well being at LSE.</a:t>
                      </a:r>
                      <a:endParaRPr lang="en-GB" sz="1400" b="0" i="0" u="none" strike="noStrike">
                        <a:solidFill>
                          <a:schemeClr val="tx1">
                            <a:lumMod val="75000"/>
                            <a:lumOff val="25000"/>
                          </a:schemeClr>
                        </a:solidFill>
                        <a:effectLst/>
                        <a:latin typeface="Arial" panose="020B0604020202020204" pitchFamily="34" charset="0"/>
                      </a:endParaRPr>
                    </a:p>
                  </a:txBody>
                  <a:tcPr marL="202965" marR="152224" marT="101483" marB="101483" anchor="b">
                    <a:lnL w="12700" cmpd="sng">
                      <a:noFill/>
                      <a:prstDash val="solid"/>
                    </a:lnL>
                    <a:lnR w="12700" cmpd="sng">
                      <a:noFill/>
                      <a:prstDash val="solid"/>
                    </a:lnR>
                    <a:lnT w="9525" cap="flat" cmpd="sng" algn="ctr">
                      <a:solidFill>
                        <a:srgbClr val="C7C6C1"/>
                      </a:solidFill>
                      <a:prstDash val="solid"/>
                    </a:lnT>
                    <a:lnB w="12700" cmpd="sng">
                      <a:noFill/>
                      <a:prstDash val="solid"/>
                    </a:lnB>
                    <a:noFill/>
                  </a:tcPr>
                </a:tc>
                <a:tc>
                  <a:txBody>
                    <a:bodyPr/>
                    <a:lstStyle/>
                    <a:p>
                      <a:pPr algn="r" fontAlgn="b"/>
                      <a:r>
                        <a:rPr lang="en-GB" sz="1400" u="none" strike="noStrike">
                          <a:solidFill>
                            <a:schemeClr val="tx1">
                              <a:lumMod val="75000"/>
                              <a:lumOff val="25000"/>
                            </a:schemeClr>
                          </a:solidFill>
                          <a:effectLst/>
                        </a:rPr>
                        <a:t>21.24%</a:t>
                      </a:r>
                      <a:endParaRPr lang="en-GB" sz="1400" b="0" i="0" u="none" strike="noStrike">
                        <a:solidFill>
                          <a:schemeClr val="tx1">
                            <a:lumMod val="75000"/>
                            <a:lumOff val="25000"/>
                          </a:schemeClr>
                        </a:solidFill>
                        <a:effectLst/>
                        <a:latin typeface="Arial" panose="020B0604020202020204" pitchFamily="34" charset="0"/>
                      </a:endParaRPr>
                    </a:p>
                  </a:txBody>
                  <a:tcPr marL="202965" marR="152224" marT="101483" marB="101483" anchor="b">
                    <a:lnL w="12700" cmpd="sng">
                      <a:noFill/>
                      <a:prstDash val="solid"/>
                    </a:lnL>
                    <a:lnR w="12700" cmpd="sng">
                      <a:noFill/>
                      <a:prstDash val="solid"/>
                    </a:lnR>
                    <a:lnT w="9525" cap="flat" cmpd="sng" algn="ctr">
                      <a:solidFill>
                        <a:srgbClr val="C7C6C1"/>
                      </a:solidFill>
                      <a:prstDash val="solid"/>
                    </a:lnT>
                    <a:lnB w="12700" cmpd="sng">
                      <a:noFill/>
                      <a:prstDash val="solid"/>
                    </a:lnB>
                    <a:noFill/>
                  </a:tcPr>
                </a:tc>
                <a:tc>
                  <a:txBody>
                    <a:bodyPr/>
                    <a:lstStyle/>
                    <a:p>
                      <a:pPr algn="r" fontAlgn="b"/>
                      <a:r>
                        <a:rPr lang="en-GB" sz="1400" u="none" strike="noStrike">
                          <a:solidFill>
                            <a:schemeClr val="tx1">
                              <a:lumMod val="75000"/>
                              <a:lumOff val="25000"/>
                            </a:schemeClr>
                          </a:solidFill>
                          <a:effectLst/>
                        </a:rPr>
                        <a:t>55</a:t>
                      </a:r>
                      <a:endParaRPr lang="en-GB" sz="1400" b="0" i="0" u="none" strike="noStrike">
                        <a:solidFill>
                          <a:schemeClr val="tx1">
                            <a:lumMod val="75000"/>
                            <a:lumOff val="25000"/>
                          </a:schemeClr>
                        </a:solidFill>
                        <a:effectLst/>
                        <a:latin typeface="Arial" panose="020B0604020202020204" pitchFamily="34" charset="0"/>
                      </a:endParaRPr>
                    </a:p>
                  </a:txBody>
                  <a:tcPr marL="202965" marR="152224" marT="101483" marB="101483" anchor="b">
                    <a:lnL w="12700" cmpd="sng">
                      <a:noFill/>
                      <a:prstDash val="solid"/>
                    </a:lnL>
                    <a:lnR w="12700" cmpd="sng">
                      <a:noFill/>
                      <a:prstDash val="solid"/>
                    </a:lnR>
                    <a:lnT w="9525" cap="flat" cmpd="sng" algn="ctr">
                      <a:solidFill>
                        <a:srgbClr val="C7C6C1"/>
                      </a:solidFill>
                      <a:prstDash val="solid"/>
                    </a:lnT>
                    <a:lnB w="12700" cmpd="sng">
                      <a:noFill/>
                      <a:prstDash val="solid"/>
                    </a:lnB>
                    <a:noFill/>
                  </a:tcPr>
                </a:tc>
                <a:extLst>
                  <a:ext uri="{0D108BD9-81ED-4DB2-BD59-A6C34878D82A}">
                    <a16:rowId xmlns:a16="http://schemas.microsoft.com/office/drawing/2014/main" val="702908687"/>
                  </a:ext>
                </a:extLst>
              </a:tr>
            </a:tbl>
          </a:graphicData>
        </a:graphic>
      </p:graphicFrame>
      <p:sp>
        <p:nvSpPr>
          <p:cNvPr id="3" name="Footer Placeholder 2">
            <a:extLst>
              <a:ext uri="{FF2B5EF4-FFF2-40B4-BE49-F238E27FC236}">
                <a16:creationId xmlns:a16="http://schemas.microsoft.com/office/drawing/2014/main" id="{E57D23F9-F33E-4C4D-BCD6-D81E05C207B6}"/>
              </a:ext>
            </a:extLst>
          </p:cNvPr>
          <p:cNvSpPr>
            <a:spLocks noGrp="1"/>
          </p:cNvSpPr>
          <p:nvPr>
            <p:ph type="ftr" sz="quarter" idx="11"/>
          </p:nvPr>
        </p:nvSpPr>
        <p:spPr/>
        <p:txBody>
          <a:bodyPr/>
          <a:lstStyle/>
          <a:p>
            <a:r>
              <a:rPr lang="en-US"/>
              <a:t>Dr Akile Ahmet, Eden Centre </a:t>
            </a:r>
          </a:p>
        </p:txBody>
      </p:sp>
      <p:sp>
        <p:nvSpPr>
          <p:cNvPr id="5" name="Slide Number Placeholder 4">
            <a:extLst>
              <a:ext uri="{FF2B5EF4-FFF2-40B4-BE49-F238E27FC236}">
                <a16:creationId xmlns:a16="http://schemas.microsoft.com/office/drawing/2014/main" id="{EA3A27BF-E814-7F41-A1E3-B5B5118DC0CE}"/>
              </a:ext>
            </a:extLst>
          </p:cNvPr>
          <p:cNvSpPr>
            <a:spLocks noGrp="1"/>
          </p:cNvSpPr>
          <p:nvPr>
            <p:ph type="sldNum" sz="quarter" idx="12"/>
          </p:nvPr>
        </p:nvSpPr>
        <p:spPr/>
        <p:txBody>
          <a:bodyPr/>
          <a:lstStyle/>
          <a:p>
            <a:fld id="{31BAE917-2632-584D-BFED-7DF149855E0F}" type="slidenum">
              <a:rPr lang="en-US" smtClean="0"/>
              <a:t>7</a:t>
            </a:fld>
            <a:endParaRPr lang="en-US"/>
          </a:p>
        </p:txBody>
      </p:sp>
    </p:spTree>
    <p:extLst>
      <p:ext uri="{BB962C8B-B14F-4D97-AF65-F5344CB8AC3E}">
        <p14:creationId xmlns:p14="http://schemas.microsoft.com/office/powerpoint/2010/main" val="2994305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3B9CE8C-3D03-584D-8971-C6FC590E1B62}"/>
              </a:ext>
            </a:extLst>
          </p:cNvPr>
          <p:cNvSpPr>
            <a:spLocks noGrp="1"/>
          </p:cNvSpPr>
          <p:nvPr>
            <p:ph type="title"/>
          </p:nvPr>
        </p:nvSpPr>
        <p:spPr>
          <a:xfrm>
            <a:off x="7586471" y="1698171"/>
            <a:ext cx="3962061" cy="4516360"/>
          </a:xfrm>
        </p:spPr>
        <p:txBody>
          <a:bodyPr anchor="t">
            <a:normAutofit/>
          </a:bodyPr>
          <a:lstStyle/>
          <a:p>
            <a:r>
              <a:rPr lang="en-US" sz="3600"/>
              <a:t>Expectation of academic mentoring</a:t>
            </a:r>
          </a:p>
        </p:txBody>
      </p:sp>
      <p:sp>
        <p:nvSpPr>
          <p:cNvPr id="23" name="Freeform: Shape 2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Rectangle 2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Rectangle 2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B605F2E3-CD6B-A34A-A2DA-28AEE04D89F7}"/>
              </a:ext>
            </a:extLst>
          </p:cNvPr>
          <p:cNvSpPr>
            <a:spLocks noGrp="1"/>
          </p:cNvSpPr>
          <p:nvPr>
            <p:ph idx="1"/>
          </p:nvPr>
        </p:nvSpPr>
        <p:spPr>
          <a:xfrm>
            <a:off x="998483" y="1567832"/>
            <a:ext cx="6495393" cy="4646699"/>
          </a:xfrm>
        </p:spPr>
        <p:txBody>
          <a:bodyPr>
            <a:normAutofit fontScale="70000" lnSpcReduction="20000"/>
          </a:bodyPr>
          <a:lstStyle/>
          <a:p>
            <a:pPr marL="0" indent="0" algn="just">
              <a:lnSpc>
                <a:spcPct val="150000"/>
              </a:lnSpc>
              <a:buNone/>
            </a:pPr>
            <a:r>
              <a:rPr lang="en-GB" sz="2000" i="1" dirty="0"/>
              <a:t>“So initially I thought academic mentoring was strictly academic work but we were also told by our department that it was also a – basically our point of contact at university where we could also talk about personal issues … and, uhm, just anything, basically anything we wanted to talk about, we could talk about, uhm, professional, academic, or just settling in as well. That, that was our, yup, the person we could go to for all these types of things”</a:t>
            </a:r>
            <a:endParaRPr lang="en-GB" sz="2000" dirty="0"/>
          </a:p>
          <a:p>
            <a:pPr marL="0" indent="0" algn="just">
              <a:lnSpc>
                <a:spcPct val="150000"/>
              </a:lnSpc>
              <a:buNone/>
            </a:pPr>
            <a:r>
              <a:rPr lang="en-GB" sz="2000" i="1" dirty="0"/>
              <a:t>“I think it’s just maybe, like, giving you </a:t>
            </a:r>
            <a:r>
              <a:rPr lang="en-GB" sz="2000" b="1" i="1" dirty="0"/>
              <a:t>time. </a:t>
            </a:r>
            <a:r>
              <a:rPr lang="en-GB" sz="2000" i="1" dirty="0"/>
              <a:t>I think that’s important. So, like, even if they really can’t help, like, advising you, they, they can’t give you that proper advice. Maybe it’s more about like directing to the right person, and maybe it’s just about listening. Cause a lot of people in, like, LSE, in particular, all they want is someone to </a:t>
            </a:r>
            <a:r>
              <a:rPr lang="en-GB" sz="2000" b="1" i="1" dirty="0"/>
              <a:t>listen</a:t>
            </a:r>
            <a:r>
              <a:rPr lang="en-GB" sz="2000" i="1" dirty="0"/>
              <a:t> to them, so having someone specifically that, like, who you know, if he, if he or she like, can’t help you in anyway, like, at least tells you that, you know, you can actually talk to me”.</a:t>
            </a:r>
            <a:r>
              <a:rPr lang="en-GB" sz="2000" dirty="0"/>
              <a:t>  </a:t>
            </a:r>
            <a:endParaRPr lang="en-US" sz="2000" dirty="0"/>
          </a:p>
          <a:p>
            <a:pPr marL="0" indent="0" algn="just">
              <a:lnSpc>
                <a:spcPct val="150000"/>
              </a:lnSpc>
              <a:buNone/>
            </a:pPr>
            <a:endParaRPr lang="en-US" sz="2000" dirty="0"/>
          </a:p>
        </p:txBody>
      </p:sp>
      <p:sp>
        <p:nvSpPr>
          <p:cNvPr id="31" name="Isosceles Triangle 3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Isosceles Triangle 3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Footer Placeholder 3">
            <a:extLst>
              <a:ext uri="{FF2B5EF4-FFF2-40B4-BE49-F238E27FC236}">
                <a16:creationId xmlns:a16="http://schemas.microsoft.com/office/drawing/2014/main" id="{327FB08A-BDD5-F443-8628-4E2F7CFC289D}"/>
              </a:ext>
            </a:extLst>
          </p:cNvPr>
          <p:cNvSpPr>
            <a:spLocks noGrp="1"/>
          </p:cNvSpPr>
          <p:nvPr>
            <p:ph type="ftr" sz="quarter" idx="11"/>
          </p:nvPr>
        </p:nvSpPr>
        <p:spPr/>
        <p:txBody>
          <a:bodyPr/>
          <a:lstStyle/>
          <a:p>
            <a:r>
              <a:rPr lang="en-US"/>
              <a:t>Dr Akile Ahmet, Eden Centre </a:t>
            </a:r>
          </a:p>
        </p:txBody>
      </p:sp>
      <p:sp>
        <p:nvSpPr>
          <p:cNvPr id="5" name="Slide Number Placeholder 4">
            <a:extLst>
              <a:ext uri="{FF2B5EF4-FFF2-40B4-BE49-F238E27FC236}">
                <a16:creationId xmlns:a16="http://schemas.microsoft.com/office/drawing/2014/main" id="{6A030A18-DB05-1843-893D-4F2C085772EE}"/>
              </a:ext>
            </a:extLst>
          </p:cNvPr>
          <p:cNvSpPr>
            <a:spLocks noGrp="1"/>
          </p:cNvSpPr>
          <p:nvPr>
            <p:ph type="sldNum" sz="quarter" idx="12"/>
          </p:nvPr>
        </p:nvSpPr>
        <p:spPr/>
        <p:txBody>
          <a:bodyPr/>
          <a:lstStyle/>
          <a:p>
            <a:fld id="{31BAE917-2632-584D-BFED-7DF149855E0F}" type="slidenum">
              <a:rPr lang="en-US" smtClean="0"/>
              <a:t>8</a:t>
            </a:fld>
            <a:endParaRPr lang="en-US"/>
          </a:p>
        </p:txBody>
      </p:sp>
    </p:spTree>
    <p:extLst>
      <p:ext uri="{BB962C8B-B14F-4D97-AF65-F5344CB8AC3E}">
        <p14:creationId xmlns:p14="http://schemas.microsoft.com/office/powerpoint/2010/main" val="2074280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A1C5D3-C053-4EE9-BE1A-419B6E27CC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A3473CF9-37EB-43E7-89EF-D2D1C53D1D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03615" y="221673"/>
            <a:ext cx="8384770" cy="1332634"/>
          </a:xfrm>
          <a:prstGeom prst="rect">
            <a:avLst/>
          </a:prstGeom>
          <a:ln w="12700">
            <a:solidFill>
              <a:srgbClr val="E1E1E1"/>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AEDFB3-FF83-344E-A5BB-74B2D5722084}"/>
              </a:ext>
            </a:extLst>
          </p:cNvPr>
          <p:cNvSpPr>
            <a:spLocks noGrp="1"/>
          </p:cNvSpPr>
          <p:nvPr>
            <p:ph type="title"/>
          </p:nvPr>
        </p:nvSpPr>
        <p:spPr>
          <a:xfrm>
            <a:off x="2103121" y="310343"/>
            <a:ext cx="7985759" cy="868823"/>
          </a:xfrm>
        </p:spPr>
        <p:txBody>
          <a:bodyPr vert="horz" lIns="91440" tIns="45720" rIns="91440" bIns="45720" rtlCol="0" anchor="ctr">
            <a:normAutofit/>
          </a:bodyPr>
          <a:lstStyle/>
          <a:p>
            <a:pPr algn="ctr"/>
            <a:r>
              <a:rPr lang="en-US" sz="4000" kern="1200">
                <a:solidFill>
                  <a:schemeClr val="tx1"/>
                </a:solidFill>
                <a:latin typeface="+mj-lt"/>
                <a:ea typeface="+mj-ea"/>
                <a:cs typeface="+mj-cs"/>
              </a:rPr>
              <a:t>Expectations</a:t>
            </a:r>
          </a:p>
        </p:txBody>
      </p:sp>
      <p:sp>
        <p:nvSpPr>
          <p:cNvPr id="13" name="Rectangle: Rounded Corners 12">
            <a:extLst>
              <a:ext uri="{FF2B5EF4-FFF2-40B4-BE49-F238E27FC236}">
                <a16:creationId xmlns:a16="http://schemas.microsoft.com/office/drawing/2014/main" id="{586B4EF9-43BA-4655-A6FF-1D8E21574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3110" y="1211407"/>
            <a:ext cx="72257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4" name="Content Placeholder 3">
            <a:extLst>
              <a:ext uri="{FF2B5EF4-FFF2-40B4-BE49-F238E27FC236}">
                <a16:creationId xmlns:a16="http://schemas.microsoft.com/office/drawing/2014/main" id="{3B56ED6E-7524-7748-AF24-0846E3AE51FA}"/>
              </a:ext>
            </a:extLst>
          </p:cNvPr>
          <p:cNvGraphicFramePr>
            <a:graphicFrameLocks noGrp="1"/>
          </p:cNvGraphicFramePr>
          <p:nvPr>
            <p:ph idx="1"/>
            <p:extLst>
              <p:ext uri="{D42A27DB-BD31-4B8C-83A1-F6EECF244321}">
                <p14:modId xmlns:p14="http://schemas.microsoft.com/office/powerpoint/2010/main" val="3368906352"/>
              </p:ext>
            </p:extLst>
          </p:nvPr>
        </p:nvGraphicFramePr>
        <p:xfrm>
          <a:off x="385572" y="2186371"/>
          <a:ext cx="11420858" cy="4002744"/>
        </p:xfrm>
        <a:graphic>
          <a:graphicData uri="http://schemas.openxmlformats.org/drawingml/2006/table">
            <a:tbl>
              <a:tblPr firstRow="1" bandRow="1">
                <a:tableStyleId>{8799B23B-EC83-4686-B30A-512413B5E67A}</a:tableStyleId>
              </a:tblPr>
              <a:tblGrid>
                <a:gridCol w="8426763">
                  <a:extLst>
                    <a:ext uri="{9D8B030D-6E8A-4147-A177-3AD203B41FA5}">
                      <a16:colId xmlns:a16="http://schemas.microsoft.com/office/drawing/2014/main" val="1257020704"/>
                    </a:ext>
                  </a:extLst>
                </a:gridCol>
                <a:gridCol w="1794947">
                  <a:extLst>
                    <a:ext uri="{9D8B030D-6E8A-4147-A177-3AD203B41FA5}">
                      <a16:colId xmlns:a16="http://schemas.microsoft.com/office/drawing/2014/main" val="1788926523"/>
                    </a:ext>
                  </a:extLst>
                </a:gridCol>
                <a:gridCol w="1199148">
                  <a:extLst>
                    <a:ext uri="{9D8B030D-6E8A-4147-A177-3AD203B41FA5}">
                      <a16:colId xmlns:a16="http://schemas.microsoft.com/office/drawing/2014/main" val="1050781717"/>
                    </a:ext>
                  </a:extLst>
                </a:gridCol>
              </a:tblGrid>
              <a:tr h="734878">
                <a:tc gridSpan="3">
                  <a:txBody>
                    <a:bodyPr/>
                    <a:lstStyle/>
                    <a:p>
                      <a:pPr algn="l" fontAlgn="b"/>
                      <a:r>
                        <a:rPr lang="en-GB" sz="2100" u="none" strike="noStrike">
                          <a:effectLst/>
                        </a:rPr>
                        <a:t>What do you think the role of the academic mentor should me? (Tick all those which are relevant.)</a:t>
                      </a:r>
                      <a:endParaRPr lang="en-GB" sz="2100" b="1" i="0" u="none" strike="noStrike">
                        <a:solidFill>
                          <a:srgbClr val="333333"/>
                        </a:solidFill>
                        <a:effectLst/>
                        <a:latin typeface="Arial" panose="020B0604020202020204" pitchFamily="34" charset="0"/>
                      </a:endParaRPr>
                    </a:p>
                  </a:txBody>
                  <a:tcPr marL="16995" marR="16995" marT="1699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44054273"/>
                  </a:ext>
                </a:extLst>
              </a:tr>
              <a:tr h="381376">
                <a:tc>
                  <a:txBody>
                    <a:bodyPr/>
                    <a:lstStyle/>
                    <a:p>
                      <a:pPr algn="ctr" fontAlgn="b"/>
                      <a:r>
                        <a:rPr lang="en-GB" sz="2000" u="none" strike="noStrike">
                          <a:effectLst/>
                        </a:rPr>
                        <a:t>Answer Choices</a:t>
                      </a:r>
                      <a:endParaRPr lang="en-GB" sz="2000" b="0" i="0" u="none" strike="noStrike">
                        <a:solidFill>
                          <a:srgbClr val="333333"/>
                        </a:solidFill>
                        <a:effectLst/>
                        <a:latin typeface="Arial" panose="020B0604020202020204" pitchFamily="34" charset="0"/>
                      </a:endParaRPr>
                    </a:p>
                  </a:txBody>
                  <a:tcPr marL="16995" marR="16995" marT="16995" marB="0" anchor="b"/>
                </a:tc>
                <a:tc gridSpan="2">
                  <a:txBody>
                    <a:bodyPr/>
                    <a:lstStyle/>
                    <a:p>
                      <a:pPr algn="ctr" fontAlgn="b"/>
                      <a:r>
                        <a:rPr lang="en-GB" sz="2000" u="none" strike="noStrike" dirty="0">
                          <a:effectLst/>
                        </a:rPr>
                        <a:t>Responses</a:t>
                      </a:r>
                      <a:endParaRPr lang="en-GB" sz="2000" b="0" i="0" u="none" strike="noStrike" dirty="0">
                        <a:solidFill>
                          <a:srgbClr val="333333"/>
                        </a:solidFill>
                        <a:effectLst/>
                        <a:latin typeface="Arial" panose="020B0604020202020204" pitchFamily="34" charset="0"/>
                      </a:endParaRPr>
                    </a:p>
                  </a:txBody>
                  <a:tcPr marL="16995" marR="16995" marT="16995" marB="0" anchor="b"/>
                </a:tc>
                <a:tc hMerge="1">
                  <a:txBody>
                    <a:bodyPr/>
                    <a:lstStyle/>
                    <a:p>
                      <a:endParaRPr lang="en-US"/>
                    </a:p>
                  </a:txBody>
                  <a:tcPr/>
                </a:tc>
                <a:extLst>
                  <a:ext uri="{0D108BD9-81ED-4DB2-BD59-A6C34878D82A}">
                    <a16:rowId xmlns:a16="http://schemas.microsoft.com/office/drawing/2014/main" val="256922535"/>
                  </a:ext>
                </a:extLst>
              </a:tr>
              <a:tr h="381376">
                <a:tc>
                  <a:txBody>
                    <a:bodyPr/>
                    <a:lstStyle/>
                    <a:p>
                      <a:pPr algn="l" fontAlgn="b"/>
                      <a:r>
                        <a:rPr lang="en-GB" sz="2000" u="none" strike="noStrike">
                          <a:effectLst/>
                        </a:rPr>
                        <a:t>Some who provides me with academic support and development.</a:t>
                      </a:r>
                      <a:endParaRPr lang="en-GB" sz="2000" b="0" i="0" u="none" strike="noStrike">
                        <a:solidFill>
                          <a:srgbClr val="333333"/>
                        </a:solidFill>
                        <a:effectLst/>
                        <a:latin typeface="Arial" panose="020B0604020202020204" pitchFamily="34" charset="0"/>
                      </a:endParaRPr>
                    </a:p>
                  </a:txBody>
                  <a:tcPr marL="16995" marR="16995" marT="16995" marB="0" anchor="b"/>
                </a:tc>
                <a:tc>
                  <a:txBody>
                    <a:bodyPr/>
                    <a:lstStyle/>
                    <a:p>
                      <a:pPr algn="r" fontAlgn="b"/>
                      <a:r>
                        <a:rPr lang="en-GB" sz="2000" u="none" strike="noStrike">
                          <a:effectLst/>
                        </a:rPr>
                        <a:t>88.29%</a:t>
                      </a:r>
                      <a:endParaRPr lang="en-GB" sz="2000" b="0" i="0" u="none" strike="noStrike">
                        <a:solidFill>
                          <a:srgbClr val="333333"/>
                        </a:solidFill>
                        <a:effectLst/>
                        <a:latin typeface="Arial" panose="020B0604020202020204" pitchFamily="34" charset="0"/>
                      </a:endParaRPr>
                    </a:p>
                  </a:txBody>
                  <a:tcPr marL="16995" marR="16995" marT="16995" marB="0" anchor="b"/>
                </a:tc>
                <a:tc>
                  <a:txBody>
                    <a:bodyPr/>
                    <a:lstStyle/>
                    <a:p>
                      <a:pPr algn="r" fontAlgn="b"/>
                      <a:r>
                        <a:rPr lang="en-GB" sz="2000" u="none" strike="noStrike" dirty="0">
                          <a:effectLst/>
                        </a:rPr>
                        <a:t>264</a:t>
                      </a:r>
                      <a:endParaRPr lang="en-GB" sz="2000" b="0" i="0" u="none" strike="noStrike" dirty="0">
                        <a:solidFill>
                          <a:srgbClr val="333333"/>
                        </a:solidFill>
                        <a:effectLst/>
                        <a:latin typeface="Arial" panose="020B0604020202020204" pitchFamily="34" charset="0"/>
                      </a:endParaRPr>
                    </a:p>
                  </a:txBody>
                  <a:tcPr marL="16995" marR="16995" marT="16995" marB="0" anchor="b"/>
                </a:tc>
                <a:extLst>
                  <a:ext uri="{0D108BD9-81ED-4DB2-BD59-A6C34878D82A}">
                    <a16:rowId xmlns:a16="http://schemas.microsoft.com/office/drawing/2014/main" val="1374859304"/>
                  </a:ext>
                </a:extLst>
              </a:tr>
              <a:tr h="381376">
                <a:tc>
                  <a:txBody>
                    <a:bodyPr/>
                    <a:lstStyle/>
                    <a:p>
                      <a:pPr algn="l" fontAlgn="b"/>
                      <a:r>
                        <a:rPr lang="en-GB" sz="2000" u="none" strike="noStrike">
                          <a:effectLst/>
                        </a:rPr>
                        <a:t>Someone I can talk to about my future career choices.</a:t>
                      </a:r>
                      <a:endParaRPr lang="en-GB" sz="2000" b="0" i="0" u="none" strike="noStrike">
                        <a:solidFill>
                          <a:srgbClr val="333333"/>
                        </a:solidFill>
                        <a:effectLst/>
                        <a:latin typeface="Arial" panose="020B0604020202020204" pitchFamily="34" charset="0"/>
                      </a:endParaRPr>
                    </a:p>
                  </a:txBody>
                  <a:tcPr marL="16995" marR="16995" marT="16995" marB="0" anchor="b"/>
                </a:tc>
                <a:tc>
                  <a:txBody>
                    <a:bodyPr/>
                    <a:lstStyle/>
                    <a:p>
                      <a:pPr algn="r" fontAlgn="b"/>
                      <a:r>
                        <a:rPr lang="en-GB" sz="2000" u="none" strike="noStrike">
                          <a:effectLst/>
                        </a:rPr>
                        <a:t>76.59%</a:t>
                      </a:r>
                      <a:endParaRPr lang="en-GB" sz="2000" b="0" i="0" u="none" strike="noStrike">
                        <a:solidFill>
                          <a:srgbClr val="333333"/>
                        </a:solidFill>
                        <a:effectLst/>
                        <a:latin typeface="Arial" panose="020B0604020202020204" pitchFamily="34" charset="0"/>
                      </a:endParaRPr>
                    </a:p>
                  </a:txBody>
                  <a:tcPr marL="16995" marR="16995" marT="16995" marB="0" anchor="b"/>
                </a:tc>
                <a:tc>
                  <a:txBody>
                    <a:bodyPr/>
                    <a:lstStyle/>
                    <a:p>
                      <a:pPr algn="r" fontAlgn="b"/>
                      <a:r>
                        <a:rPr lang="en-GB" sz="2000" u="none" strike="noStrike" dirty="0">
                          <a:effectLst/>
                        </a:rPr>
                        <a:t>229</a:t>
                      </a:r>
                      <a:endParaRPr lang="en-GB" sz="2000" b="0" i="0" u="none" strike="noStrike" dirty="0">
                        <a:solidFill>
                          <a:srgbClr val="333333"/>
                        </a:solidFill>
                        <a:effectLst/>
                        <a:latin typeface="Arial" panose="020B0604020202020204" pitchFamily="34" charset="0"/>
                      </a:endParaRPr>
                    </a:p>
                  </a:txBody>
                  <a:tcPr marL="16995" marR="16995" marT="16995" marB="0" anchor="b"/>
                </a:tc>
                <a:extLst>
                  <a:ext uri="{0D108BD9-81ED-4DB2-BD59-A6C34878D82A}">
                    <a16:rowId xmlns:a16="http://schemas.microsoft.com/office/drawing/2014/main" val="1843173071"/>
                  </a:ext>
                </a:extLst>
              </a:tr>
              <a:tr h="680493">
                <a:tc>
                  <a:txBody>
                    <a:bodyPr/>
                    <a:lstStyle/>
                    <a:p>
                      <a:pPr algn="l" fontAlgn="b"/>
                      <a:r>
                        <a:rPr lang="en-GB" sz="2000" u="none" strike="noStrike" dirty="0">
                          <a:effectLst/>
                        </a:rPr>
                        <a:t>Someone who keeps an overview of me and my overall well being while at LSE.</a:t>
                      </a:r>
                      <a:endParaRPr lang="en-GB" sz="2000" b="0" i="0" u="none" strike="noStrike" dirty="0">
                        <a:solidFill>
                          <a:srgbClr val="333333"/>
                        </a:solidFill>
                        <a:effectLst/>
                        <a:latin typeface="Arial" panose="020B0604020202020204" pitchFamily="34" charset="0"/>
                      </a:endParaRPr>
                    </a:p>
                  </a:txBody>
                  <a:tcPr marL="16995" marR="16995" marT="16995" marB="0" anchor="b"/>
                </a:tc>
                <a:tc>
                  <a:txBody>
                    <a:bodyPr/>
                    <a:lstStyle/>
                    <a:p>
                      <a:pPr algn="r" fontAlgn="b"/>
                      <a:r>
                        <a:rPr lang="en-GB" sz="2000" u="none" strike="noStrike">
                          <a:effectLst/>
                        </a:rPr>
                        <a:t>74.58%</a:t>
                      </a:r>
                      <a:endParaRPr lang="en-GB" sz="2000" b="0" i="0" u="none" strike="noStrike">
                        <a:solidFill>
                          <a:srgbClr val="333333"/>
                        </a:solidFill>
                        <a:effectLst/>
                        <a:latin typeface="Arial" panose="020B0604020202020204" pitchFamily="34" charset="0"/>
                      </a:endParaRPr>
                    </a:p>
                  </a:txBody>
                  <a:tcPr marL="16995" marR="16995" marT="16995" marB="0" anchor="b"/>
                </a:tc>
                <a:tc>
                  <a:txBody>
                    <a:bodyPr/>
                    <a:lstStyle/>
                    <a:p>
                      <a:pPr algn="r" fontAlgn="b"/>
                      <a:r>
                        <a:rPr lang="en-GB" sz="2000" u="none" strike="noStrike" dirty="0">
                          <a:effectLst/>
                        </a:rPr>
                        <a:t>223</a:t>
                      </a:r>
                      <a:endParaRPr lang="en-GB" sz="2000" b="0" i="0" u="none" strike="noStrike" dirty="0">
                        <a:solidFill>
                          <a:srgbClr val="333333"/>
                        </a:solidFill>
                        <a:effectLst/>
                        <a:latin typeface="Arial" panose="020B0604020202020204" pitchFamily="34" charset="0"/>
                      </a:endParaRPr>
                    </a:p>
                  </a:txBody>
                  <a:tcPr marL="16995" marR="16995" marT="16995" marB="0" anchor="b"/>
                </a:tc>
                <a:extLst>
                  <a:ext uri="{0D108BD9-81ED-4DB2-BD59-A6C34878D82A}">
                    <a16:rowId xmlns:a16="http://schemas.microsoft.com/office/drawing/2014/main" val="2846444626"/>
                  </a:ext>
                </a:extLst>
              </a:tr>
              <a:tr h="680493">
                <a:tc>
                  <a:txBody>
                    <a:bodyPr/>
                    <a:lstStyle/>
                    <a:p>
                      <a:pPr algn="l" fontAlgn="b"/>
                      <a:r>
                        <a:rPr lang="en-GB" sz="2000" u="none" strike="noStrike">
                          <a:effectLst/>
                        </a:rPr>
                        <a:t>Someone I can turn to for support and guidance when I am having a difficult time.</a:t>
                      </a:r>
                      <a:endParaRPr lang="en-GB" sz="2000" b="0" i="0" u="none" strike="noStrike">
                        <a:solidFill>
                          <a:srgbClr val="333333"/>
                        </a:solidFill>
                        <a:effectLst/>
                        <a:latin typeface="Arial" panose="020B0604020202020204" pitchFamily="34" charset="0"/>
                      </a:endParaRPr>
                    </a:p>
                  </a:txBody>
                  <a:tcPr marL="16995" marR="16995" marT="16995" marB="0" anchor="b"/>
                </a:tc>
                <a:tc>
                  <a:txBody>
                    <a:bodyPr/>
                    <a:lstStyle/>
                    <a:p>
                      <a:pPr algn="r" fontAlgn="b"/>
                      <a:r>
                        <a:rPr lang="en-GB" sz="2000" u="none" strike="noStrike">
                          <a:effectLst/>
                        </a:rPr>
                        <a:t>73.91%</a:t>
                      </a:r>
                      <a:endParaRPr lang="en-GB" sz="2000" b="0" i="0" u="none" strike="noStrike">
                        <a:solidFill>
                          <a:srgbClr val="333333"/>
                        </a:solidFill>
                        <a:effectLst/>
                        <a:latin typeface="Arial" panose="020B0604020202020204" pitchFamily="34" charset="0"/>
                      </a:endParaRPr>
                    </a:p>
                  </a:txBody>
                  <a:tcPr marL="16995" marR="16995" marT="16995" marB="0" anchor="b"/>
                </a:tc>
                <a:tc>
                  <a:txBody>
                    <a:bodyPr/>
                    <a:lstStyle/>
                    <a:p>
                      <a:pPr algn="r" fontAlgn="b"/>
                      <a:r>
                        <a:rPr lang="en-GB" sz="2000" u="none" strike="noStrike" dirty="0">
                          <a:effectLst/>
                        </a:rPr>
                        <a:t>221</a:t>
                      </a:r>
                      <a:endParaRPr lang="en-GB" sz="2000" b="0" i="0" u="none" strike="noStrike" dirty="0">
                        <a:solidFill>
                          <a:srgbClr val="333333"/>
                        </a:solidFill>
                        <a:effectLst/>
                        <a:latin typeface="Arial" panose="020B0604020202020204" pitchFamily="34" charset="0"/>
                      </a:endParaRPr>
                    </a:p>
                  </a:txBody>
                  <a:tcPr marL="16995" marR="16995" marT="16995" marB="0" anchor="b"/>
                </a:tc>
                <a:extLst>
                  <a:ext uri="{0D108BD9-81ED-4DB2-BD59-A6C34878D82A}">
                    <a16:rowId xmlns:a16="http://schemas.microsoft.com/office/drawing/2014/main" val="286760675"/>
                  </a:ext>
                </a:extLst>
              </a:tr>
              <a:tr h="381376">
                <a:tc>
                  <a:txBody>
                    <a:bodyPr/>
                    <a:lstStyle/>
                    <a:p>
                      <a:pPr algn="l" fontAlgn="b"/>
                      <a:r>
                        <a:rPr lang="en-GB" sz="2000" u="none" strike="noStrike">
                          <a:effectLst/>
                        </a:rPr>
                        <a:t>Someone who guides me with course choices.</a:t>
                      </a:r>
                      <a:endParaRPr lang="en-GB" sz="2000" b="0" i="0" u="none" strike="noStrike">
                        <a:solidFill>
                          <a:srgbClr val="333333"/>
                        </a:solidFill>
                        <a:effectLst/>
                        <a:latin typeface="Arial" panose="020B0604020202020204" pitchFamily="34" charset="0"/>
                      </a:endParaRPr>
                    </a:p>
                  </a:txBody>
                  <a:tcPr marL="16995" marR="16995" marT="16995" marB="0" anchor="b"/>
                </a:tc>
                <a:tc>
                  <a:txBody>
                    <a:bodyPr/>
                    <a:lstStyle/>
                    <a:p>
                      <a:pPr algn="r" fontAlgn="b"/>
                      <a:r>
                        <a:rPr lang="en-GB" sz="2000" u="none" strike="noStrike">
                          <a:effectLst/>
                        </a:rPr>
                        <a:t>73.24%</a:t>
                      </a:r>
                      <a:endParaRPr lang="en-GB" sz="2000" b="0" i="0" u="none" strike="noStrike">
                        <a:solidFill>
                          <a:srgbClr val="333333"/>
                        </a:solidFill>
                        <a:effectLst/>
                        <a:latin typeface="Arial" panose="020B0604020202020204" pitchFamily="34" charset="0"/>
                      </a:endParaRPr>
                    </a:p>
                  </a:txBody>
                  <a:tcPr marL="16995" marR="16995" marT="16995" marB="0" anchor="b"/>
                </a:tc>
                <a:tc>
                  <a:txBody>
                    <a:bodyPr/>
                    <a:lstStyle/>
                    <a:p>
                      <a:pPr algn="r" fontAlgn="b"/>
                      <a:r>
                        <a:rPr lang="en-GB" sz="2000" u="none" strike="noStrike" dirty="0">
                          <a:effectLst/>
                        </a:rPr>
                        <a:t>219</a:t>
                      </a:r>
                      <a:endParaRPr lang="en-GB" sz="2000" b="0" i="0" u="none" strike="noStrike" dirty="0">
                        <a:solidFill>
                          <a:srgbClr val="333333"/>
                        </a:solidFill>
                        <a:effectLst/>
                        <a:latin typeface="Arial" panose="020B0604020202020204" pitchFamily="34" charset="0"/>
                      </a:endParaRPr>
                    </a:p>
                  </a:txBody>
                  <a:tcPr marL="16995" marR="16995" marT="16995" marB="0" anchor="b"/>
                </a:tc>
                <a:extLst>
                  <a:ext uri="{0D108BD9-81ED-4DB2-BD59-A6C34878D82A}">
                    <a16:rowId xmlns:a16="http://schemas.microsoft.com/office/drawing/2014/main" val="1876693274"/>
                  </a:ext>
                </a:extLst>
              </a:tr>
              <a:tr h="381376">
                <a:tc>
                  <a:txBody>
                    <a:bodyPr/>
                    <a:lstStyle/>
                    <a:p>
                      <a:pPr algn="l" fontAlgn="b"/>
                      <a:r>
                        <a:rPr lang="en-GB" sz="2000" u="none" strike="noStrike">
                          <a:effectLst/>
                        </a:rPr>
                        <a:t>Someone who supports me with my written work.</a:t>
                      </a:r>
                      <a:endParaRPr lang="en-GB" sz="2000" b="0" i="0" u="none" strike="noStrike">
                        <a:solidFill>
                          <a:srgbClr val="333333"/>
                        </a:solidFill>
                        <a:effectLst/>
                        <a:latin typeface="Arial" panose="020B0604020202020204" pitchFamily="34" charset="0"/>
                      </a:endParaRPr>
                    </a:p>
                  </a:txBody>
                  <a:tcPr marL="16995" marR="16995" marT="16995" marB="0" anchor="b"/>
                </a:tc>
                <a:tc>
                  <a:txBody>
                    <a:bodyPr/>
                    <a:lstStyle/>
                    <a:p>
                      <a:pPr algn="r" fontAlgn="b"/>
                      <a:r>
                        <a:rPr lang="en-GB" sz="2000" u="none" strike="noStrike">
                          <a:effectLst/>
                        </a:rPr>
                        <a:t>40.80%</a:t>
                      </a:r>
                      <a:endParaRPr lang="en-GB" sz="2000" b="0" i="0" u="none" strike="noStrike">
                        <a:solidFill>
                          <a:srgbClr val="333333"/>
                        </a:solidFill>
                        <a:effectLst/>
                        <a:latin typeface="Arial" panose="020B0604020202020204" pitchFamily="34" charset="0"/>
                      </a:endParaRPr>
                    </a:p>
                  </a:txBody>
                  <a:tcPr marL="16995" marR="16995" marT="16995" marB="0" anchor="b"/>
                </a:tc>
                <a:tc>
                  <a:txBody>
                    <a:bodyPr/>
                    <a:lstStyle/>
                    <a:p>
                      <a:pPr algn="r" fontAlgn="b"/>
                      <a:r>
                        <a:rPr lang="en-GB" sz="2000" u="none" strike="noStrike" dirty="0">
                          <a:effectLst/>
                        </a:rPr>
                        <a:t>122</a:t>
                      </a:r>
                      <a:endParaRPr lang="en-GB" sz="2000" b="0" i="0" u="none" strike="noStrike" dirty="0">
                        <a:solidFill>
                          <a:srgbClr val="333333"/>
                        </a:solidFill>
                        <a:effectLst/>
                        <a:latin typeface="Arial" panose="020B0604020202020204" pitchFamily="34" charset="0"/>
                      </a:endParaRPr>
                    </a:p>
                  </a:txBody>
                  <a:tcPr marL="16995" marR="16995" marT="16995" marB="0" anchor="b"/>
                </a:tc>
                <a:extLst>
                  <a:ext uri="{0D108BD9-81ED-4DB2-BD59-A6C34878D82A}">
                    <a16:rowId xmlns:a16="http://schemas.microsoft.com/office/drawing/2014/main" val="4015439080"/>
                  </a:ext>
                </a:extLst>
              </a:tr>
            </a:tbl>
          </a:graphicData>
        </a:graphic>
      </p:graphicFrame>
      <p:sp>
        <p:nvSpPr>
          <p:cNvPr id="3" name="Footer Placeholder 2">
            <a:extLst>
              <a:ext uri="{FF2B5EF4-FFF2-40B4-BE49-F238E27FC236}">
                <a16:creationId xmlns:a16="http://schemas.microsoft.com/office/drawing/2014/main" id="{CA645668-6FA1-1446-834C-52856DE77A4F}"/>
              </a:ext>
            </a:extLst>
          </p:cNvPr>
          <p:cNvSpPr>
            <a:spLocks noGrp="1"/>
          </p:cNvSpPr>
          <p:nvPr>
            <p:ph type="ftr" sz="quarter" idx="11"/>
          </p:nvPr>
        </p:nvSpPr>
        <p:spPr/>
        <p:txBody>
          <a:bodyPr/>
          <a:lstStyle/>
          <a:p>
            <a:r>
              <a:rPr lang="en-US"/>
              <a:t>Dr Akile Ahmet, Eden Centre </a:t>
            </a:r>
          </a:p>
        </p:txBody>
      </p:sp>
      <p:sp>
        <p:nvSpPr>
          <p:cNvPr id="5" name="Slide Number Placeholder 4">
            <a:extLst>
              <a:ext uri="{FF2B5EF4-FFF2-40B4-BE49-F238E27FC236}">
                <a16:creationId xmlns:a16="http://schemas.microsoft.com/office/drawing/2014/main" id="{241A7F23-1CCA-9A45-B962-EC953877ED04}"/>
              </a:ext>
            </a:extLst>
          </p:cNvPr>
          <p:cNvSpPr>
            <a:spLocks noGrp="1"/>
          </p:cNvSpPr>
          <p:nvPr>
            <p:ph type="sldNum" sz="quarter" idx="12"/>
          </p:nvPr>
        </p:nvSpPr>
        <p:spPr/>
        <p:txBody>
          <a:bodyPr/>
          <a:lstStyle/>
          <a:p>
            <a:fld id="{31BAE917-2632-584D-BFED-7DF149855E0F}" type="slidenum">
              <a:rPr lang="en-US" smtClean="0"/>
              <a:t>9</a:t>
            </a:fld>
            <a:endParaRPr lang="en-US"/>
          </a:p>
        </p:txBody>
      </p:sp>
    </p:spTree>
    <p:extLst>
      <p:ext uri="{BB962C8B-B14F-4D97-AF65-F5344CB8AC3E}">
        <p14:creationId xmlns:p14="http://schemas.microsoft.com/office/powerpoint/2010/main" val="31561715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18336</TotalTime>
  <Words>1584</Words>
  <Application>Microsoft Macintosh PowerPoint</Application>
  <PresentationFormat>Widescreen</PresentationFormat>
  <Paragraphs>357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Academic Mentoring: shifts and expectations </vt:lpstr>
      <vt:lpstr>PowerPoint Presentation</vt:lpstr>
      <vt:lpstr>Aims of the data collection</vt:lpstr>
      <vt:lpstr>PowerPoint Presentation</vt:lpstr>
      <vt:lpstr>How satisfied are current UG students with AM</vt:lpstr>
      <vt:lpstr>Reality of academic mentoring for students</vt:lpstr>
      <vt:lpstr>How would students describe their relationship with AM</vt:lpstr>
      <vt:lpstr>Expectation of academic mentoring</vt:lpstr>
      <vt:lpstr>Expectations</vt:lpstr>
      <vt:lpstr>PowerPoint Presentation</vt:lpstr>
      <vt:lpstr>PowerPoint Presentation</vt:lpstr>
      <vt:lpstr>Department Level</vt:lpstr>
      <vt:lpstr>PowerPoint Presentation</vt:lpstr>
      <vt:lpstr>How could academic mentoring be improved</vt:lpstr>
      <vt:lpstr>We also asked students: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Mentoring: shifts and expectations </dc:title>
  <dc:creator>Ahmet,A</dc:creator>
  <cp:lastModifiedBy>Ahmet,A</cp:lastModifiedBy>
  <cp:revision>9</cp:revision>
  <dcterms:created xsi:type="dcterms:W3CDTF">2020-06-04T07:57:11Z</dcterms:created>
  <dcterms:modified xsi:type="dcterms:W3CDTF">2020-09-24T13:16:23Z</dcterms:modified>
</cp:coreProperties>
</file>