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7" r:id="rId5"/>
    <p:sldId id="261" r:id="rId6"/>
    <p:sldId id="272" r:id="rId7"/>
    <p:sldId id="258" r:id="rId8"/>
    <p:sldId id="298" r:id="rId9"/>
    <p:sldId id="306" r:id="rId10"/>
    <p:sldId id="307" r:id="rId11"/>
    <p:sldId id="299" r:id="rId12"/>
    <p:sldId id="304" r:id="rId13"/>
    <p:sldId id="303" r:id="rId14"/>
    <p:sldId id="305" r:id="rId15"/>
    <p:sldId id="283" r:id="rId16"/>
    <p:sldId id="284" r:id="rId17"/>
    <p:sldId id="297" r:id="rId18"/>
    <p:sldId id="286" r:id="rId19"/>
    <p:sldId id="289" r:id="rId20"/>
    <p:sldId id="282" r:id="rId21"/>
    <p:sldId id="269" r:id="rId22"/>
    <p:sldId id="29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4" d="100"/>
          <a:sy n="54" d="100"/>
        </p:scale>
        <p:origin x="16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11/10/2022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5715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22466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279892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17</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18</a:t>
            </a:fld>
            <a:endParaRPr lang="en-GB"/>
          </a:p>
        </p:txBody>
      </p:sp>
    </p:spTree>
    <p:extLst>
      <p:ext uri="{BB962C8B-B14F-4D97-AF65-F5344CB8AC3E}">
        <p14:creationId xmlns:p14="http://schemas.microsoft.com/office/powerpoint/2010/main" val="20059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mailto:fwow@lse.ac.uk"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fo.lse.ac.uk/staff/future-ways-of-workin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info.lse.ac.uk/staff/Assets/Documents/Blended-Working-Policy-FINALv.3.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divisions/Human-Resources/Flexible-Working-Toolkit/Flexible-Working-Toolki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info.lse.ac.uk/staff/services/Policies-and-procedures/Assets/Documents/corBusCorHou.pdf" TargetMode="External"/><Relationship Id="rId4" Type="http://schemas.openxmlformats.org/officeDocument/2006/relationships/hyperlink" Target="https://info.lse.ac.uk/staff/services/Policies-and-procedures/Assets/Documents/schPolDis.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blenworfra.pdf"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info.lse.ac.uk/staff/future-ways-of-working" TargetMode="External"/><Relationship Id="rId3" Type="http://schemas.openxmlformats.org/officeDocument/2006/relationships/hyperlink" Target="https://info.lse.ac.uk/staff/services/Policies-and-procedures/Assets/Documents/blenworfra.pdf" TargetMode="External"/><Relationship Id="rId7" Type="http://schemas.openxmlformats.org/officeDocument/2006/relationships/hyperlink" Target="https://info.lse.ac.uk/staff/divisions/Human-Resources/Organisational-learning/CDR-Toolkit/CDR-Toolkit" TargetMode="External"/><Relationship Id="rId2" Type="http://schemas.openxmlformats.org/officeDocument/2006/relationships/hyperlink" Target="https://info.lse.ac.uk/staff/Assets/Documents/Blended-Working-Policy-FINALv.3.pdf" TargetMode="External"/><Relationship Id="rId1" Type="http://schemas.openxmlformats.org/officeDocument/2006/relationships/slideLayout" Target="../slideLayouts/slideLayout8.xml"/><Relationship Id="rId6" Type="http://schemas.openxmlformats.org/officeDocument/2006/relationships/hyperlink" Target="https://info.lse.ac.uk/staff/divisions/Human-Resources/Organisational-learning/Flying-Start" TargetMode="External"/><Relationship Id="rId5" Type="http://schemas.openxmlformats.org/officeDocument/2006/relationships/hyperlink" Target="https://info.lse.ac.uk/staff/divisions/Human-Resources/Assets/Documents/OLL/New-Starters-Guide-Feb-2022-v2.pdf" TargetMode="External"/><Relationship Id="rId4" Type="http://schemas.openxmlformats.org/officeDocument/2006/relationships/hyperlink" Target="https://info.lse.ac.uk/staff/divisions/Human-Resources/Assets/Documents/Effective-Behaviours-Framework-FWOW-revised-July-202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October 2022</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Blended working</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TUESDAY 11 OCTOBER 2022</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83568" y="937143"/>
            <a:ext cx="7845723" cy="5616624"/>
          </a:xfrm>
        </p:spPr>
        <p:txBody>
          <a:bodyPr>
            <a:normAutofit fontScale="92500" lnSpcReduction="10000"/>
          </a:bodyPr>
          <a:lstStyle/>
          <a:p>
            <a:r>
              <a:rPr lang="en-GB" sz="2200" dirty="0"/>
              <a:t>How the School is implementing blended working (cont.) </a:t>
            </a:r>
          </a:p>
          <a:p>
            <a:pPr>
              <a:lnSpc>
                <a:spcPct val="110000"/>
              </a:lnSpc>
              <a:spcBef>
                <a:spcPts val="0"/>
              </a:spcBef>
              <a:spcAft>
                <a:spcPts val="600"/>
              </a:spcAft>
              <a:buClrTx/>
            </a:pPr>
            <a:endParaRPr lang="en-GB" sz="1100" dirty="0">
              <a:latin typeface="Arial" panose="020B0604020202020204" pitchFamily="34" charset="0"/>
              <a:cs typeface="Arial" panose="020B0604020202020204" pitchFamily="34" charset="0"/>
            </a:endParaRP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PSS Briefings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Case studies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Success stories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Coffee &amp; cake</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User journey sessions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Surveys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Walkthroughs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Engaging with staff networks and other groups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Training</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Team events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Lessons learned </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Feature Walls collaborative project</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FWOW comms</a:t>
            </a:r>
          </a:p>
          <a:p>
            <a:pPr marL="748904" lvl="3" indent="-342900">
              <a:lnSpc>
                <a:spcPct val="170000"/>
              </a:lnSpc>
              <a:buFont typeface="Wingdings" panose="05000000000000000000" pitchFamily="2" charset="2"/>
              <a:buChar char="Ø"/>
            </a:pPr>
            <a:endParaRPr lang="en-GB" sz="1800" b="0" dirty="0"/>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2066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49138" y="1018529"/>
            <a:ext cx="7845723" cy="5616624"/>
          </a:xfrm>
        </p:spPr>
        <p:txBody>
          <a:bodyPr>
            <a:normAutofit/>
          </a:bodyPr>
          <a:lstStyle/>
          <a:p>
            <a:r>
              <a:rPr lang="en-GB" sz="1800" dirty="0"/>
              <a:t>What does this mean for managers? </a:t>
            </a:r>
            <a:endParaRPr lang="en-GB" sz="1800" dirty="0">
              <a:latin typeface="Arial"/>
              <a:ea typeface="+mj-ea"/>
              <a:cs typeface="Arial"/>
            </a:endParaRPr>
          </a:p>
          <a:p>
            <a:pPr marL="5953" lvl="1" indent="0">
              <a:buClr>
                <a:schemeClr val="tx1"/>
              </a:buClr>
              <a:buNone/>
            </a:pPr>
            <a:endParaRPr lang="en-GB" sz="1600" dirty="0">
              <a:latin typeface="Arial"/>
              <a:ea typeface="+mj-ea"/>
              <a:cs typeface="Arial"/>
            </a:endParaRPr>
          </a:p>
          <a:p>
            <a:pPr marL="5953" lvl="1" indent="0">
              <a:lnSpc>
                <a:spcPct val="150000"/>
              </a:lnSpc>
              <a:buClr>
                <a:schemeClr val="tx1"/>
              </a:buClr>
              <a:buNone/>
            </a:pPr>
            <a:r>
              <a:rPr lang="en-GB" sz="1600" dirty="0">
                <a:latin typeface="Arial"/>
                <a:ea typeface="+mj-ea"/>
                <a:cs typeface="Arial"/>
              </a:rPr>
              <a:t>As managers, you are responsible for helping facilitate effective blended working by: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Assessing and managing performance primarily by outputs.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Maintaining team spirit: regular team catch-ups, extra support for new starters.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Encouraging community and relationship building: team socials, encouraging staff to network across the School.</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Managing perceptions of equity and fairness, considering that: </a:t>
            </a:r>
          </a:p>
          <a:p>
            <a:pPr marL="559594" lvl="3" indent="-285750">
              <a:lnSpc>
                <a:spcPct val="100000"/>
              </a:lnSpc>
              <a:buClr>
                <a:schemeClr val="tx1"/>
              </a:buClr>
              <a:buFont typeface="Wingdings" panose="05000000000000000000" pitchFamily="2" charset="2"/>
              <a:buChar char="Ø"/>
            </a:pPr>
            <a:r>
              <a:rPr lang="en-GB" sz="1600" dirty="0">
                <a:latin typeface="Arial"/>
                <a:ea typeface="+mj-ea"/>
                <a:cs typeface="Arial"/>
              </a:rPr>
              <a:t>Arrangements may be tweaked for individual needs/preferences (although the general blended working principles should still apply)</a:t>
            </a:r>
          </a:p>
          <a:p>
            <a:pPr marL="559594" lvl="3" indent="-285750">
              <a:buClr>
                <a:schemeClr val="tx1"/>
              </a:buClr>
              <a:buFont typeface="Wingdings" panose="05000000000000000000" pitchFamily="2" charset="2"/>
              <a:buChar char="Ø"/>
            </a:pPr>
            <a:r>
              <a:rPr lang="en-GB" sz="1600" dirty="0">
                <a:latin typeface="Arial"/>
                <a:ea typeface="+mj-ea"/>
                <a:cs typeface="Arial"/>
              </a:rPr>
              <a:t>Arrangements will differ in different areas across the School</a:t>
            </a:r>
          </a:p>
          <a:p>
            <a:pPr marL="559594" lvl="3" indent="-285750">
              <a:buClr>
                <a:schemeClr val="tx1"/>
              </a:buClr>
              <a:buFont typeface="Wingdings" panose="05000000000000000000" pitchFamily="2" charset="2"/>
              <a:buChar char="Ø"/>
            </a:pPr>
            <a:r>
              <a:rPr lang="en-GB" sz="1600" dirty="0">
                <a:latin typeface="Arial"/>
                <a:ea typeface="+mj-ea"/>
                <a:cs typeface="Arial"/>
              </a:rPr>
              <a:t>Not everyone can work in a blended way  </a:t>
            </a:r>
          </a:p>
          <a:p>
            <a:pPr marL="291703" indent="-285750">
              <a:lnSpc>
                <a:spcPct val="150000"/>
              </a:lnSpc>
              <a:buClr>
                <a:schemeClr val="tx1"/>
              </a:buClr>
              <a:buFont typeface="Arial" panose="020B0604020202020204" pitchFamily="34" charset="0"/>
              <a:buChar char="•"/>
            </a:pPr>
            <a:r>
              <a:rPr lang="en-GB" sz="1600" b="0" dirty="0">
                <a:solidFill>
                  <a:schemeClr val="tx1"/>
                </a:solidFill>
                <a:latin typeface="Arial"/>
                <a:ea typeface="+mj-ea"/>
                <a:cs typeface="Arial"/>
              </a:rPr>
              <a:t>Being aware of potential issues related to protected characteristics. </a:t>
            </a:r>
          </a:p>
          <a:p>
            <a:pPr marL="291703" indent="-285750">
              <a:lnSpc>
                <a:spcPct val="150000"/>
              </a:lnSpc>
              <a:buClr>
                <a:schemeClr val="tx1"/>
              </a:buClr>
              <a:buFont typeface="Arial" panose="020B0604020202020204" pitchFamily="34" charset="0"/>
              <a:buChar char="•"/>
            </a:pPr>
            <a:r>
              <a:rPr lang="en-GB" sz="1600" b="0" dirty="0">
                <a:solidFill>
                  <a:schemeClr val="tx1"/>
                </a:solidFill>
                <a:latin typeface="Arial"/>
                <a:ea typeface="+mj-ea"/>
                <a:cs typeface="Arial"/>
              </a:rPr>
              <a:t>Encouraging staff to continually review ways of working and to provide feedback on what is (and isn’t) working.</a:t>
            </a:r>
            <a:endParaRPr lang="en-GB" sz="1600" b="0" dirty="0">
              <a:solidFill>
                <a:schemeClr val="tx1"/>
              </a:solidFill>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417184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85000" lnSpcReduction="1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07000"/>
              </a:lnSpc>
              <a:spcAft>
                <a:spcPts val="800"/>
              </a:spcAft>
            </a:pPr>
            <a:r>
              <a:rPr lang="en-GB" sz="1800" b="0" dirty="0">
                <a:solidFill>
                  <a:schemeClr val="tx1"/>
                </a:solidFill>
                <a:effectLst/>
                <a:ea typeface="Calibri" panose="020F0502020204030204" pitchFamily="34" charset="0"/>
              </a:rPr>
              <a:t>Julian has worked at LSE for 10 years and, although he suffers with depression, he absolutely loves his job and the School. Julian lives alone and his family are all based abroad. Living through the pandemic on his own, with no wider family support around him, has had a profound impact on Julian, exacerbating the negative effects of his condition.</a:t>
            </a:r>
          </a:p>
          <a:p>
            <a:pPr>
              <a:lnSpc>
                <a:spcPct val="107000"/>
              </a:lnSpc>
              <a:spcAft>
                <a:spcPts val="800"/>
              </a:spcAft>
            </a:pPr>
            <a:r>
              <a:rPr lang="en-GB" sz="1800" b="0" dirty="0">
                <a:solidFill>
                  <a:schemeClr val="tx1"/>
                </a:solidFill>
                <a:effectLst/>
                <a:ea typeface="Calibri" panose="020F0502020204030204" pitchFamily="34" charset="0"/>
              </a:rPr>
              <a:t>In addition, during the pandemic, Julian’s role became incredibly busy and reactive, and he had to deal with crisis management situations on a daily basis. This did not help him manage his condition and he suffered what he called a ‘psychological meltdown’ in April 2022. This was the first time Julian revealed his disability to you and, immediately afterwards, he went off sick for depression, anxiety and stress for 6 months.</a:t>
            </a:r>
          </a:p>
          <a:p>
            <a:pPr>
              <a:lnSpc>
                <a:spcPct val="107000"/>
              </a:lnSpc>
              <a:spcAft>
                <a:spcPts val="800"/>
              </a:spcAft>
            </a:pPr>
            <a:r>
              <a:rPr lang="en-GB" sz="1800" b="0" dirty="0">
                <a:solidFill>
                  <a:schemeClr val="tx1"/>
                </a:solidFill>
                <a:effectLst/>
                <a:ea typeface="Calibri" panose="020F0502020204030204" pitchFamily="34" charset="0"/>
              </a:rPr>
              <a:t>It is now the start of the Michaelmas Term of 2022 and Julian has revealed that he is ready to return to work and would like to meet with you to discuss his return. He feels like he is returning to his old self and, although Julian can do his job well remotely, he has missed coming on to campus and being around his colleagues and students.</a:t>
            </a:r>
          </a:p>
          <a:p>
            <a:pPr>
              <a:lnSpc>
                <a:spcPct val="107000"/>
              </a:lnSpc>
              <a:spcAft>
                <a:spcPts val="800"/>
              </a:spcAft>
            </a:pPr>
            <a:r>
              <a:rPr lang="en-GB" sz="1800" b="0" dirty="0">
                <a:solidFill>
                  <a:schemeClr val="tx1"/>
                </a:solidFill>
                <a:effectLst/>
                <a:ea typeface="Calibri" panose="020F0502020204030204" pitchFamily="34" charset="0"/>
              </a:rPr>
              <a:t>As Julian’s line manager, what support would you talk through with him? Is there a particular approach you would consider as you discuss what his role might look like under blended working? What sort of options might you consider talking through with him?</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96221" y="1052736"/>
            <a:ext cx="7845723" cy="5508401"/>
          </a:xfrm>
        </p:spPr>
        <p:txBody>
          <a:bodyPr>
            <a:normAutofit fontScale="77500" lnSpcReduction="2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Maria has worked at the School for five years and is the mother of a 4-year-old and 10-month-old. Her first child started School in September 2022. Maria gave birth to her second child in December 2021 and is due to return to work within the next 6 weeks. In a recent ‘Keeping in Touch’ meeting you talk to Maria about blended working and say that the School is expecting staff to return to work 40%-60% of the week. You also say that, as the manager of a team of 4, you would like the team to come in every Thursday for a team meeting and lunch. You explain that the nature of blended working means that work demands would then determine the remainder of the days that she would need to be in the office in any given week. Maria is concerned that this will not provide her with a sufficiently stable pattern of childcare arrangements and, as such, you ask her to give some thought to her preferred working pattern for when she returns to work. Maria informs you that she would like to compress her hours and work the following pattern which will help her with her childcare arrangements, including picking up her school-aged child during her break: </a:t>
            </a:r>
          </a:p>
          <a:p>
            <a:pPr>
              <a:lnSpc>
                <a:spcPct val="107000"/>
              </a:lnSpc>
              <a:spcAft>
                <a:spcPts val="800"/>
              </a:spcAft>
            </a:pPr>
            <a:r>
              <a:rPr lang="en-GB" sz="1800" b="0" dirty="0">
                <a:solidFill>
                  <a:schemeClr val="tx1"/>
                </a:solidFill>
                <a:effectLst/>
                <a:ea typeface="Calibri" panose="020F0502020204030204" pitchFamily="34" charset="0"/>
              </a:rPr>
              <a:t>Monday	7.00-5.00	Half an hour break 	Working from home </a:t>
            </a:r>
          </a:p>
          <a:p>
            <a:pPr>
              <a:lnSpc>
                <a:spcPct val="107000"/>
              </a:lnSpc>
              <a:spcAft>
                <a:spcPts val="800"/>
              </a:spcAft>
            </a:pPr>
            <a:r>
              <a:rPr lang="en-GB" sz="1800" b="0" dirty="0">
                <a:solidFill>
                  <a:schemeClr val="tx1"/>
                </a:solidFill>
                <a:effectLst/>
                <a:ea typeface="Calibri" panose="020F0502020204030204" pitchFamily="34" charset="0"/>
              </a:rPr>
              <a:t>Tuesday	 7.00-4.00	Half an hour break		Working from home</a:t>
            </a:r>
          </a:p>
          <a:p>
            <a:pPr>
              <a:lnSpc>
                <a:spcPct val="107000"/>
              </a:lnSpc>
              <a:spcAft>
                <a:spcPts val="800"/>
              </a:spcAft>
            </a:pPr>
            <a:r>
              <a:rPr lang="en-GB" sz="1800" b="0" dirty="0">
                <a:solidFill>
                  <a:schemeClr val="tx1"/>
                </a:solidFill>
                <a:effectLst/>
                <a:ea typeface="Calibri" panose="020F0502020204030204" pitchFamily="34" charset="0"/>
              </a:rPr>
              <a:t>Wednesday	Non-working day</a:t>
            </a:r>
          </a:p>
          <a:p>
            <a:pPr>
              <a:lnSpc>
                <a:spcPct val="107000"/>
              </a:lnSpc>
              <a:spcAft>
                <a:spcPts val="800"/>
              </a:spcAft>
            </a:pPr>
            <a:r>
              <a:rPr lang="en-GB" sz="1800" b="0" dirty="0">
                <a:solidFill>
                  <a:schemeClr val="tx1"/>
                </a:solidFill>
                <a:effectLst/>
                <a:ea typeface="Calibri" panose="020F0502020204030204" pitchFamily="34" charset="0"/>
              </a:rPr>
              <a:t>Thursday  8.00-5.00	Half an hour break		Working on campus</a:t>
            </a:r>
          </a:p>
          <a:p>
            <a:pPr>
              <a:lnSpc>
                <a:spcPct val="107000"/>
              </a:lnSpc>
              <a:spcAft>
                <a:spcPts val="800"/>
              </a:spcAft>
            </a:pPr>
            <a:r>
              <a:rPr lang="en-GB" sz="1800" b="0" dirty="0">
                <a:solidFill>
                  <a:schemeClr val="tx1"/>
                </a:solidFill>
                <a:effectLst/>
                <a:ea typeface="Calibri" panose="020F0502020204030204" pitchFamily="34" charset="0"/>
              </a:rPr>
              <a:t>Friday	7.00-4.00	Half an hour break		Working from home</a:t>
            </a:r>
          </a:p>
          <a:p>
            <a:pPr>
              <a:lnSpc>
                <a:spcPct val="120000"/>
              </a:lnSpc>
              <a:spcAft>
                <a:spcPts val="800"/>
              </a:spcAft>
            </a:pPr>
            <a:r>
              <a:rPr lang="en-GB" sz="1800" b="0" dirty="0">
                <a:solidFill>
                  <a:schemeClr val="tx1"/>
                </a:solidFill>
                <a:effectLst/>
                <a:ea typeface="Calibri" panose="020F0502020204030204" pitchFamily="34" charset="0"/>
              </a:rPr>
              <a:t>As Maria’s line manager, how would you respond?</a:t>
            </a: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755576" y="1052109"/>
            <a:ext cx="7845723" cy="5582417"/>
          </a:xfrm>
        </p:spPr>
        <p:txBody>
          <a:bodyPr>
            <a:normAutofit fontScale="85000" lnSpcReduction="2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800"/>
              </a:spcAft>
            </a:pPr>
            <a:r>
              <a:rPr lang="en-GB" sz="1800" b="0" dirty="0">
                <a:solidFill>
                  <a:schemeClr val="tx1"/>
                </a:solidFill>
                <a:effectLst/>
                <a:ea typeface="Calibri" panose="020F0502020204030204" pitchFamily="34" charset="0"/>
              </a:rPr>
              <a:t>You are a manager of a team of 4 data analysts in the Technology Department. For most of 2020 and 2021, you and your team worked from home as your roles can all be done remotely. In April 2021, unbeknown to yourself, one of your team members, Casius, moved house to Wales; previously he lived in North London.  </a:t>
            </a:r>
          </a:p>
          <a:p>
            <a:pPr>
              <a:lnSpc>
                <a:spcPct val="107000"/>
              </a:lnSpc>
              <a:spcAft>
                <a:spcPts val="800"/>
              </a:spcAft>
            </a:pPr>
            <a:r>
              <a:rPr lang="en-GB" sz="1800" b="0" dirty="0">
                <a:solidFill>
                  <a:schemeClr val="tx1"/>
                </a:solidFill>
                <a:effectLst/>
                <a:ea typeface="Calibri" panose="020F0502020204030204" pitchFamily="34" charset="0"/>
              </a:rPr>
              <a:t>It’s now the Michaelmas Term of 2022, and, like the rest of the School, your team has moved towards a blended way of working. You have been encouraging everyone to attend the meetings taking place on Future Ways of Working both at School and local levels, reading the School-wide communications on the initiative and discussing the new approach at one-to-ones and team meetings. You have therefore been quite confident that your team know the School’s expectation for staff to come on to campus 40-60% of the week. You have discussed with the team that the expectation is that all members of the team should come on to campus on Mondays and Thursdays when you will all meet for a team meeting and that staff should then chose another day of the week to come on to campus to suit their own schedules.</a:t>
            </a:r>
          </a:p>
          <a:p>
            <a:pPr>
              <a:lnSpc>
                <a:spcPct val="107000"/>
              </a:lnSpc>
              <a:spcAft>
                <a:spcPts val="800"/>
              </a:spcAft>
            </a:pPr>
            <a:r>
              <a:rPr lang="en-GB" sz="1800" b="0" dirty="0">
                <a:solidFill>
                  <a:schemeClr val="tx1"/>
                </a:solidFill>
                <a:effectLst/>
                <a:ea typeface="Calibri" panose="020F0502020204030204" pitchFamily="34" charset="0"/>
              </a:rPr>
              <a:t>However, Casius has come to you and said he is not able to come on to campus 3 times a week as he now has to travel to London from Wales following his move during the pandemic. This is therefore going to be a problem for him due to the cost of commuting to London from such a distance and he has asked if he can come in one day only due to the travel expense and also the travel time it will take him to get to London.  </a:t>
            </a:r>
          </a:p>
          <a:p>
            <a:pPr>
              <a:lnSpc>
                <a:spcPct val="107000"/>
              </a:lnSpc>
              <a:spcAft>
                <a:spcPts val="800"/>
              </a:spcAft>
            </a:pPr>
            <a:r>
              <a:rPr lang="en-GB" sz="1800" b="0" dirty="0">
                <a:solidFill>
                  <a:schemeClr val="tx1"/>
                </a:solidFill>
                <a:effectLst/>
                <a:ea typeface="Calibri" panose="020F0502020204030204" pitchFamily="34" charset="0"/>
              </a:rPr>
              <a:t>As Casius’s line manager, how would you approach this matter?</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96221" y="1052736"/>
            <a:ext cx="7845723" cy="5256584"/>
          </a:xfrm>
        </p:spPr>
        <p:txBody>
          <a:bodyPr>
            <a:normAutofit fontScale="55000" lnSpcReduction="20000"/>
          </a:bodyPr>
          <a:lstStyle/>
          <a:p>
            <a:pPr marL="0">
              <a:lnSpc>
                <a:spcPct val="120000"/>
              </a:lnSpc>
              <a:buClr>
                <a:schemeClr val="tx1"/>
              </a:buClr>
              <a:buSzPct val="100000"/>
            </a:pPr>
            <a:r>
              <a:rPr lang="en-GB" sz="3600" dirty="0">
                <a:solidFill>
                  <a:schemeClr val="tx1"/>
                </a:solidFill>
              </a:rPr>
              <a:t>Case Study 4</a:t>
            </a:r>
          </a:p>
          <a:p>
            <a:pPr>
              <a:lnSpc>
                <a:spcPct val="107000"/>
              </a:lnSpc>
              <a:spcAft>
                <a:spcPts val="800"/>
              </a:spcAft>
            </a:pPr>
            <a:r>
              <a:rPr lang="en-GB" sz="2500" b="0" dirty="0">
                <a:solidFill>
                  <a:schemeClr val="tx1"/>
                </a:solidFill>
                <a:effectLst/>
                <a:ea typeface="Calibri" panose="020F0502020204030204" pitchFamily="34" charset="0"/>
              </a:rPr>
              <a:t>Brigitte works in an academic department and has worked at LSE for several years. She is considering raising a grievance and asks to meet with you as her line manager in the first instance to talk through the issues informally, before she makes a final decision as to whether she submits a formal grievance. </a:t>
            </a:r>
          </a:p>
          <a:p>
            <a:pPr>
              <a:lnSpc>
                <a:spcPct val="107000"/>
              </a:lnSpc>
              <a:spcAft>
                <a:spcPts val="800"/>
              </a:spcAft>
            </a:pPr>
            <a:r>
              <a:rPr lang="en-GB" sz="2500" b="0" dirty="0">
                <a:solidFill>
                  <a:schemeClr val="tx1"/>
                </a:solidFill>
                <a:effectLst/>
                <a:ea typeface="Calibri" panose="020F0502020204030204" pitchFamily="34" charset="0"/>
              </a:rPr>
              <a:t>At the meeting Brigitte said she has been asked to attend campus three days a week, as her role as a MSc Programmes Manager is key to enhancing the student experience. She said that when she worked from home during the pandemic the students never complained and that she thought that the arrangement worked well.  Brigitte mentions that she has been talking with other colleagues across the School, and it is clear to her that there are different arrangements in place, which she considers unfair.</a:t>
            </a:r>
          </a:p>
          <a:p>
            <a:pPr>
              <a:lnSpc>
                <a:spcPct val="107000"/>
              </a:lnSpc>
              <a:spcAft>
                <a:spcPts val="800"/>
              </a:spcAft>
            </a:pPr>
            <a:r>
              <a:rPr lang="en-GB" sz="2500" b="0" dirty="0">
                <a:solidFill>
                  <a:schemeClr val="tx1"/>
                </a:solidFill>
                <a:effectLst/>
                <a:ea typeface="Calibri" panose="020F0502020204030204" pitchFamily="34" charset="0"/>
              </a:rPr>
              <a:t>Brigitte mentions a couple of comparator cases as examples. Celia, who works in one of the divisions and whose role is non-student facing, has been told by her manager that she only has to come on to campus once a week at the most, with a lot of the time not coming in during the week at all. Brigitte cites another example of Sally in Catering, who has to come onto campus every day. </a:t>
            </a:r>
          </a:p>
          <a:p>
            <a:pPr>
              <a:lnSpc>
                <a:spcPct val="107000"/>
              </a:lnSpc>
              <a:spcAft>
                <a:spcPts val="800"/>
              </a:spcAft>
            </a:pPr>
            <a:r>
              <a:rPr lang="en-GB" sz="2500" b="0" dirty="0">
                <a:solidFill>
                  <a:schemeClr val="tx1"/>
                </a:solidFill>
                <a:effectLst/>
                <a:ea typeface="Calibri" panose="020F0502020204030204" pitchFamily="34" charset="0"/>
              </a:rPr>
              <a:t>Brigitte says that arrangements are unfair across the School and asks to know if the unions have agreed for there to be different arrangements in the School. She asks if she can work the majority of the week from home, with the flexibility to come to campus for two days a week at the most. </a:t>
            </a:r>
          </a:p>
          <a:p>
            <a:pPr>
              <a:lnSpc>
                <a:spcPct val="107000"/>
              </a:lnSpc>
              <a:spcAft>
                <a:spcPts val="800"/>
              </a:spcAft>
            </a:pPr>
            <a:r>
              <a:rPr lang="en-GB" sz="2500" b="0" dirty="0">
                <a:solidFill>
                  <a:schemeClr val="tx1"/>
                </a:solidFill>
                <a:effectLst/>
                <a:ea typeface="Calibri" panose="020F0502020204030204" pitchFamily="34" charset="0"/>
              </a:rPr>
              <a:t>As Brigitte’s line manager, how would you go about addressing this with her? What would you discuss?</a:t>
            </a:r>
            <a:endParaRPr lang="en-GB" sz="25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blended teams? Or, what hints and tips are you taking away from today?  </a:t>
            </a: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(code 1976 1614)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370640" y="940264"/>
            <a:ext cx="8424936" cy="5733255"/>
          </a:xfrm>
        </p:spPr>
        <p:txBody>
          <a:bodyPr>
            <a:normAutofit fontScale="25000" lnSpcReduction="20000"/>
          </a:bodyPr>
          <a:lstStyle/>
          <a:p>
            <a:r>
              <a:rPr lang="en-GB" sz="7200" dirty="0"/>
              <a:t>General good practice</a:t>
            </a:r>
          </a:p>
          <a:p>
            <a:pPr marL="348853" indent="-342900">
              <a:buClrTx/>
              <a:buFont typeface="Arial" panose="020B0604020202020204" pitchFamily="34" charset="0"/>
              <a:buChar char="•"/>
            </a:pPr>
            <a:r>
              <a:rPr lang="en-GB" sz="7200" b="0" dirty="0">
                <a:solidFill>
                  <a:schemeClr val="tx1"/>
                </a:solidFill>
              </a:rPr>
              <a:t>We are a campus-based university – working from home is not an automatic right. </a:t>
            </a:r>
          </a:p>
          <a:p>
            <a:pPr marL="348853" indent="-342900">
              <a:buClrTx/>
              <a:buFont typeface="Arial" panose="020B0604020202020204" pitchFamily="34" charset="0"/>
              <a:buChar char="•"/>
            </a:pPr>
            <a:r>
              <a:rPr lang="en-GB" sz="7200" b="0" dirty="0">
                <a:solidFill>
                  <a:schemeClr val="tx1"/>
                </a:solidFill>
              </a:rPr>
              <a:t>We are on this journey together – as a community, we need to experiment, learn and co-create as we transition to our next normal.</a:t>
            </a:r>
          </a:p>
          <a:p>
            <a:pPr marL="348853" indent="-342900">
              <a:buClrTx/>
              <a:buFont typeface="Arial" panose="020B0604020202020204" pitchFamily="34" charset="0"/>
              <a:buChar char="•"/>
            </a:pPr>
            <a:r>
              <a:rPr lang="en-GB" sz="7200" b="0" dirty="0">
                <a:solidFill>
                  <a:schemeClr val="tx1"/>
                </a:solidFill>
              </a:rPr>
              <a:t>Change is not a phase – it is continuous. As managers, you have important roles to play in encouraging staff to continually review their ways of working. </a:t>
            </a:r>
          </a:p>
          <a:p>
            <a:pPr marL="348853" indent="-342900">
              <a:buClrTx/>
              <a:buFont typeface="Arial" panose="020B0604020202020204" pitchFamily="34" charset="0"/>
              <a:buChar char="•"/>
            </a:pPr>
            <a:r>
              <a:rPr lang="en-GB" sz="7200" b="0" dirty="0">
                <a:solidFill>
                  <a:schemeClr val="tx1"/>
                </a:solidFill>
              </a:rPr>
              <a:t>There is no ‘one size fits all’ approach to blended working.</a:t>
            </a:r>
          </a:p>
          <a:p>
            <a:pPr marL="348853" indent="-342900">
              <a:buClrTx/>
              <a:buFont typeface="Arial" panose="020B0604020202020204" pitchFamily="34" charset="0"/>
              <a:buChar char="•"/>
            </a:pPr>
            <a:r>
              <a:rPr lang="en-GB" sz="7200" b="0" dirty="0">
                <a:solidFill>
                  <a:schemeClr val="tx1"/>
                </a:solidFill>
              </a:rPr>
              <a:t>Every individual should be a change leader – continuously reviewing what is working and what needs to be adjusted. </a:t>
            </a:r>
          </a:p>
          <a:p>
            <a:pPr marL="348853" indent="-342900">
              <a:buClrTx/>
              <a:buFont typeface="Arial" panose="020B0604020202020204" pitchFamily="34" charset="0"/>
              <a:buChar char="•"/>
            </a:pPr>
            <a:endParaRPr lang="en-GB" sz="8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r>
              <a:rPr lang="en-GB" sz="2000" b="0" dirty="0">
                <a:solidFill>
                  <a:schemeClr val="tx1"/>
                </a:solidFill>
              </a:rPr>
              <a:t>Use the resources available. </a:t>
            </a:r>
          </a:p>
          <a:p>
            <a:pPr marL="348853" indent="-342900">
              <a:buClrTx/>
              <a:buFont typeface="Arial" panose="020B0604020202020204" pitchFamily="34" charset="0"/>
              <a:buChar char="•"/>
            </a:pPr>
            <a:r>
              <a:rPr lang="en-GB" sz="2000" b="0" dirty="0">
                <a:solidFill>
                  <a:schemeClr val="tx1"/>
                </a:solidFill>
              </a:rPr>
              <a:t>Talk with your HR Partner.</a:t>
            </a:r>
          </a:p>
        </p:txBody>
      </p:sp>
    </p:spTree>
    <p:extLst>
      <p:ext uri="{BB962C8B-B14F-4D97-AF65-F5344CB8AC3E}">
        <p14:creationId xmlns:p14="http://schemas.microsoft.com/office/powerpoint/2010/main" val="185646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endParaRPr lang="en-GB" sz="2000" b="0" dirty="0">
              <a:solidFill>
                <a:schemeClr val="tx1"/>
              </a:solidFill>
            </a:endParaRPr>
          </a:p>
          <a:p>
            <a:pPr algn="ctr">
              <a:buClrTx/>
            </a:pPr>
            <a:r>
              <a:rPr lang="en-GB" sz="2000" b="0" dirty="0">
                <a:solidFill>
                  <a:schemeClr val="tx1"/>
                </a:solidFill>
              </a:rPr>
              <a:t>Questions, comments and feedback about blended working can be shared with </a:t>
            </a:r>
            <a:r>
              <a:rPr lang="en-GB" sz="2000" b="0" dirty="0">
                <a:solidFill>
                  <a:schemeClr val="tx1"/>
                </a:solidFill>
                <a:hlinkClick r:id="rId2">
                  <a:extLst>
                    <a:ext uri="{A12FA001-AC4F-418D-AE19-62706E023703}">
                      <ahyp:hlinkClr xmlns:ahyp="http://schemas.microsoft.com/office/drawing/2018/hyperlinkcolor" val="tx"/>
                    </a:ext>
                  </a:extLst>
                </a:hlinkClick>
              </a:rPr>
              <a:t>fwow@lse.ac.uk</a:t>
            </a:r>
            <a:r>
              <a:rPr lang="en-GB" sz="2000" b="0" dirty="0">
                <a:solidFill>
                  <a:schemeClr val="tx1"/>
                </a:solidFill>
              </a:rPr>
              <a:t> </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Demonstrate</a:t>
            </a:r>
            <a:r>
              <a:rPr lang="en-GB" sz="2200" b="0" dirty="0">
                <a:solidFill>
                  <a:schemeClr val="tx1"/>
                </a:solidFill>
              </a:rPr>
              <a:t> the resources available to support blended working in the School.</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the practice of blended working.</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 about blended working.</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1800" b="0" dirty="0">
                <a:solidFill>
                  <a:schemeClr val="tx1"/>
                </a:solidFill>
              </a:rPr>
              <a:t>Introduction &amp; context</a:t>
            </a:r>
          </a:p>
          <a:p>
            <a:pPr marL="342900" indent="-342900">
              <a:lnSpc>
                <a:spcPct val="150000"/>
              </a:lnSpc>
              <a:buFont typeface="Arial" panose="020B0604020202020204" pitchFamily="34" charset="0"/>
              <a:buChar char="•"/>
            </a:pPr>
            <a:r>
              <a:rPr lang="en-GB" sz="1800" b="0" dirty="0">
                <a:solidFill>
                  <a:schemeClr val="tx1"/>
                </a:solidFill>
              </a:rPr>
              <a:t>Blended Working Policy and Framework</a:t>
            </a:r>
          </a:p>
          <a:p>
            <a:pPr marL="342900" indent="-342900">
              <a:lnSpc>
                <a:spcPct val="150000"/>
              </a:lnSpc>
              <a:buFont typeface="Arial" panose="020B0604020202020204" pitchFamily="34" charset="0"/>
              <a:buChar char="•"/>
            </a:pPr>
            <a:r>
              <a:rPr lang="en-GB" sz="1800" b="0" dirty="0">
                <a:solidFill>
                  <a:schemeClr val="tx1"/>
                </a:solidFill>
              </a:rPr>
              <a:t>How the School is implementing blended working</a:t>
            </a:r>
          </a:p>
          <a:p>
            <a:pPr marL="342900" indent="-342900">
              <a:lnSpc>
                <a:spcPct val="150000"/>
              </a:lnSpc>
              <a:buFont typeface="Arial" panose="020B0604020202020204" pitchFamily="34" charset="0"/>
              <a:buChar char="•"/>
            </a:pPr>
            <a:r>
              <a:rPr lang="en-GB" sz="1800" b="0" dirty="0">
                <a:solidFill>
                  <a:schemeClr val="tx1"/>
                </a:solidFill>
              </a:rPr>
              <a:t>What does this mean for managers? </a:t>
            </a:r>
          </a:p>
          <a:p>
            <a:pPr marL="342900" indent="-342900">
              <a:lnSpc>
                <a:spcPct val="150000"/>
              </a:lnSpc>
              <a:buFont typeface="Arial" panose="020B0604020202020204" pitchFamily="34" charset="0"/>
              <a:buChar char="•"/>
            </a:pPr>
            <a:r>
              <a:rPr lang="en-GB" sz="1800" b="0" dirty="0">
                <a:solidFill>
                  <a:schemeClr val="tx1"/>
                </a:solidFill>
              </a:rPr>
              <a:t>Case studies &amp; group discussions</a:t>
            </a:r>
          </a:p>
          <a:p>
            <a:pPr marL="342900" indent="-342900">
              <a:lnSpc>
                <a:spcPct val="150000"/>
              </a:lnSpc>
              <a:buFont typeface="Arial" panose="020B0604020202020204" pitchFamily="34" charset="0"/>
              <a:buChar char="•"/>
            </a:pPr>
            <a:r>
              <a:rPr lang="en-GB" sz="1800" b="0" dirty="0">
                <a:solidFill>
                  <a:schemeClr val="tx1"/>
                </a:solidFill>
              </a:rPr>
              <a:t>Best practice hints &amp; tips</a:t>
            </a:r>
          </a:p>
          <a:p>
            <a:pPr marL="342900" indent="-342900">
              <a:lnSpc>
                <a:spcPct val="150000"/>
              </a:lnSpc>
              <a:buFont typeface="Arial" panose="020B0604020202020204" pitchFamily="34" charset="0"/>
              <a:buChar char="•"/>
            </a:pPr>
            <a:r>
              <a:rPr lang="en-GB" sz="1800" b="0" dirty="0">
                <a:solidFill>
                  <a:schemeClr val="tx1"/>
                </a:solidFill>
              </a:rPr>
              <a:t>Any questions? </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49138" y="908050"/>
            <a:ext cx="7845723" cy="5616624"/>
          </a:xfrm>
        </p:spPr>
        <p:txBody>
          <a:bodyPr>
            <a:normAutofit fontScale="92500" lnSpcReduction="10000"/>
          </a:bodyPr>
          <a:lstStyle/>
          <a:p>
            <a:r>
              <a:rPr lang="en-GB" sz="2000" dirty="0"/>
              <a:t>Introduction and context</a:t>
            </a: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hlinkClick r:id="rId3"/>
              </a:rPr>
              <a:t>Future Ways of Working (FWOW)</a:t>
            </a:r>
            <a:r>
              <a:rPr lang="en-GB" sz="1800" b="0" dirty="0">
                <a:solidFill>
                  <a:schemeClr val="tx1"/>
                </a:solidFill>
              </a:rPr>
              <a:t>: brings together people, technology and space to help PSS thrive in their roles – whether working on campus or remotely – to deliver the best experience possible for students and fellow staff. </a:t>
            </a:r>
          </a:p>
          <a:p>
            <a:pPr marL="348853" indent="-342900">
              <a:lnSpc>
                <a:spcPct val="170000"/>
              </a:lnSpc>
              <a:buFont typeface="Arial" panose="020B0604020202020204" pitchFamily="34" charset="0"/>
              <a:buChar char="•"/>
            </a:pPr>
            <a:r>
              <a:rPr lang="en-GB" sz="1800" b="0" dirty="0">
                <a:solidFill>
                  <a:schemeClr val="tx1"/>
                </a:solidFill>
              </a:rPr>
              <a:t>The </a:t>
            </a:r>
            <a:r>
              <a:rPr lang="en-GB" sz="1800" b="0" dirty="0">
                <a:solidFill>
                  <a:schemeClr val="tx1"/>
                </a:solidFill>
                <a:hlinkClick r:id="rId4"/>
              </a:rPr>
              <a:t>Blended Working Policy</a:t>
            </a:r>
            <a:r>
              <a:rPr lang="en-GB" sz="1800" b="0" dirty="0">
                <a:solidFill>
                  <a:schemeClr val="tx1"/>
                </a:solidFill>
              </a:rPr>
              <a:t> (and related resources) provides the policy context for delivering FWOW. </a:t>
            </a:r>
          </a:p>
          <a:p>
            <a:pPr marL="348853" indent="-342900">
              <a:lnSpc>
                <a:spcPct val="170000"/>
              </a:lnSpc>
              <a:buFont typeface="Arial" panose="020B0604020202020204" pitchFamily="34" charset="0"/>
              <a:buChar char="•"/>
            </a:pPr>
            <a:r>
              <a:rPr lang="en-GB" sz="1800" b="0" dirty="0">
                <a:solidFill>
                  <a:schemeClr val="tx1"/>
                </a:solidFill>
              </a:rPr>
              <a:t>Staff will have different views about blended working and working on campus: </a:t>
            </a:r>
          </a:p>
          <a:p>
            <a:pPr marL="748904" lvl="3" indent="-342900">
              <a:lnSpc>
                <a:spcPct val="17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Some may be reluctant to come to campus or may have made lifestyle changes since start of pandemic.</a:t>
            </a:r>
            <a:endParaRPr lang="en-GB" sz="1800" b="0" dirty="0">
              <a:solidFill>
                <a:schemeClr val="tx1"/>
              </a:solidFill>
              <a:latin typeface="Arial" panose="020B0604020202020204" pitchFamily="34" charset="0"/>
              <a:cs typeface="Arial" panose="020B0604020202020204" pitchFamily="34" charset="0"/>
            </a:endParaRPr>
          </a:p>
          <a:p>
            <a:pPr marL="748904" lvl="3" indent="-342900">
              <a:lnSpc>
                <a:spcPct val="170000"/>
              </a:lnSpc>
              <a:buFont typeface="Wingdings" panose="05000000000000000000" pitchFamily="2" charset="2"/>
              <a:buChar char="Ø"/>
            </a:pPr>
            <a:r>
              <a:rPr lang="en-GB" sz="1800" b="0" dirty="0">
                <a:latin typeface="Arial" panose="020B0604020202020204" pitchFamily="34" charset="0"/>
                <a:cs typeface="Arial" panose="020B0604020202020204" pitchFamily="34" charset="0"/>
              </a:rPr>
              <a:t>Other staff may be keen to come to campus more often.</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Blended Working Policy</a:t>
            </a: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The School supports a blended approach to working, where possible, which gives employees and managers more options over where and when work is undertaken. When done well, blended working can enhance both service delivery and the employee experience of work.</a:t>
            </a:r>
          </a:p>
          <a:p>
            <a:pPr marL="348853" indent="-342900">
              <a:lnSpc>
                <a:spcPct val="170000"/>
              </a:lnSpc>
              <a:buFont typeface="Arial" panose="020B0604020202020204" pitchFamily="34" charset="0"/>
              <a:buChar char="•"/>
            </a:pPr>
            <a:r>
              <a:rPr lang="en-GB" sz="1800" b="0" dirty="0">
                <a:solidFill>
                  <a:schemeClr val="tx1"/>
                </a:solidFill>
              </a:rPr>
              <a:t>Development of a blended working culture mutually supports a more progressive approach to work which focuses on outputs. These will vary according to the nature of the role and, in addition to specific deliverables, will include a strong emphasis on collaboration, teamwork and citizenship.</a:t>
            </a: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Blended Working Policy (cont.)</a:t>
            </a:r>
            <a:endParaRPr lang="en-GB" sz="2000" b="0" dirty="0">
              <a:solidFill>
                <a:schemeClr val="tx1"/>
              </a:solidFill>
              <a:latin typeface="Roboto" pitchFamily="2" charset="0"/>
              <a:cs typeface="+mn-cs"/>
            </a:endParaRPr>
          </a:p>
          <a:p>
            <a:pPr marL="291703"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Distinguish between ‘blended’ and ‘flexible’ working. </a:t>
            </a:r>
          </a:p>
          <a:p>
            <a:pPr marL="691754" lvl="3" indent="-285750">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Blended: the School’s generic approach to enabling a more responsive working culture, taking advantage of more efficient technologies and workplace design. Many staff combining working on campus and working remotely: specific arrangements driven by requirements of role and may change. </a:t>
            </a:r>
          </a:p>
          <a:p>
            <a:pPr marL="691754" lvl="3" indent="-285750">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Flexible: individual working arrangement agreed between employee and line manager. Formal requests made under Flexible Working Policy. </a:t>
            </a:r>
          </a:p>
          <a:p>
            <a:pPr marL="348853" indent="-342900">
              <a:buFont typeface="Arial" panose="020B0604020202020204" pitchFamily="34" charset="0"/>
              <a:buChar char="•"/>
            </a:pPr>
            <a:r>
              <a:rPr lang="en-GB" sz="1600" b="0" dirty="0">
                <a:solidFill>
                  <a:schemeClr val="tx1"/>
                </a:solidFill>
              </a:rPr>
              <a:t>Blended working in practice: </a:t>
            </a:r>
          </a:p>
          <a:p>
            <a:pPr marL="748904" lvl="3" indent="-342900">
              <a:buFont typeface="Wingdings" panose="05000000000000000000" pitchFamily="2" charset="2"/>
              <a:buChar char="Ø"/>
            </a:pPr>
            <a:r>
              <a:rPr lang="en-GB" sz="1600" dirty="0">
                <a:effectLst/>
                <a:latin typeface="Arial" panose="020B0604020202020204" pitchFamily="34" charset="0"/>
                <a:ea typeface="Calibri" panose="020F0502020204030204" pitchFamily="34" charset="0"/>
                <a:cs typeface="Arial" panose="020B0604020202020204" pitchFamily="34" charset="0"/>
              </a:rPr>
              <a:t>Adaptation of campus environment and technological support to enable blended working. </a:t>
            </a:r>
          </a:p>
          <a:p>
            <a:pPr marL="748904" lvl="3" indent="-342900">
              <a:buFont typeface="Wingdings" panose="05000000000000000000" pitchFamily="2" charset="2"/>
              <a:buChar char="Ø"/>
            </a:pPr>
            <a:r>
              <a:rPr lang="en-GB" sz="1600" dirty="0">
                <a:effectLst/>
                <a:latin typeface="Arial" panose="020B0604020202020204" pitchFamily="34" charset="0"/>
                <a:ea typeface="Calibri" panose="020F0502020204030204" pitchFamily="34" charset="0"/>
                <a:cs typeface="Arial" panose="020B0604020202020204" pitchFamily="34" charset="0"/>
              </a:rPr>
              <a:t>Managers and employees should discuss options and come to an agreement based on: </a:t>
            </a:r>
            <a:r>
              <a:rPr lang="en-GB" sz="1600" dirty="0" err="1">
                <a:effectLst/>
                <a:latin typeface="Arial" panose="020B0604020202020204" pitchFamily="34" charset="0"/>
                <a:ea typeface="Calibri" panose="020F0502020204030204" pitchFamily="34" charset="0"/>
                <a:cs typeface="Arial" panose="020B0604020202020204" pitchFamily="34" charset="0"/>
              </a:rPr>
              <a:t>i</a:t>
            </a:r>
            <a:r>
              <a:rPr lang="en-GB" sz="1600" dirty="0">
                <a:effectLst/>
                <a:latin typeface="Arial" panose="020B0604020202020204" pitchFamily="34" charset="0"/>
                <a:ea typeface="Calibri" panose="020F0502020204030204" pitchFamily="34" charset="0"/>
                <a:cs typeface="Arial" panose="020B0604020202020204" pitchFamily="34" charset="0"/>
              </a:rPr>
              <a:t>) business need and ii) personal preference of staff. </a:t>
            </a:r>
          </a:p>
          <a:p>
            <a:pPr marL="748904" lvl="3" indent="-342900">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pPr marL="348853" indent="-342900">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a:p>
            <a:endParaRPr lang="en-GB" sz="1800" b="0" dirty="0">
              <a:solidFill>
                <a:schemeClr val="tx1"/>
              </a:solidFill>
            </a:endParaRPr>
          </a:p>
          <a:p>
            <a:endParaRPr lang="en-GB" dirty="0"/>
          </a:p>
        </p:txBody>
      </p:sp>
    </p:spTree>
    <p:extLst>
      <p:ext uri="{BB962C8B-B14F-4D97-AF65-F5344CB8AC3E}">
        <p14:creationId xmlns:p14="http://schemas.microsoft.com/office/powerpoint/2010/main" val="933363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dirty="0"/>
              <a:t>Blended Working Policy (cont.)</a:t>
            </a: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How the Blended Working Policy interacts with other School policies &amp; procedures: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3"/>
              </a:rPr>
              <a:t>Flexible Working</a:t>
            </a:r>
            <a:r>
              <a:rPr lang="en-GB" sz="1800" b="0" dirty="0">
                <a:solidFill>
                  <a:schemeClr val="tx1"/>
                </a:solidFill>
                <a:latin typeface="Arial" panose="020B0604020202020204" pitchFamily="34" charset="0"/>
                <a:cs typeface="Arial" panose="020B0604020202020204" pitchFamily="34" charset="0"/>
              </a:rPr>
              <a:t>: e.g. for staff with childcare or other caring responsibilities. </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4"/>
              </a:rPr>
              <a:t>Disability Policy</a:t>
            </a:r>
            <a:r>
              <a:rPr lang="en-GB" sz="1800" b="0" dirty="0">
                <a:solidFill>
                  <a:schemeClr val="tx1"/>
                </a:solidFill>
                <a:latin typeface="Arial" panose="020B0604020202020204" pitchFamily="34" charset="0"/>
                <a:cs typeface="Arial" panose="020B0604020202020204" pitchFamily="34" charset="0"/>
              </a:rPr>
              <a:t>: especially where additional needs to enable effective blended working are not obvious (e.g. unseen conditions).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Other policies: e.g. </a:t>
            </a:r>
            <a:r>
              <a:rPr lang="en-GB" sz="1800" b="0" dirty="0">
                <a:solidFill>
                  <a:schemeClr val="tx1"/>
                </a:solidFill>
                <a:latin typeface="Arial" panose="020B0604020202020204" pitchFamily="34" charset="0"/>
                <a:cs typeface="Arial" panose="020B0604020202020204" pitchFamily="34" charset="0"/>
                <a:hlinkClick r:id="rId5"/>
              </a:rPr>
              <a:t>Core Business in Core Hours Policy</a:t>
            </a:r>
            <a:r>
              <a:rPr lang="en-GB" sz="1800" b="0" dirty="0">
                <a:solidFill>
                  <a:schemeClr val="tx1"/>
                </a:solidFill>
                <a:latin typeface="Arial" panose="020B0604020202020204" pitchFamily="34" charset="0"/>
                <a:cs typeface="Arial" panose="020B0604020202020204" pitchFamily="34" charset="0"/>
              </a:rPr>
              <a:t>.</a:t>
            </a:r>
          </a:p>
          <a:p>
            <a:pPr marL="748904" lvl="3" indent="-342900">
              <a:lnSpc>
                <a:spcPct val="170000"/>
              </a:lnSpc>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0625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49138" y="1018529"/>
            <a:ext cx="7845723" cy="5616624"/>
          </a:xfrm>
        </p:spPr>
        <p:txBody>
          <a:bodyPr>
            <a:normAutofit/>
          </a:bodyPr>
          <a:lstStyle/>
          <a:p>
            <a:r>
              <a:rPr lang="en-GB" sz="2000" dirty="0">
                <a:hlinkClick r:id="rId3"/>
              </a:rPr>
              <a:t>Blended Working Framework</a:t>
            </a:r>
            <a:endParaRPr lang="en-GB" sz="2000" dirty="0"/>
          </a:p>
          <a:p>
            <a:pPr>
              <a:lnSpc>
                <a:spcPct val="100000"/>
              </a:lnSpc>
            </a:pPr>
            <a:r>
              <a:rPr lang="en-GB" sz="1600" b="0" dirty="0">
                <a:solidFill>
                  <a:schemeClr val="tx1"/>
                </a:solidFill>
                <a:latin typeface="Arial" panose="020B0604020202020204" pitchFamily="34" charset="0"/>
                <a:cs typeface="Arial" panose="020B0604020202020204" pitchFamily="34" charset="0"/>
              </a:rPr>
              <a:t>Complements the policy by providing advice and guidance on what the blended working principles mean in practice: </a:t>
            </a:r>
            <a:endParaRPr lang="en-GB" sz="1600" b="1" dirty="0">
              <a:latin typeface="Arial" panose="020B0604020202020204" pitchFamily="34" charset="0"/>
              <a:cs typeface="Arial" panose="020B0604020202020204" pitchFamily="34" charset="0"/>
            </a:endParaRP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Collaboration: </a:t>
            </a:r>
            <a:r>
              <a:rPr lang="en-GB" sz="1600" b="0" dirty="0">
                <a:solidFill>
                  <a:schemeClr val="tx1"/>
                </a:solidFill>
                <a:latin typeface="Arial"/>
                <a:ea typeface="+mj-ea"/>
                <a:cs typeface="Arial"/>
              </a:rPr>
              <a:t>blended working should enhance, not hinder collaboration</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Flexibility: </a:t>
            </a:r>
            <a:r>
              <a:rPr lang="en-GB" sz="1600" b="0" dirty="0">
                <a:solidFill>
                  <a:schemeClr val="tx1"/>
                </a:solidFill>
                <a:latin typeface="Arial"/>
                <a:ea typeface="+mj-ea"/>
                <a:cs typeface="Arial"/>
              </a:rPr>
              <a:t>location driven by needs of the work and employees empowered to choose times and ways of working (in line with service needs)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Inclusion: </a:t>
            </a:r>
            <a:r>
              <a:rPr lang="en-GB" sz="1600" b="0" dirty="0">
                <a:solidFill>
                  <a:schemeClr val="tx1"/>
                </a:solidFill>
                <a:latin typeface="Arial"/>
                <a:ea typeface="+mj-ea"/>
                <a:cs typeface="Arial"/>
              </a:rPr>
              <a:t>while recognising that blended working cannot apply to all roles, all staff to be treated fairly and engaged in a positive team culture and campus experience.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Sustainability: </a:t>
            </a:r>
            <a:r>
              <a:rPr lang="en-GB" sz="1600" b="0" dirty="0">
                <a:solidFill>
                  <a:schemeClr val="tx1"/>
                </a:solidFill>
                <a:latin typeface="Arial"/>
                <a:ea typeface="+mj-ea"/>
                <a:cs typeface="Arial"/>
              </a:rPr>
              <a:t>each of us taking active steps to reduce use of resources and carbon footprint.</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Accountability: </a:t>
            </a:r>
            <a:r>
              <a:rPr lang="en-GB" sz="1600" b="0" dirty="0">
                <a:solidFill>
                  <a:schemeClr val="tx1"/>
                </a:solidFill>
                <a:latin typeface="Arial"/>
                <a:ea typeface="+mj-ea"/>
                <a:cs typeface="Arial"/>
              </a:rPr>
              <a:t>enabling staff to take ownership of objectives at team and individual level.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Safety: </a:t>
            </a:r>
            <a:r>
              <a:rPr lang="en-GB" sz="1600" b="0" dirty="0">
                <a:solidFill>
                  <a:schemeClr val="tx1"/>
                </a:solidFill>
                <a:latin typeface="Arial"/>
                <a:ea typeface="+mj-ea"/>
                <a:cs typeface="Arial"/>
              </a:rPr>
              <a:t>employees to take more active role in own health and safety.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Transparency: </a:t>
            </a:r>
            <a:r>
              <a:rPr lang="en-GB" sz="1600" b="0" dirty="0">
                <a:solidFill>
                  <a:schemeClr val="tx1"/>
                </a:solidFill>
                <a:latin typeface="Arial"/>
                <a:ea typeface="+mj-ea"/>
                <a:cs typeface="Arial"/>
              </a:rPr>
              <a:t>open and frequent communication (formal &amp; informal); availability status to be up to date. </a:t>
            </a:r>
          </a:p>
          <a:p>
            <a:pPr lvl="3" indent="0">
              <a:buClr>
                <a:schemeClr val="tx1"/>
              </a:buClr>
              <a:buNone/>
            </a:pPr>
            <a:endParaRPr lang="en-GB" sz="2000" b="1" dirty="0">
              <a:latin typeface="Arial"/>
              <a:ea typeface="+mj-ea"/>
              <a:cs typeface="Arial"/>
            </a:endParaRPr>
          </a:p>
          <a:p>
            <a:pPr lvl="3" indent="0">
              <a:buClr>
                <a:schemeClr val="tx1"/>
              </a:buClr>
              <a:buNone/>
            </a:pPr>
            <a:endParaRPr lang="en-GB" sz="2000" b="1" dirty="0">
              <a:latin typeface="Arial"/>
              <a:ea typeface="+mj-ea"/>
              <a:cs typeface="Arial"/>
            </a:endParaRPr>
          </a:p>
          <a:p>
            <a:pPr lvl="3" indent="0">
              <a:buClr>
                <a:schemeClr val="tx1"/>
              </a:buClr>
              <a:buNone/>
            </a:pPr>
            <a:endParaRPr lang="en-GB" sz="1000" b="1" dirty="0">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October 2022</a:t>
            </a:r>
          </a:p>
        </p:txBody>
      </p:sp>
      <p:sp>
        <p:nvSpPr>
          <p:cNvPr id="4" name="Text Placeholder 3"/>
          <p:cNvSpPr>
            <a:spLocks noGrp="1"/>
          </p:cNvSpPr>
          <p:nvPr>
            <p:ph type="body" sz="quarter" idx="17"/>
          </p:nvPr>
        </p:nvSpPr>
        <p:spPr>
          <a:xfrm>
            <a:off x="683568" y="937143"/>
            <a:ext cx="7845723" cy="5616624"/>
          </a:xfrm>
        </p:spPr>
        <p:txBody>
          <a:bodyPr>
            <a:normAutofit fontScale="92500"/>
          </a:bodyPr>
          <a:lstStyle/>
          <a:p>
            <a:r>
              <a:rPr lang="en-GB" sz="2200" dirty="0"/>
              <a:t>How the School is implementing blended working</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hlinkClick r:id="rId2"/>
              </a:rPr>
              <a:t>Blended Working Policy</a:t>
            </a:r>
            <a:r>
              <a:rPr lang="en-GB" sz="1800" b="0" dirty="0">
                <a:latin typeface="Arial" panose="020B0604020202020204" pitchFamily="34" charset="0"/>
                <a:cs typeface="Arial" panose="020B0604020202020204" pitchFamily="34" charset="0"/>
              </a:rPr>
              <a:t> and </a:t>
            </a:r>
            <a:r>
              <a:rPr lang="en-GB" sz="1800" b="0" dirty="0">
                <a:latin typeface="Arial" panose="020B0604020202020204" pitchFamily="34" charset="0"/>
                <a:cs typeface="Arial" panose="020B0604020202020204" pitchFamily="34" charset="0"/>
                <a:hlinkClick r:id="rId3"/>
              </a:rPr>
              <a:t>Framework</a:t>
            </a:r>
            <a:r>
              <a:rPr lang="en-GB" sz="1800" b="0" dirty="0">
                <a:latin typeface="Arial" panose="020B0604020202020204" pitchFamily="34" charset="0"/>
                <a:cs typeface="Arial" panose="020B0604020202020204" pitchFamily="34" charset="0"/>
              </a:rPr>
              <a:t>.</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hlinkClick r:id="rId4"/>
              </a:rPr>
              <a:t>Effective Behaviours Framework </a:t>
            </a:r>
            <a:r>
              <a:rPr lang="en-GB" sz="1800" dirty="0">
                <a:latin typeface="Arial" panose="020B0604020202020204" pitchFamily="34" charset="0"/>
                <a:cs typeface="Arial" panose="020B0604020202020204" pitchFamily="34" charset="0"/>
              </a:rPr>
              <a:t>updated to include blended working.</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hlinkClick r:id="rId5"/>
              </a:rPr>
              <a:t>New Starter Guide</a:t>
            </a:r>
            <a:r>
              <a:rPr lang="en-GB" sz="1800" b="0" dirty="0">
                <a:latin typeface="Arial" panose="020B0604020202020204" pitchFamily="34" charset="0"/>
                <a:cs typeface="Arial" panose="020B0604020202020204" pitchFamily="34" charset="0"/>
              </a:rPr>
              <a:t> and </a:t>
            </a:r>
            <a:r>
              <a:rPr lang="en-GB" sz="1800" b="0" dirty="0">
                <a:latin typeface="Arial" panose="020B0604020202020204" pitchFamily="34" charset="0"/>
                <a:cs typeface="Arial" panose="020B0604020202020204" pitchFamily="34" charset="0"/>
                <a:hlinkClick r:id="rId6"/>
              </a:rPr>
              <a:t>‘Flying Start’ Induction </a:t>
            </a:r>
            <a:r>
              <a:rPr lang="en-GB" sz="1800" b="0" dirty="0">
                <a:latin typeface="Arial" panose="020B0604020202020204" pitchFamily="34" charset="0"/>
                <a:cs typeface="Arial" panose="020B0604020202020204" pitchFamily="34" charset="0"/>
              </a:rPr>
              <a:t>updated. </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hlinkClick r:id="rId7"/>
              </a:rPr>
              <a:t>CDR</a:t>
            </a:r>
            <a:r>
              <a:rPr lang="en-GB" sz="1800" dirty="0">
                <a:latin typeface="Arial" panose="020B0604020202020204" pitchFamily="34" charset="0"/>
                <a:cs typeface="Arial" panose="020B0604020202020204" pitchFamily="34" charset="0"/>
              </a:rPr>
              <a:t> guidance and training updated to measure performance by outcomes.</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Development of training to support blended working, especially for line managers.</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Engagement with stakeholder groups to support two-way communication.</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hlinkClick r:id="rId8"/>
              </a:rPr>
              <a:t>FWOW webpage </a:t>
            </a:r>
            <a:r>
              <a:rPr lang="en-GB" sz="1800" b="0" dirty="0">
                <a:latin typeface="Arial" panose="020B0604020202020204" pitchFamily="34" charset="0"/>
                <a:cs typeface="Arial" panose="020B0604020202020204" pitchFamily="34" charset="0"/>
              </a:rPr>
              <a:t>with useful resources and continuously updated FAQs.</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rPr>
              <a:t>Encouraging staff to get involved: sharing blended working success stories, challenges and tips; joining FWOW engagement activities; Change Champions.</a:t>
            </a:r>
            <a:endParaRPr lang="en-GB" sz="1800" b="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149727475"/>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4616</TotalTime>
  <Words>2437</Words>
  <Application>Microsoft Office PowerPoint</Application>
  <PresentationFormat>On-screen Show (4:3)</PresentationFormat>
  <Paragraphs>214</Paragraphs>
  <Slides>19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Regular</vt:lpstr>
      <vt:lpstr>Calibri</vt:lpstr>
      <vt:lpstr>Roboto</vt:lpstr>
      <vt:lpstr>Roboto Medium</vt:lpstr>
      <vt:lpstr>Roboto Regular</vt:lpstr>
      <vt:lpstr>Times New Roman</vt:lpstr>
      <vt:lpstr>Wingdings</vt:lpstr>
      <vt:lpstr>Introduction</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720</cp:revision>
  <dcterms:created xsi:type="dcterms:W3CDTF">2019-04-09T16:31:17Z</dcterms:created>
  <dcterms:modified xsi:type="dcterms:W3CDTF">2022-10-11T14:55:16Z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