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61" r:id="rId3"/>
    <p:sldId id="272" r:id="rId4"/>
    <p:sldId id="258" r:id="rId5"/>
    <p:sldId id="263" r:id="rId6"/>
    <p:sldId id="278" r:id="rId7"/>
    <p:sldId id="279" r:id="rId8"/>
    <p:sldId id="280" r:id="rId9"/>
    <p:sldId id="281" r:id="rId10"/>
    <p:sldId id="273" r:id="rId11"/>
    <p:sldId id="283" r:id="rId12"/>
    <p:sldId id="284" r:id="rId13"/>
    <p:sldId id="285" r:id="rId14"/>
    <p:sldId id="286" r:id="rId15"/>
    <p:sldId id="287" r:id="rId16"/>
    <p:sldId id="265" r:id="rId17"/>
    <p:sldId id="282" r:id="rId18"/>
    <p:sldId id="270" r:id="rId19"/>
    <p:sldId id="26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8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17/02/2021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Policy was revised in 2018 </a:t>
            </a:r>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414511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info.lse.ac.uk/staff/services/Policies-and-procedures/Assets/Documents/capPerPolPSSSta.pdf"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February 2021</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Capability Performance</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Friday 19 FEBRUARY 2021</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Joanne Hay (Deputy COO)</a:t>
            </a:r>
          </a:p>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764704"/>
            <a:ext cx="7845723" cy="6093296"/>
          </a:xfrm>
        </p:spPr>
        <p:txBody>
          <a:bodyPr>
            <a:normAutofit/>
          </a:bodyPr>
          <a:lstStyle/>
          <a:p>
            <a:endParaRPr lang="en-GB" sz="2800" b="0" dirty="0">
              <a:solidFill>
                <a:srgbClr val="FF0000"/>
              </a:solidFill>
              <a:latin typeface="Arial"/>
              <a:ea typeface="+mj-ea"/>
              <a:cs typeface="Arial"/>
            </a:endParaRPr>
          </a:p>
          <a:p>
            <a:r>
              <a:rPr lang="en-GB" sz="2800" b="0" dirty="0">
                <a:solidFill>
                  <a:srgbClr val="FF0000"/>
                </a:solidFill>
                <a:latin typeface="Arial"/>
                <a:ea typeface="+mj-ea"/>
                <a:cs typeface="Arial"/>
              </a:rPr>
              <a:t>We also have…</a:t>
            </a:r>
            <a:endParaRPr lang="en-GB" sz="1900" b="0" dirty="0">
              <a:solidFill>
                <a:srgbClr val="FF0000"/>
              </a:solidFill>
              <a:latin typeface="Arial"/>
              <a:ea typeface="+mj-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Review Periods</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Capability Health Policy</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Disciplinary Policy</a:t>
            </a:r>
          </a:p>
          <a:p>
            <a:pPr marL="342900" lvl="0" indent="-342900" defTabSz="457200">
              <a:lnSpc>
                <a:spcPct val="100000"/>
              </a:lnSpc>
              <a:spcBef>
                <a:spcPct val="20000"/>
              </a:spcBef>
              <a:buClrTx/>
              <a:buSzTx/>
              <a:buFont typeface="Arial" panose="020B0604020202020204" pitchFamily="34" charset="0"/>
              <a:buChar char="•"/>
            </a:pPr>
            <a:endParaRPr lang="en-GB" sz="24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Effective Behaviours Framework</a:t>
            </a:r>
          </a:p>
          <a:p>
            <a:pPr marL="342900" lvl="0" indent="-342900" defTabSz="457200">
              <a:lnSpc>
                <a:spcPct val="100000"/>
              </a:lnSpc>
              <a:spcBef>
                <a:spcPct val="20000"/>
              </a:spcBef>
              <a:buClrTx/>
              <a:buSzTx/>
              <a:buFont typeface="Arial" panose="020B0604020202020204" pitchFamily="34" charset="0"/>
              <a:buChar char="•"/>
            </a:pPr>
            <a:endParaRPr lang="en-GB" sz="24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276289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052736"/>
            <a:ext cx="7845723" cy="4919833"/>
          </a:xfrm>
        </p:spPr>
        <p:txBody>
          <a:bodyPr>
            <a:normAutofit fontScale="25000" lnSpcReduction="20000"/>
          </a:bodyPr>
          <a:lstStyle/>
          <a:p>
            <a:pPr>
              <a:lnSpc>
                <a:spcPct val="170000"/>
              </a:lnSpc>
            </a:pPr>
            <a:r>
              <a:rPr lang="en-GB" sz="9600" b="0" dirty="0">
                <a:solidFill>
                  <a:srgbClr val="FF0000"/>
                </a:solidFill>
                <a:latin typeface="Arial"/>
                <a:ea typeface="+mj-ea"/>
                <a:cs typeface="Arial"/>
              </a:rPr>
              <a:t>In groups…</a:t>
            </a:r>
          </a:p>
          <a:p>
            <a:pPr marL="360000" indent="-360000">
              <a:lnSpc>
                <a:spcPct val="120000"/>
              </a:lnSpc>
              <a:buClr>
                <a:schemeClr val="tx1"/>
              </a:buClr>
              <a:buSzPct val="100000"/>
              <a:buFont typeface="+mj-lt"/>
              <a:buAutoNum type="alphaLcParenR"/>
            </a:pPr>
            <a:r>
              <a:rPr lang="en-GB" sz="6800" b="0" dirty="0">
                <a:solidFill>
                  <a:schemeClr val="tx1"/>
                </a:solidFill>
              </a:rPr>
              <a:t>Annie is employed as a Senior Administrator in a Division within the School.  She is responsible for providing advice and assistance to the School’s academic departments in respect of all areas of funded research activity.  She has been employed by the School for 3 months.  Initially Annie worked well. She was set a number of objectives by you as her line manager and managed to meet these.  However, over the past few weeks, you have received an increasing number of complaints about Annie’s slow response to email queries which has, on occasions, resulted in delays to departments’ submission of research funding applications.  You have also noticed that Annie has, during recent weeks, been consistently arriving to the daily team meeting at 9.30 over zoom very late.  Her colleagues in the team have also started to complain that she is not doing her share of the note taking of the team meetings.</a:t>
            </a:r>
          </a:p>
          <a:p>
            <a:pPr marL="360000" indent="-360000">
              <a:lnSpc>
                <a:spcPct val="120000"/>
              </a:lnSpc>
              <a:buClr>
                <a:schemeClr val="tx1"/>
              </a:buClr>
              <a:buSzPct val="100000"/>
              <a:buFont typeface="+mj-lt"/>
              <a:buAutoNum type="alphaLcParenR"/>
            </a:pPr>
            <a:endParaRPr lang="en-GB" sz="6800" b="0" dirty="0">
              <a:solidFill>
                <a:schemeClr val="tx1"/>
              </a:solidFill>
            </a:endParaRPr>
          </a:p>
          <a:p>
            <a:pPr marL="0">
              <a:lnSpc>
                <a:spcPct val="120000"/>
              </a:lnSpc>
              <a:buClr>
                <a:schemeClr val="tx1"/>
              </a:buClr>
              <a:buSzPct val="100000"/>
            </a:pPr>
            <a:r>
              <a:rPr lang="en-GB" sz="6800" b="0" dirty="0">
                <a:solidFill>
                  <a:schemeClr val="tx1"/>
                </a:solidFill>
              </a:rPr>
              <a:t>Question: As Annie’s line manager, what would you do next? </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052736"/>
            <a:ext cx="7845723" cy="5142680"/>
          </a:xfrm>
        </p:spPr>
        <p:txBody>
          <a:bodyPr>
            <a:normAutofit fontScale="25000" lnSpcReduction="20000"/>
          </a:bodyPr>
          <a:lstStyle/>
          <a:p>
            <a:pPr>
              <a:lnSpc>
                <a:spcPct val="170000"/>
              </a:lnSpc>
            </a:pPr>
            <a:r>
              <a:rPr lang="en-GB" sz="9600" b="0" dirty="0">
                <a:solidFill>
                  <a:srgbClr val="FF0000"/>
                </a:solidFill>
                <a:latin typeface="Arial"/>
                <a:ea typeface="+mj-ea"/>
                <a:cs typeface="Arial"/>
              </a:rPr>
              <a:t>In groups…</a:t>
            </a:r>
          </a:p>
          <a:p>
            <a:pPr marL="0">
              <a:lnSpc>
                <a:spcPct val="120000"/>
              </a:lnSpc>
              <a:buClr>
                <a:schemeClr val="tx1"/>
              </a:buClr>
              <a:buSzPct val="100000"/>
            </a:pPr>
            <a:r>
              <a:rPr lang="en-GB" sz="6800" b="0" dirty="0">
                <a:solidFill>
                  <a:schemeClr val="tx1"/>
                </a:solidFill>
              </a:rPr>
              <a:t>b) Paolo is employed as a post-graduate administrator in a Department in the School.  He has been employed by the School for 14 months. </a:t>
            </a:r>
          </a:p>
          <a:p>
            <a:pPr marL="0">
              <a:lnSpc>
                <a:spcPct val="120000"/>
              </a:lnSpc>
              <a:buClr>
                <a:schemeClr val="tx1"/>
              </a:buClr>
              <a:buSzPct val="100000"/>
            </a:pPr>
            <a:endParaRPr lang="en-GB" sz="4800" b="0" dirty="0">
              <a:solidFill>
                <a:schemeClr val="tx1"/>
              </a:solidFill>
            </a:endParaRPr>
          </a:p>
          <a:p>
            <a:pPr marL="0">
              <a:lnSpc>
                <a:spcPct val="120000"/>
              </a:lnSpc>
              <a:buClr>
                <a:schemeClr val="tx1"/>
              </a:buClr>
              <a:buSzPct val="100000"/>
            </a:pPr>
            <a:r>
              <a:rPr lang="en-GB" sz="6800" b="0" dirty="0">
                <a:solidFill>
                  <a:schemeClr val="tx1"/>
                </a:solidFill>
              </a:rPr>
              <a:t>Paolo is extremely well thought of in terms of his organisational skills and the high quality administrative support that he provides to students and staff within the department.  Paolo is particularly well thought of by Academic staff for his around the clock quick response rate to their queries.  As his line manager you have recently become aware that Paolo is working very long hours and that he replies to emails very late at night, sometimes during the night and during the weekend.  Paolo’s longer working hours have coincided with several periods of short term sickness absence in recent weeks and consequently, you are concerned about Paolo’s wellbeing and wonder whether his working habits are impacting on his health.</a:t>
            </a:r>
          </a:p>
          <a:p>
            <a:pPr marL="0">
              <a:lnSpc>
                <a:spcPct val="120000"/>
              </a:lnSpc>
              <a:buClr>
                <a:schemeClr val="tx1"/>
              </a:buClr>
              <a:buSzPct val="100000"/>
            </a:pPr>
            <a:endParaRPr lang="en-GB" sz="4800" b="0" dirty="0">
              <a:solidFill>
                <a:schemeClr val="tx1"/>
              </a:solidFill>
            </a:endParaRPr>
          </a:p>
          <a:p>
            <a:pPr marL="0">
              <a:lnSpc>
                <a:spcPct val="120000"/>
              </a:lnSpc>
              <a:buClr>
                <a:schemeClr val="tx1"/>
              </a:buClr>
              <a:buSzPct val="100000"/>
            </a:pPr>
            <a:r>
              <a:rPr lang="en-GB" sz="6800" b="0" dirty="0">
                <a:solidFill>
                  <a:schemeClr val="tx1"/>
                </a:solidFill>
              </a:rPr>
              <a:t>Question: As Paolo’s line manager, what would you do next? </a:t>
            </a: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61124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052736"/>
            <a:ext cx="7845723" cy="5142680"/>
          </a:xfrm>
        </p:spPr>
        <p:txBody>
          <a:bodyPr>
            <a:normAutofit fontScale="25000" lnSpcReduction="20000"/>
          </a:bodyPr>
          <a:lstStyle/>
          <a:p>
            <a:pPr>
              <a:lnSpc>
                <a:spcPct val="170000"/>
              </a:lnSpc>
            </a:pPr>
            <a:r>
              <a:rPr lang="en-GB" sz="9600" b="0" dirty="0">
                <a:solidFill>
                  <a:srgbClr val="FF0000"/>
                </a:solidFill>
                <a:latin typeface="Arial"/>
                <a:ea typeface="+mj-ea"/>
                <a:cs typeface="Arial"/>
              </a:rPr>
              <a:t>In groups…</a:t>
            </a:r>
          </a:p>
          <a:p>
            <a:pPr marL="0">
              <a:lnSpc>
                <a:spcPct val="120000"/>
              </a:lnSpc>
              <a:buClr>
                <a:schemeClr val="tx1"/>
              </a:buClr>
              <a:buSzPct val="100000"/>
            </a:pPr>
            <a:r>
              <a:rPr lang="en-GB" sz="6800" b="0" dirty="0">
                <a:solidFill>
                  <a:schemeClr val="tx1"/>
                </a:solidFill>
              </a:rPr>
              <a:t>c) You have recently taken over line management of Gavin and have concerns regarding his performance in post.  You have started to address these issues with him through regular meetings and have been providing him with support.  You are conscious that Gavin is finding the process difficult and have been careful to handle it sensitively.  </a:t>
            </a:r>
          </a:p>
          <a:p>
            <a:pPr marL="0">
              <a:lnSpc>
                <a:spcPct val="120000"/>
              </a:lnSpc>
              <a:buClr>
                <a:schemeClr val="tx1"/>
              </a:buClr>
              <a:buSzPct val="100000"/>
            </a:pPr>
            <a:endParaRPr lang="en-GB" sz="4800" b="0" dirty="0">
              <a:solidFill>
                <a:schemeClr val="tx1"/>
              </a:solidFill>
            </a:endParaRPr>
          </a:p>
          <a:p>
            <a:pPr marL="0">
              <a:lnSpc>
                <a:spcPct val="120000"/>
              </a:lnSpc>
              <a:buClr>
                <a:schemeClr val="tx1"/>
              </a:buClr>
              <a:buSzPct val="100000"/>
            </a:pPr>
            <a:r>
              <a:rPr lang="en-GB" sz="6800" b="0" dirty="0">
                <a:solidFill>
                  <a:schemeClr val="tx1"/>
                </a:solidFill>
              </a:rPr>
              <a:t>Not long after one of your regular meetings with Gavin, one of his colleagues contacts you in tears alleging that Gavin has just ‘blown up’ at her when she asked him a question.  Gavin refused to answer her question and abruptly ended their meeting on Teams.  Upon talking to Gavin’s colleague further, you discover that this is not the first time Gavin has reacted in such a manner towards her in the last few weeks.  </a:t>
            </a:r>
          </a:p>
          <a:p>
            <a:pPr marL="0">
              <a:lnSpc>
                <a:spcPct val="120000"/>
              </a:lnSpc>
              <a:buClr>
                <a:schemeClr val="tx1"/>
              </a:buClr>
              <a:buSzPct val="100000"/>
            </a:pPr>
            <a:endParaRPr lang="en-GB" sz="4800" b="0" dirty="0">
              <a:solidFill>
                <a:schemeClr val="tx1"/>
              </a:solidFill>
            </a:endParaRPr>
          </a:p>
          <a:p>
            <a:pPr marL="0">
              <a:lnSpc>
                <a:spcPct val="120000"/>
              </a:lnSpc>
              <a:buClr>
                <a:schemeClr val="tx1"/>
              </a:buClr>
              <a:buSzPct val="100000"/>
            </a:pPr>
            <a:r>
              <a:rPr lang="en-GB" sz="6800" b="0" dirty="0">
                <a:solidFill>
                  <a:schemeClr val="tx1"/>
                </a:solidFill>
              </a:rPr>
              <a:t>Question: What do you bear in mind when deciding on the appropriate steps to take, and what do you do next? </a:t>
            </a: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627045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467544" y="980728"/>
            <a:ext cx="8208912" cy="5877272"/>
          </a:xfrm>
        </p:spPr>
        <p:txBody>
          <a:bodyPr>
            <a:normAutofit fontScale="25000" lnSpcReduction="20000"/>
          </a:bodyPr>
          <a:lstStyle/>
          <a:p>
            <a:pPr>
              <a:lnSpc>
                <a:spcPct val="120000"/>
              </a:lnSpc>
            </a:pPr>
            <a:r>
              <a:rPr lang="en-GB" sz="9600" b="0" dirty="0">
                <a:solidFill>
                  <a:srgbClr val="FF0000"/>
                </a:solidFill>
                <a:latin typeface="Arial"/>
                <a:cs typeface="Arial"/>
              </a:rPr>
              <a:t>In groups…</a:t>
            </a:r>
            <a:endParaRPr lang="en-GB" sz="9600" b="0" dirty="0">
              <a:solidFill>
                <a:schemeClr val="tx1"/>
              </a:solidFill>
              <a:ea typeface="+mj-ea"/>
            </a:endParaRPr>
          </a:p>
          <a:p>
            <a:pPr>
              <a:lnSpc>
                <a:spcPct val="120000"/>
              </a:lnSpc>
            </a:pPr>
            <a:r>
              <a:rPr lang="en-GB" sz="6600" b="0" dirty="0">
                <a:solidFill>
                  <a:schemeClr val="tx1"/>
                </a:solidFill>
                <a:ea typeface="+mj-ea"/>
              </a:rPr>
              <a:t>d) </a:t>
            </a:r>
            <a:r>
              <a:rPr lang="en-GB" sz="6600" b="0" dirty="0"/>
              <a:t> </a:t>
            </a:r>
            <a:r>
              <a:rPr lang="en-GB" sz="6000" b="0" dirty="0">
                <a:solidFill>
                  <a:schemeClr val="tx1"/>
                </a:solidFill>
              </a:rPr>
              <a:t>David was appointed as a Department Administrator approximately 8 months ago. His role involves general administration with an emphasis on pre-arrival student relationships, so is responsible for monitoring the departmental email address and responding to queries and arranging events for potential students to attend.</a:t>
            </a:r>
          </a:p>
          <a:p>
            <a:pPr>
              <a:lnSpc>
                <a:spcPct val="120000"/>
              </a:lnSpc>
            </a:pPr>
            <a:r>
              <a:rPr lang="en-GB" sz="6000" b="0" dirty="0">
                <a:solidFill>
                  <a:schemeClr val="tx1"/>
                </a:solidFill>
              </a:rPr>
              <a:t>From quite early on, a number of issues began to emerge. You notice that he regularly only logs on from 12pm and often logs off at 5pm usually a couple of times each week with little to explanation. He has even missed some of the Zoom events that he has arranged. He does not keep on top of the generic email address and his emails contain inaccurate or incomplete information. Although David has never physically met you (as his line manager) or the team, he has weekly catch-up meetings with you via Teams and at these meetings David does not ask questions in general or before sending email responses to ensure they are accurate. Similarly, although he has been told he should ask for help as a backlog of emails is building up, he does not do so.  David did however, mention to you in passing “I’m not used to having so many emails. I hope I don’t have another episode!”</a:t>
            </a:r>
          </a:p>
          <a:p>
            <a:pPr>
              <a:lnSpc>
                <a:spcPct val="120000"/>
              </a:lnSpc>
            </a:pPr>
            <a:r>
              <a:rPr lang="en-GB" sz="6000" b="0" dirty="0">
                <a:solidFill>
                  <a:schemeClr val="tx1"/>
                </a:solidFill>
              </a:rPr>
              <a:t>David has a performance development plan covering his lateness and the requirement to notifying you, ensuring that he attends student events and the response rate and content of emails. His time keeping has improved slightly but there has been no improvement in his email responses.</a:t>
            </a:r>
          </a:p>
          <a:p>
            <a:pPr>
              <a:lnSpc>
                <a:spcPct val="120000"/>
              </a:lnSpc>
            </a:pPr>
            <a:r>
              <a:rPr lang="en-GB" sz="6000" b="0" dirty="0">
                <a:solidFill>
                  <a:schemeClr val="tx1"/>
                </a:solidFill>
              </a:rPr>
              <a:t>Question: As David’s line manager how would you take this matter forward and what would you need to take into consideration when addressing this matter?</a:t>
            </a:r>
          </a:p>
          <a:p>
            <a:pPr marL="0">
              <a:lnSpc>
                <a:spcPct val="120000"/>
              </a:lnSpc>
              <a:buClr>
                <a:schemeClr val="tx1"/>
              </a:buClr>
              <a:buSzPct val="100000"/>
            </a:pPr>
            <a:endParaRPr lang="en-GB" sz="4900" b="0" dirty="0">
              <a:solidFill>
                <a:schemeClr val="tx1"/>
              </a:solidFill>
              <a:latin typeface="Arial"/>
              <a:ea typeface="+mj-ea"/>
              <a:cs typeface="Arial"/>
            </a:endParaRPr>
          </a:p>
          <a:p>
            <a:endParaRPr lang="en-GB" sz="4900" b="0" dirty="0">
              <a:solidFill>
                <a:schemeClr val="tx1"/>
              </a:solidFill>
              <a:latin typeface="Arial"/>
              <a:ea typeface="+mj-ea"/>
              <a:cs typeface="Arial"/>
            </a:endParaRPr>
          </a:p>
          <a:p>
            <a:endParaRPr lang="en-GB" sz="49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41120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052736"/>
            <a:ext cx="7845723" cy="5142680"/>
          </a:xfrm>
        </p:spPr>
        <p:txBody>
          <a:bodyPr>
            <a:normAutofit fontScale="92500" lnSpcReduction="20000"/>
          </a:bodyPr>
          <a:lstStyle/>
          <a:p>
            <a:pPr marL="0">
              <a:lnSpc>
                <a:spcPct val="120000"/>
              </a:lnSpc>
              <a:buClr>
                <a:schemeClr val="tx1"/>
              </a:buClr>
              <a:buSzPct val="100000"/>
            </a:pPr>
            <a:r>
              <a:rPr lang="en-GB" sz="2600" b="0" dirty="0">
                <a:solidFill>
                  <a:srgbClr val="FF0000"/>
                </a:solidFill>
                <a:latin typeface="Arial"/>
                <a:cs typeface="Arial"/>
              </a:rPr>
              <a:t>In groups…</a:t>
            </a:r>
            <a:endParaRPr lang="en-GB" sz="2600" b="0" dirty="0">
              <a:solidFill>
                <a:schemeClr val="tx1"/>
              </a:solidFill>
            </a:endParaRPr>
          </a:p>
          <a:p>
            <a:pPr marL="0">
              <a:lnSpc>
                <a:spcPct val="120000"/>
              </a:lnSpc>
              <a:buClr>
                <a:schemeClr val="tx1"/>
              </a:buClr>
              <a:buSzPct val="100000"/>
            </a:pPr>
            <a:r>
              <a:rPr lang="en-GB" sz="2100" b="0" dirty="0">
                <a:solidFill>
                  <a:schemeClr val="tx1"/>
                </a:solidFill>
              </a:rPr>
              <a:t>e) Emily has been team lead for four programme co-ordinators and has been underperforming for a number of years. She is unable to follow simple instructions and directions, is rude to her line manager and prone to angry outbursts. She is also unable to give direction to those she supervises and they are becoming very demotivated. Her short term sickness absence has increased in recent months.</a:t>
            </a:r>
          </a:p>
          <a:p>
            <a:pPr>
              <a:lnSpc>
                <a:spcPct val="120000"/>
              </a:lnSpc>
            </a:pPr>
            <a:r>
              <a:rPr lang="en-GB" sz="2100" b="0" dirty="0">
                <a:solidFill>
                  <a:schemeClr val="tx1"/>
                </a:solidFill>
              </a:rPr>
              <a:t>Her new line manager has put a performance development plan in place. It was initially for 4 weeks but was then extended to 3 months. There were some improvements but they were not sustained so the manager moved to the formal stages of the procedure. However, as a result of a suggestion from Emily’s union rep, she was tested for dyslexia which was described as “significant</a:t>
            </a:r>
            <a:r>
              <a:rPr lang="en-GB" sz="2000" b="0" dirty="0">
                <a:solidFill>
                  <a:schemeClr val="tx1"/>
                </a:solidFill>
              </a:rPr>
              <a:t>.”</a:t>
            </a:r>
          </a:p>
          <a:p>
            <a:pPr>
              <a:lnSpc>
                <a:spcPct val="120000"/>
              </a:lnSpc>
            </a:pPr>
            <a:r>
              <a:rPr lang="en-GB" sz="2000" b="0" dirty="0">
                <a:solidFill>
                  <a:schemeClr val="tx1"/>
                </a:solidFill>
              </a:rPr>
              <a:t>Question: What do you bear in mind when deciding on the appropriate steps to take, and what do you do next?</a:t>
            </a:r>
            <a:endParaRPr lang="en-GB" sz="2000" b="0" dirty="0"/>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52310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268760"/>
            <a:ext cx="7845723" cy="4703809"/>
          </a:xfrm>
        </p:spPr>
        <p:txBody>
          <a:bodyPr/>
          <a:lstStyle/>
          <a:p>
            <a:r>
              <a:rPr lang="en-GB" sz="2800" b="0" dirty="0">
                <a:solidFill>
                  <a:srgbClr val="FF0000"/>
                </a:solidFill>
                <a:latin typeface="Arial"/>
                <a:ea typeface="+mj-ea"/>
                <a:cs typeface="Arial"/>
              </a:rPr>
              <a:t>Capability performance and behaviour…</a:t>
            </a:r>
            <a:endParaRPr lang="en-GB" sz="2400" b="0" dirty="0">
              <a:solidFill>
                <a:prstClr val="black"/>
              </a:solidFill>
              <a:latin typeface="Arial"/>
              <a:ea typeface="+mn-ea"/>
              <a:cs typeface="Arial"/>
            </a:endParaRPr>
          </a:p>
          <a:p>
            <a:pPr marL="348853" indent="-342900">
              <a:buClrTx/>
              <a:buFont typeface="Arial" panose="020B0604020202020204" pitchFamily="34" charset="0"/>
              <a:buChar char="•"/>
            </a:pPr>
            <a:r>
              <a:rPr lang="en-GB" sz="2000" b="0" dirty="0">
                <a:solidFill>
                  <a:schemeClr val="tx1"/>
                </a:solidFill>
                <a:latin typeface="Arial"/>
                <a:ea typeface="+mj-ea"/>
                <a:cs typeface="Arial"/>
              </a:rPr>
              <a:t>Effective Behaviours Framework</a:t>
            </a:r>
          </a:p>
          <a:p>
            <a:pPr marL="348853" indent="-342900">
              <a:buClrTx/>
              <a:buFont typeface="Arial" panose="020B0604020202020204" pitchFamily="34" charset="0"/>
              <a:buChar char="•"/>
            </a:pPr>
            <a:r>
              <a:rPr lang="en-GB" sz="2000" b="0" dirty="0">
                <a:solidFill>
                  <a:schemeClr val="tx1"/>
                </a:solidFill>
                <a:latin typeface="Arial"/>
                <a:ea typeface="+mj-ea"/>
                <a:cs typeface="Arial"/>
              </a:rPr>
              <a:t>CDR process and one-to-ones: CDR process for PSS updated during 2020</a:t>
            </a:r>
          </a:p>
          <a:p>
            <a:pPr marL="348853" indent="-342900">
              <a:buClrTx/>
              <a:buFont typeface="Arial" panose="020B0604020202020204" pitchFamily="34" charset="0"/>
              <a:buChar char="•"/>
            </a:pPr>
            <a:r>
              <a:rPr lang="en-GB" sz="2000" b="0" dirty="0">
                <a:solidFill>
                  <a:schemeClr val="tx1"/>
                </a:solidFill>
                <a:latin typeface="Arial"/>
                <a:ea typeface="+mj-ea"/>
                <a:cs typeface="Arial"/>
              </a:rPr>
              <a:t>When performance and behaviour concerns overlap… which policy should you apply? </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981326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In groups…</a:t>
            </a:r>
            <a:endParaRPr lang="en-GB" sz="2400" b="0" dirty="0">
              <a:solidFill>
                <a:prstClr val="black"/>
              </a:solidFill>
              <a:latin typeface="Arial"/>
              <a:ea typeface="+mn-ea"/>
              <a:cs typeface="Arial"/>
            </a:endParaRPr>
          </a:p>
          <a:p>
            <a:pPr marL="348853" indent="-342900">
              <a:buClrTx/>
              <a:buFont typeface="Arial" panose="020B0604020202020204" pitchFamily="34" charset="0"/>
              <a:buChar char="•"/>
            </a:pPr>
            <a:r>
              <a:rPr lang="en-GB" sz="2000" b="0" dirty="0">
                <a:solidFill>
                  <a:schemeClr val="tx1"/>
                </a:solidFill>
                <a:latin typeface="Arial"/>
                <a:cs typeface="Arial"/>
              </a:rPr>
              <a:t>What are the key lessons you have had from managing someone's performance? </a:t>
            </a:r>
          </a:p>
          <a:p>
            <a:pPr marL="348853" indent="-342900">
              <a:buClrTx/>
              <a:buFont typeface="Arial" panose="020B0604020202020204" pitchFamily="34" charset="0"/>
              <a:buChar char="•"/>
            </a:pPr>
            <a:r>
              <a:rPr lang="en-GB" sz="2000" b="0" dirty="0">
                <a:solidFill>
                  <a:schemeClr val="tx1"/>
                </a:solidFill>
                <a:latin typeface="Arial"/>
                <a:ea typeface="+mj-ea"/>
                <a:cs typeface="Arial"/>
              </a:rPr>
              <a:t>Share some key hints and tips</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83568" y="1052736"/>
            <a:ext cx="7845723" cy="4968552"/>
          </a:xfrm>
        </p:spPr>
        <p:txBody>
          <a:bodyPr>
            <a:normAutofit lnSpcReduction="10000"/>
          </a:bodyPr>
          <a:lstStyle/>
          <a:p>
            <a:pPr>
              <a:lnSpc>
                <a:spcPct val="120000"/>
              </a:lnSpc>
            </a:pPr>
            <a:r>
              <a:rPr lang="en-GB" sz="2400" b="0" dirty="0"/>
              <a:t>Good practice for managers …</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Communicate early and regularly; one-to-ones &amp; catch-ups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Explore and never assume</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Be clear about expectations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Agree a plan</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Outline and agree support available</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cs typeface="Arial"/>
              </a:rPr>
              <a:t>Be clear about consequences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Regularly review progress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Document</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Follow through the policy</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Talk with your HR Partner</a:t>
            </a:r>
          </a:p>
          <a:p>
            <a:pPr marL="291703" indent="-285750">
              <a:lnSpc>
                <a:spcPct val="120000"/>
              </a:lnSpc>
              <a:buClr>
                <a:schemeClr val="tx1"/>
              </a:buClr>
              <a:buFont typeface="Arial" panose="020B0604020202020204" pitchFamily="34" charset="0"/>
              <a:buChar char="•"/>
            </a:pPr>
            <a:endParaRPr lang="en-GB" sz="1900" b="0" dirty="0">
              <a:solidFill>
                <a:schemeClr val="tx1"/>
              </a:solidFill>
              <a:latin typeface="Arial"/>
              <a:ea typeface="+mn-ea"/>
              <a:cs typeface="Arial"/>
            </a:endParaRPr>
          </a:p>
          <a:p>
            <a:pPr>
              <a:lnSpc>
                <a:spcPct val="110000"/>
              </a:lnSpc>
            </a:pPr>
            <a:endParaRPr lang="en-GB" sz="1800" b="0" dirty="0">
              <a:solidFill>
                <a:prstClr val="black"/>
              </a:solidFill>
              <a:latin typeface="Arial"/>
              <a:ea typeface="+mn-ea"/>
              <a:cs typeface="Arial"/>
            </a:endParaRPr>
          </a:p>
          <a:p>
            <a:endParaRPr lang="en-GB" sz="1800" b="0" dirty="0">
              <a:solidFill>
                <a:prstClr val="black"/>
              </a:solidFill>
              <a:latin typeface="Arial"/>
              <a:ea typeface="+mn-ea"/>
              <a:cs typeface="Arial"/>
            </a:endParaRPr>
          </a:p>
          <a:p>
            <a:endParaRPr lang="en-GB" sz="1800" b="0" dirty="0">
              <a:solidFill>
                <a:prstClr val="black"/>
              </a:solidFill>
              <a:latin typeface="Arial"/>
              <a:ea typeface="+mn-ea"/>
              <a:cs typeface="Arial"/>
            </a:endParaRPr>
          </a:p>
          <a:p>
            <a:endParaRPr lang="en-GB" sz="2400" b="0" dirty="0">
              <a:solidFill>
                <a:prstClr val="black"/>
              </a:solidFill>
              <a:latin typeface="Arial"/>
              <a:ea typeface="+mn-ea"/>
              <a:cs typeface="Arial"/>
            </a:endParaRPr>
          </a:p>
          <a:p>
            <a:endParaRPr lang="en-GB" sz="2400" b="0" dirty="0">
              <a:solidFill>
                <a:prstClr val="black"/>
              </a:solidFill>
              <a:latin typeface="Arial"/>
              <a:ea typeface="+mn-ea"/>
              <a:cs typeface="Arial"/>
            </a:endParaRPr>
          </a:p>
          <a:p>
            <a:endParaRPr lang="en-GB" sz="2400" b="0" dirty="0">
              <a:solidFill>
                <a:prstClr val="black"/>
              </a:solidFill>
              <a:latin typeface="Arial"/>
              <a:ea typeface="+mn-ea"/>
              <a:cs typeface="Arial"/>
            </a:endParaRPr>
          </a:p>
          <a:p>
            <a:endParaRPr lang="en-GB" dirty="0"/>
          </a:p>
        </p:txBody>
      </p:sp>
    </p:spTree>
    <p:extLst>
      <p:ext uri="{BB962C8B-B14F-4D97-AF65-F5344CB8AC3E}">
        <p14:creationId xmlns:p14="http://schemas.microsoft.com/office/powerpoint/2010/main" val="287520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395537" y="1124744"/>
            <a:ext cx="8424936" cy="5733255"/>
          </a:xfrm>
        </p:spPr>
        <p:txBody>
          <a:bodyPr>
            <a:normAutofit/>
          </a:bodyPr>
          <a:lstStyle/>
          <a:p>
            <a:r>
              <a:rPr lang="en-GB" sz="2400" b="0" dirty="0"/>
              <a:t>Some final thoughts…</a:t>
            </a:r>
          </a:p>
          <a:p>
            <a:pPr marL="348853" indent="-342900">
              <a:buClrTx/>
              <a:buFont typeface="Arial" panose="020B0604020202020204" pitchFamily="34" charset="0"/>
              <a:buChar char="•"/>
            </a:pPr>
            <a:r>
              <a:rPr lang="en-GB" sz="2400" b="0" dirty="0">
                <a:solidFill>
                  <a:schemeClr val="tx1"/>
                </a:solidFill>
              </a:rPr>
              <a:t>Know that, as managers, you can and should address performance issues</a:t>
            </a:r>
          </a:p>
          <a:p>
            <a:pPr marL="348853" indent="-342900">
              <a:buClrTx/>
              <a:buFont typeface="Arial" panose="020B0604020202020204" pitchFamily="34" charset="0"/>
              <a:buChar char="•"/>
            </a:pPr>
            <a:r>
              <a:rPr lang="en-GB" sz="2400" b="0" dirty="0">
                <a:solidFill>
                  <a:schemeClr val="tx1"/>
                </a:solidFill>
              </a:rPr>
              <a:t>Understand that, in the current circumstances, a little extra flexibility may be appropriate </a:t>
            </a:r>
          </a:p>
          <a:p>
            <a:pPr marL="348853" indent="-342900">
              <a:buClrTx/>
              <a:buFont typeface="Arial" panose="020B0604020202020204" pitchFamily="34" charset="0"/>
              <a:buChar char="•"/>
            </a:pPr>
            <a:r>
              <a:rPr lang="en-GB" sz="2400" b="0" dirty="0">
                <a:solidFill>
                  <a:schemeClr val="tx1"/>
                </a:solidFill>
              </a:rPr>
              <a:t>Support available includes coaching and mentoring</a:t>
            </a:r>
          </a:p>
          <a:p>
            <a:pPr marL="348853" indent="-342900">
              <a:buClrTx/>
              <a:buFont typeface="Arial" panose="020B0604020202020204" pitchFamily="34" charset="0"/>
              <a:buChar char="•"/>
            </a:pPr>
            <a:r>
              <a:rPr lang="en-GB" sz="2400" b="0" dirty="0">
                <a:solidFill>
                  <a:schemeClr val="tx1"/>
                </a:solidFill>
              </a:rPr>
              <a:t>Talk with your HR Partner</a:t>
            </a:r>
          </a:p>
          <a:p>
            <a:pPr marL="348853" indent="-342900">
              <a:buClrTx/>
              <a:buFont typeface="Arial" panose="020B0604020202020204" pitchFamily="34" charset="0"/>
              <a:buChar char="•"/>
            </a:pPr>
            <a:r>
              <a:rPr lang="en-GB" sz="2400" b="0" dirty="0">
                <a:solidFill>
                  <a:schemeClr val="tx1"/>
                </a:solidFill>
              </a:rPr>
              <a:t>LSE 2030</a:t>
            </a:r>
            <a:endParaRPr lang="en-GB" b="0" dirty="0">
              <a:solidFill>
                <a:schemeClr val="tx1"/>
              </a:solidFill>
            </a:endParaRPr>
          </a:p>
        </p:txBody>
      </p:sp>
    </p:spTree>
    <p:extLst>
      <p:ext uri="{BB962C8B-B14F-4D97-AF65-F5344CB8AC3E}">
        <p14:creationId xmlns:p14="http://schemas.microsoft.com/office/powerpoint/2010/main" val="18564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196752"/>
            <a:ext cx="7845723" cy="4775817"/>
          </a:xfrm>
        </p:spPr>
        <p:txBody>
          <a:bodyPr>
            <a:normAutofit lnSpcReduction="10000"/>
          </a:bodyPr>
          <a:lstStyle/>
          <a:p>
            <a:r>
              <a:rPr lang="en-GB" sz="2400" b="0" dirty="0"/>
              <a:t>Aims for this session…</a:t>
            </a:r>
          </a:p>
          <a:p>
            <a:pPr marL="342900" indent="-342900">
              <a:lnSpc>
                <a:spcPct val="150000"/>
              </a:lnSpc>
              <a:buFont typeface="Arial" panose="020B0604020202020204" pitchFamily="34" charset="0"/>
              <a:buChar char="•"/>
            </a:pPr>
            <a:r>
              <a:rPr lang="en-GB" sz="2200" b="0" dirty="0">
                <a:solidFill>
                  <a:schemeClr val="tx1"/>
                </a:solidFill>
              </a:rPr>
              <a:t>Understand the Capability Performance Policy and Procedure, what it covers, when to use it and the role of the manager</a:t>
            </a:r>
          </a:p>
          <a:p>
            <a:pPr marL="342900" indent="-342900">
              <a:lnSpc>
                <a:spcPct val="150000"/>
              </a:lnSpc>
              <a:buFont typeface="Arial" panose="020B0604020202020204" pitchFamily="34" charset="0"/>
              <a:buChar char="•"/>
            </a:pPr>
            <a:r>
              <a:rPr lang="en-GB" sz="2200" b="0" dirty="0">
                <a:solidFill>
                  <a:schemeClr val="tx1"/>
                </a:solidFill>
              </a:rPr>
              <a:t>Understand how COVID-19 (e.g. ongoing homeworking for many staff) impacts on the assessment and management of performance</a:t>
            </a:r>
          </a:p>
          <a:p>
            <a:pPr marL="342900" indent="-342900">
              <a:lnSpc>
                <a:spcPct val="150000"/>
              </a:lnSpc>
              <a:buFont typeface="Arial" panose="020B0604020202020204" pitchFamily="34" charset="0"/>
              <a:buChar char="•"/>
            </a:pPr>
            <a:r>
              <a:rPr lang="en-GB" sz="2200" b="0" dirty="0">
                <a:solidFill>
                  <a:schemeClr val="tx1"/>
                </a:solidFill>
              </a:rPr>
              <a:t>Develop some best practice hints and tips</a:t>
            </a:r>
          </a:p>
          <a:p>
            <a:pPr marL="342900" indent="-342900">
              <a:lnSpc>
                <a:spcPct val="150000"/>
              </a:lnSpc>
              <a:buFont typeface="Arial" panose="020B0604020202020204" pitchFamily="34" charset="0"/>
              <a:buChar char="•"/>
            </a:pPr>
            <a:r>
              <a:rPr lang="en-GB" sz="2200" b="0" dirty="0">
                <a:solidFill>
                  <a:schemeClr val="tx1"/>
                </a:solidFill>
              </a:rPr>
              <a:t>Understand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124744"/>
            <a:ext cx="7845723" cy="5510409"/>
          </a:xfrm>
        </p:spPr>
        <p:txBody>
          <a:bodyPr>
            <a:normAutofit/>
          </a:bodyPr>
          <a:lstStyle/>
          <a:p>
            <a:r>
              <a:rPr lang="en-GB" sz="2400" b="0" dirty="0"/>
              <a:t>Overview…</a:t>
            </a:r>
          </a:p>
          <a:p>
            <a:pPr marL="342900" indent="-342900">
              <a:lnSpc>
                <a:spcPct val="150000"/>
              </a:lnSpc>
              <a:buFont typeface="Arial" panose="020B0604020202020204" pitchFamily="34" charset="0"/>
              <a:buChar char="•"/>
            </a:pPr>
            <a:r>
              <a:rPr lang="en-GB" sz="2600" b="0" dirty="0">
                <a:solidFill>
                  <a:schemeClr val="tx1"/>
                </a:solidFill>
              </a:rPr>
              <a:t>Introduction and context</a:t>
            </a:r>
          </a:p>
          <a:p>
            <a:pPr marL="342900" indent="-342900">
              <a:lnSpc>
                <a:spcPct val="150000"/>
              </a:lnSpc>
              <a:buFont typeface="Arial" panose="020B0604020202020204" pitchFamily="34" charset="0"/>
              <a:buChar char="•"/>
            </a:pPr>
            <a:r>
              <a:rPr lang="en-GB" sz="2600" b="0" dirty="0">
                <a:solidFill>
                  <a:schemeClr val="tx1"/>
                </a:solidFill>
              </a:rPr>
              <a:t>The School policy</a:t>
            </a:r>
          </a:p>
          <a:p>
            <a:pPr marL="342900" indent="-342900">
              <a:lnSpc>
                <a:spcPct val="150000"/>
              </a:lnSpc>
              <a:buFont typeface="Arial" panose="020B0604020202020204" pitchFamily="34" charset="0"/>
              <a:buChar char="•"/>
            </a:pPr>
            <a:r>
              <a:rPr lang="en-GB" sz="2600" b="0" dirty="0">
                <a:solidFill>
                  <a:schemeClr val="tx1"/>
                </a:solidFill>
              </a:rPr>
              <a:t>Case studies</a:t>
            </a:r>
          </a:p>
          <a:p>
            <a:pPr marL="342900" indent="-342900">
              <a:lnSpc>
                <a:spcPct val="150000"/>
              </a:lnSpc>
              <a:buFont typeface="Arial" panose="020B0604020202020204" pitchFamily="34" charset="0"/>
              <a:buChar char="•"/>
            </a:pPr>
            <a:r>
              <a:rPr lang="en-GB" sz="2600" b="0" dirty="0">
                <a:solidFill>
                  <a:schemeClr val="tx1"/>
                </a:solidFill>
              </a:rPr>
              <a:t>Best practice</a:t>
            </a:r>
          </a:p>
          <a:p>
            <a:pPr marL="342900" indent="-342900">
              <a:lnSpc>
                <a:spcPct val="150000"/>
              </a:lnSpc>
              <a:buFont typeface="Arial" panose="020B0604020202020204" pitchFamily="34" charset="0"/>
              <a:buChar char="•"/>
            </a:pPr>
            <a:r>
              <a:rPr lang="en-GB" sz="2600" b="0" dirty="0">
                <a:solidFill>
                  <a:schemeClr val="tx1"/>
                </a:solidFill>
              </a:rPr>
              <a:t>Hints and tips</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124744"/>
            <a:ext cx="7845723" cy="5616624"/>
          </a:xfrm>
        </p:spPr>
        <p:txBody>
          <a:bodyPr>
            <a:normAutofit/>
          </a:bodyPr>
          <a:lstStyle/>
          <a:p>
            <a:r>
              <a:rPr lang="en-GB" sz="2400" b="0" dirty="0"/>
              <a:t>Introduction and context</a:t>
            </a:r>
            <a:endParaRPr lang="en-GB" sz="10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b="0" dirty="0">
                <a:solidFill>
                  <a:schemeClr val="tx1"/>
                </a:solidFill>
              </a:rPr>
              <a:t>Implications of COVID-19 and related lockdown for the management of performance:</a:t>
            </a:r>
            <a:endParaRPr lang="en-GB" sz="800" b="0" dirty="0">
              <a:solidFill>
                <a:schemeClr val="tx1"/>
              </a:solidFill>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Employees may be juggling (often increased) workload with extra responsibilities (e.g. childcare or other caring commitments)</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Additional stress / wellbeing concerns justifies a more flexible and sympathetic approach to addressing performance issues</a:t>
            </a:r>
          </a:p>
          <a:p>
            <a:pPr marL="748904" lvl="3" indent="-342900">
              <a:lnSpc>
                <a:spcPct val="100000"/>
              </a:lnSpc>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Other challenges of managing process remotely </a:t>
            </a:r>
            <a:endParaRPr lang="en-GB" sz="2000" b="0" dirty="0">
              <a:solidFill>
                <a:schemeClr val="tx1"/>
              </a:solidFill>
            </a:endParaRPr>
          </a:p>
          <a:p>
            <a:pPr marL="348853" indent="-342900">
              <a:lnSpc>
                <a:spcPct val="110000"/>
              </a:lnSpc>
              <a:buClrTx/>
              <a:buFont typeface="Arial" panose="020B0604020202020204" pitchFamily="34" charset="0"/>
              <a:buChar char="•"/>
            </a:pPr>
            <a:r>
              <a:rPr lang="en-GB" sz="2000" b="0" dirty="0">
                <a:solidFill>
                  <a:schemeClr val="tx1"/>
                </a:solidFill>
              </a:rPr>
              <a:t>Historically not used as much as other School policies; evidence that a number of staff would prefer more regular and constructive feedback on performance</a:t>
            </a:r>
            <a:endParaRPr lang="en-GB" sz="1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dirty="0">
                <a:latin typeface="Arial" panose="020B0604020202020204" pitchFamily="34" charset="0"/>
                <a:cs typeface="Arial" panose="020B0604020202020204" pitchFamily="34" charset="0"/>
              </a:rPr>
              <a:t>LSE 2030: timely and effective management of performance key to Priority 3 (‘Develop LSE for everyone’) – ‘attract the best and brightest, and enable every member of our community to excel’.</a:t>
            </a:r>
            <a:endParaRPr lang="en-GB" sz="2500" b="0" dirty="0">
              <a:solidFill>
                <a:schemeClr val="tx1"/>
              </a:solidFill>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908050"/>
            <a:ext cx="7845723" cy="5727103"/>
          </a:xfrm>
        </p:spPr>
        <p:txBody>
          <a:bodyPr>
            <a:normAutofit fontScale="85000" lnSpcReduction="20000"/>
          </a:bodyPr>
          <a:lstStyle/>
          <a:p>
            <a:r>
              <a:rPr lang="en-GB" sz="2800" b="0" dirty="0">
                <a:solidFill>
                  <a:srgbClr val="FF0000"/>
                </a:solidFill>
                <a:latin typeface="Arial"/>
                <a:ea typeface="+mj-ea"/>
                <a:cs typeface="Arial"/>
              </a:rPr>
              <a:t>Revised policy:</a:t>
            </a:r>
          </a:p>
          <a:p>
            <a:r>
              <a:rPr lang="en-GB" sz="2400" b="0" dirty="0">
                <a:solidFill>
                  <a:prstClr val="black"/>
                </a:solidFill>
                <a:latin typeface="Arial"/>
                <a:ea typeface="+mn-ea"/>
                <a:cs typeface="Arial"/>
                <a:hlinkClick r:id="rId3"/>
              </a:rPr>
              <a:t>Capability Performance Policy and Procedure</a:t>
            </a:r>
            <a:r>
              <a:rPr lang="en-GB" sz="2400" b="0" dirty="0">
                <a:solidFill>
                  <a:prstClr val="black"/>
                </a:solidFill>
                <a:latin typeface="Arial"/>
                <a:ea typeface="+mn-ea"/>
                <a:cs typeface="Arial"/>
              </a:rPr>
              <a:t>:</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0" lvl="0" defTabSz="457200">
              <a:lnSpc>
                <a:spcPct val="100000"/>
              </a:lnSpc>
              <a:spcBef>
                <a:spcPct val="20000"/>
              </a:spcBef>
              <a:buClrTx/>
              <a:buSzTx/>
            </a:pPr>
            <a:r>
              <a:rPr lang="en-GB" sz="2400" b="0" dirty="0">
                <a:solidFill>
                  <a:prstClr val="black"/>
                </a:solidFill>
                <a:latin typeface="Arial"/>
                <a:ea typeface="+mn-ea"/>
                <a:cs typeface="Arial"/>
              </a:rPr>
              <a:t>3 key stages:</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Informal action for improvement</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dirty="0">
                <a:solidFill>
                  <a:prstClr val="black"/>
                </a:solidFill>
                <a:latin typeface="Arial"/>
                <a:ea typeface="+mn-ea"/>
                <a:cs typeface="Arial"/>
              </a:rPr>
              <a:t>Performance Management Meeting</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Capability </a:t>
            </a:r>
            <a:r>
              <a:rPr lang="en-GB" sz="2400" dirty="0">
                <a:solidFill>
                  <a:prstClr val="black"/>
                </a:solidFill>
                <a:latin typeface="Arial"/>
                <a:ea typeface="+mn-ea"/>
                <a:cs typeface="Arial"/>
              </a:rPr>
              <a:t>p</a:t>
            </a:r>
            <a:r>
              <a:rPr lang="en-GB" sz="2400" b="0" dirty="0">
                <a:solidFill>
                  <a:prstClr val="black"/>
                </a:solidFill>
                <a:latin typeface="Arial"/>
                <a:ea typeface="+mn-ea"/>
                <a:cs typeface="Arial"/>
              </a:rPr>
              <a:t>erformance hearing </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400" dirty="0">
                <a:solidFill>
                  <a:prstClr val="black"/>
                </a:solidFill>
                <a:latin typeface="Arial"/>
                <a:ea typeface="+mn-ea"/>
                <a:cs typeface="Arial"/>
              </a:rPr>
              <a:t>Then:</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pPr>
            <a:r>
              <a:rPr lang="en-GB" sz="2400" dirty="0">
                <a:solidFill>
                  <a:prstClr val="black"/>
                </a:solidFill>
                <a:latin typeface="Arial"/>
                <a:ea typeface="+mn-ea"/>
                <a:cs typeface="Arial"/>
              </a:rPr>
              <a:t>Dismissal</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pPr>
            <a:r>
              <a:rPr lang="en-GB" sz="2400" dirty="0">
                <a:solidFill>
                  <a:prstClr val="black"/>
                </a:solidFill>
                <a:latin typeface="Arial"/>
                <a:ea typeface="+mn-ea"/>
                <a:cs typeface="Arial"/>
              </a:rPr>
              <a:t>Appeal</a:t>
            </a: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155565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196752"/>
            <a:ext cx="7845723" cy="5438401"/>
          </a:xfrm>
        </p:spPr>
        <p:txBody>
          <a:bodyPr>
            <a:normAutofit/>
          </a:bodyPr>
          <a:lstStyle/>
          <a:p>
            <a:r>
              <a:rPr lang="en-GB" sz="2800" b="0" dirty="0">
                <a:solidFill>
                  <a:srgbClr val="FF0000"/>
                </a:solidFill>
                <a:latin typeface="Arial"/>
                <a:cs typeface="Arial"/>
              </a:rPr>
              <a:t>Capability Performance Policy and Procedure</a:t>
            </a:r>
            <a:r>
              <a:rPr lang="en-GB" sz="2800" b="0" dirty="0">
                <a:solidFill>
                  <a:srgbClr val="FF0000"/>
                </a:solidFill>
                <a:latin typeface="Arial"/>
                <a:ea typeface="+mj-ea"/>
                <a:cs typeface="Arial"/>
              </a:rPr>
              <a:t>:</a:t>
            </a:r>
            <a:endParaRPr lang="en-GB" sz="2400" b="0" dirty="0">
              <a:solidFill>
                <a:prstClr val="black"/>
              </a:solidFill>
              <a:latin typeface="Arial"/>
              <a:ea typeface="+mn-ea"/>
              <a:cs typeface="Arial"/>
            </a:endParaRP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400" b="0" dirty="0">
                <a:solidFill>
                  <a:prstClr val="black"/>
                </a:solidFill>
                <a:latin typeface="Arial"/>
                <a:ea typeface="+mn-ea"/>
                <a:cs typeface="Arial"/>
              </a:rPr>
              <a:t>Informal action for improvement:</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dirty="0">
                <a:solidFill>
                  <a:prstClr val="black"/>
                </a:solidFill>
                <a:latin typeface="Arial"/>
                <a:ea typeface="+mn-ea"/>
                <a:cs typeface="Arial"/>
              </a:rPr>
              <a:t>Two way conversation as part of 1 to 1</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Explore </a:t>
            </a:r>
            <a:r>
              <a:rPr lang="en-GB" sz="2400" dirty="0">
                <a:solidFill>
                  <a:prstClr val="black"/>
                </a:solidFill>
                <a:latin typeface="Arial"/>
                <a:ea typeface="+mn-ea"/>
                <a:cs typeface="Arial"/>
              </a:rPr>
              <a:t>possible circumstances</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Performance development plan </a:t>
            </a:r>
          </a:p>
          <a:p>
            <a:pPr marL="475060" lvl="1" indent="-342900" defTabSz="457200">
              <a:lnSpc>
                <a:spcPct val="100000"/>
              </a:lnSpc>
              <a:spcBef>
                <a:spcPct val="20000"/>
              </a:spcBef>
              <a:buClrTx/>
              <a:buSzTx/>
              <a:buFont typeface="Wingdings" panose="05000000000000000000" pitchFamily="2" charset="2"/>
              <a:buChar char="Ø"/>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Document and review</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46230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1124744"/>
            <a:ext cx="7845723" cy="5510409"/>
          </a:xfrm>
        </p:spPr>
        <p:txBody>
          <a:bodyPr>
            <a:normAutofit/>
          </a:bodyPr>
          <a:lstStyle/>
          <a:p>
            <a:r>
              <a:rPr lang="en-GB" sz="2800" b="0" dirty="0">
                <a:solidFill>
                  <a:srgbClr val="FF0000"/>
                </a:solidFill>
                <a:latin typeface="Arial"/>
                <a:cs typeface="Arial"/>
              </a:rPr>
              <a:t>Capability Performance Policy and Procedure</a:t>
            </a:r>
            <a:r>
              <a:rPr lang="en-GB" sz="2800" b="0" dirty="0">
                <a:solidFill>
                  <a:srgbClr val="FF0000"/>
                </a:solidFill>
                <a:latin typeface="Arial"/>
                <a:ea typeface="+mj-ea"/>
                <a:cs typeface="Arial"/>
              </a:rPr>
              <a:t>:</a:t>
            </a:r>
            <a:endParaRPr lang="en-GB" sz="2400" b="0" dirty="0">
              <a:solidFill>
                <a:prstClr val="black"/>
              </a:solidFill>
              <a:latin typeface="Arial"/>
              <a:ea typeface="+mn-ea"/>
              <a:cs typeface="Arial"/>
            </a:endParaRP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000" b="0" dirty="0">
                <a:solidFill>
                  <a:prstClr val="black"/>
                </a:solidFill>
                <a:latin typeface="Arial"/>
                <a:ea typeface="+mn-ea"/>
                <a:cs typeface="Arial"/>
              </a:rPr>
              <a:t>Performance Management meeting:</a:t>
            </a:r>
          </a:p>
          <a:p>
            <a:pPr marL="132160" lvl="1" indent="0" defTabSz="457200">
              <a:lnSpc>
                <a:spcPct val="100000"/>
              </a:lnSpc>
              <a:spcBef>
                <a:spcPct val="20000"/>
              </a:spcBef>
              <a:buClrTx/>
              <a:buSzTx/>
              <a:buNone/>
            </a:pP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dirty="0">
                <a:solidFill>
                  <a:prstClr val="black"/>
                </a:solidFill>
                <a:latin typeface="Arial"/>
                <a:ea typeface="+mn-ea"/>
                <a:cs typeface="Arial"/>
              </a:rPr>
              <a:t>Write give 5 days notice and outlining performance</a:t>
            </a: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Individual can be accompanied</a:t>
            </a:r>
            <a:endParaRPr lang="en-GB" sz="2000" dirty="0">
              <a:solidFill>
                <a:prstClr val="black"/>
              </a:solidFill>
              <a:latin typeface="Arial"/>
              <a:ea typeface="+mn-ea"/>
              <a:cs typeface="Arial"/>
            </a:endParaRP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Supported by HR </a:t>
            </a:r>
          </a:p>
          <a:p>
            <a:pPr marL="475060" lvl="1" indent="-342900" defTabSz="457200">
              <a:lnSpc>
                <a:spcPct val="100000"/>
              </a:lnSpc>
              <a:spcBef>
                <a:spcPct val="20000"/>
              </a:spcBef>
              <a:buClrTx/>
              <a:buSzTx/>
              <a:buFont typeface="Wingdings" panose="05000000000000000000" pitchFamily="2" charset="2"/>
              <a:buChar char="Ø"/>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Outcome documented and next steps agreed</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77124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908050"/>
            <a:ext cx="7845723" cy="5727103"/>
          </a:xfrm>
        </p:spPr>
        <p:txBody>
          <a:bodyPr>
            <a:normAutofit/>
          </a:bodyPr>
          <a:lstStyle/>
          <a:p>
            <a:r>
              <a:rPr lang="en-GB" sz="2800" b="0" dirty="0">
                <a:solidFill>
                  <a:srgbClr val="FF0000"/>
                </a:solidFill>
                <a:latin typeface="Arial"/>
                <a:cs typeface="Arial"/>
              </a:rPr>
              <a:t>Capability Performance policy and procedure</a:t>
            </a:r>
            <a:r>
              <a:rPr lang="en-GB" sz="2800" b="0" dirty="0">
                <a:solidFill>
                  <a:srgbClr val="FF0000"/>
                </a:solidFill>
                <a:latin typeface="Arial"/>
                <a:ea typeface="+mj-ea"/>
                <a:cs typeface="Arial"/>
              </a:rPr>
              <a:t>:</a:t>
            </a:r>
            <a:endParaRPr lang="en-GB" sz="2400" b="0" dirty="0">
              <a:solidFill>
                <a:prstClr val="black"/>
              </a:solidFill>
              <a:latin typeface="Arial"/>
              <a:ea typeface="+mn-ea"/>
              <a:cs typeface="Arial"/>
            </a:endParaRP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000" b="0" dirty="0">
                <a:solidFill>
                  <a:prstClr val="black"/>
                </a:solidFill>
                <a:latin typeface="Arial"/>
                <a:ea typeface="+mn-ea"/>
                <a:cs typeface="Arial"/>
              </a:rPr>
              <a:t>Capability Performance Hearing:</a:t>
            </a:r>
          </a:p>
          <a:p>
            <a:pPr marL="132160" lvl="1" indent="0" defTabSz="457200">
              <a:lnSpc>
                <a:spcPct val="100000"/>
              </a:lnSpc>
              <a:spcBef>
                <a:spcPct val="20000"/>
              </a:spcBef>
              <a:buClrTx/>
              <a:buSzTx/>
              <a:buNone/>
            </a:pP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dirty="0">
                <a:solidFill>
                  <a:prstClr val="black"/>
                </a:solidFill>
                <a:latin typeface="Arial"/>
                <a:ea typeface="+mn-ea"/>
                <a:cs typeface="Arial"/>
              </a:rPr>
              <a:t>Written notification including possible outcomes</a:t>
            </a: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Individual can be accompanied</a:t>
            </a:r>
            <a:endParaRPr lang="en-GB" sz="2000" dirty="0">
              <a:solidFill>
                <a:prstClr val="black"/>
              </a:solidFill>
              <a:latin typeface="Arial"/>
              <a:ea typeface="+mn-ea"/>
              <a:cs typeface="Arial"/>
            </a:endParaRP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Chaired by Line Manager (supported by HR) </a:t>
            </a:r>
          </a:p>
          <a:p>
            <a:pPr marL="475060" lvl="1" indent="-342900" defTabSz="457200">
              <a:lnSpc>
                <a:spcPct val="100000"/>
              </a:lnSpc>
              <a:spcBef>
                <a:spcPct val="20000"/>
              </a:spcBef>
              <a:buClrTx/>
              <a:buSzTx/>
              <a:buFont typeface="Wingdings" panose="05000000000000000000" pitchFamily="2" charset="2"/>
              <a:buChar char="Ø"/>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dirty="0">
                <a:solidFill>
                  <a:prstClr val="black"/>
                </a:solidFill>
                <a:latin typeface="Arial"/>
                <a:ea typeface="+mn-ea"/>
                <a:cs typeface="Arial"/>
              </a:rPr>
              <a:t>Witnesses may be called</a:t>
            </a: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Outcome documented and next steps agreed</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270423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February 2021</a:t>
            </a:r>
          </a:p>
        </p:txBody>
      </p:sp>
      <p:sp>
        <p:nvSpPr>
          <p:cNvPr id="4" name="Text Placeholder 3"/>
          <p:cNvSpPr>
            <a:spLocks noGrp="1"/>
          </p:cNvSpPr>
          <p:nvPr>
            <p:ph type="body" sz="quarter" idx="17"/>
          </p:nvPr>
        </p:nvSpPr>
        <p:spPr>
          <a:xfrm>
            <a:off x="696221" y="908050"/>
            <a:ext cx="7845723" cy="5727103"/>
          </a:xfrm>
        </p:spPr>
        <p:txBody>
          <a:bodyPr>
            <a:normAutofit fontScale="85000" lnSpcReduction="10000"/>
          </a:bodyPr>
          <a:lstStyle/>
          <a:p>
            <a:pPr>
              <a:lnSpc>
                <a:spcPct val="120000"/>
              </a:lnSpc>
            </a:pPr>
            <a:r>
              <a:rPr lang="en-GB" sz="2800" b="0" dirty="0">
                <a:solidFill>
                  <a:srgbClr val="FF0000"/>
                </a:solidFill>
                <a:latin typeface="Arial"/>
                <a:cs typeface="Arial"/>
              </a:rPr>
              <a:t>Capability Performance Policy and Procedure:</a:t>
            </a:r>
          </a:p>
          <a:p>
            <a:pPr>
              <a:lnSpc>
                <a:spcPct val="120000"/>
              </a:lnSpc>
            </a:pPr>
            <a:endParaRPr lang="en-GB" sz="1200" b="0" dirty="0">
              <a:solidFill>
                <a:srgbClr val="FF0000"/>
              </a:solidFill>
              <a:latin typeface="Arial"/>
              <a:cs typeface="Arial"/>
            </a:endParaRPr>
          </a:p>
          <a:p>
            <a:pPr marL="457200" lvl="0" indent="-457200" defTabSz="457200">
              <a:lnSpc>
                <a:spcPct val="100000"/>
              </a:lnSpc>
              <a:spcBef>
                <a:spcPct val="20000"/>
              </a:spcBef>
              <a:buClrTx/>
              <a:buSzTx/>
              <a:buFont typeface="Arial" panose="020B0604020202020204" pitchFamily="34" charset="0"/>
              <a:buChar char="•"/>
            </a:pPr>
            <a:r>
              <a:rPr lang="en-GB" sz="2600" b="0" dirty="0">
                <a:solidFill>
                  <a:prstClr val="black"/>
                </a:solidFill>
                <a:latin typeface="Arial"/>
                <a:ea typeface="+mn-ea"/>
                <a:cs typeface="Arial"/>
              </a:rPr>
              <a:t>Dismissal:</a:t>
            </a:r>
          </a:p>
          <a:p>
            <a:pPr marL="0" lvl="0" defTabSz="457200">
              <a:lnSpc>
                <a:spcPct val="100000"/>
              </a:lnSpc>
              <a:spcBef>
                <a:spcPct val="20000"/>
              </a:spcBef>
              <a:buClrTx/>
              <a:buSzTx/>
            </a:pPr>
            <a:r>
              <a:rPr lang="en-GB" sz="2400" b="0" dirty="0">
                <a:solidFill>
                  <a:prstClr val="black"/>
                </a:solidFill>
                <a:latin typeface="Arial"/>
                <a:ea typeface="+mn-ea"/>
                <a:cs typeface="Arial"/>
              </a:rPr>
              <a:t>	</a:t>
            </a:r>
            <a:r>
              <a:rPr lang="en-GB" sz="2100" b="0" dirty="0">
                <a:solidFill>
                  <a:prstClr val="black"/>
                </a:solidFill>
                <a:latin typeface="Arial"/>
                <a:ea typeface="+mn-ea"/>
                <a:cs typeface="Arial"/>
              </a:rPr>
              <a:t>Where an employee's contract of employment is terminated as 	an 	outcome of this procedure, termination shall be with immediate 	effect with full contractual pay in lieu of notice and payment for annual 	leave accrued but not taken.</a:t>
            </a:r>
          </a:p>
          <a:p>
            <a:pPr marL="0" lvl="0" defTabSz="457200">
              <a:lnSpc>
                <a:spcPct val="100000"/>
              </a:lnSpc>
              <a:spcBef>
                <a:spcPct val="20000"/>
              </a:spcBef>
              <a:buClrTx/>
              <a:buSzTx/>
            </a:pPr>
            <a:endParaRPr lang="en-GB" sz="2600" b="0" dirty="0">
              <a:solidFill>
                <a:prstClr val="black"/>
              </a:solidFill>
              <a:latin typeface="Arial"/>
              <a:ea typeface="+mn-ea"/>
              <a:cs typeface="Arial"/>
            </a:endParaRPr>
          </a:p>
          <a:p>
            <a:pPr marL="457200" lvl="0" indent="-457200" defTabSz="457200">
              <a:lnSpc>
                <a:spcPct val="100000"/>
              </a:lnSpc>
              <a:spcBef>
                <a:spcPct val="20000"/>
              </a:spcBef>
              <a:buClrTx/>
              <a:buSzTx/>
              <a:buFont typeface="Arial" panose="020B0604020202020204" pitchFamily="34" charset="0"/>
              <a:buChar char="•"/>
            </a:pPr>
            <a:r>
              <a:rPr lang="en-GB" sz="2600" b="0" dirty="0">
                <a:solidFill>
                  <a:prstClr val="black"/>
                </a:solidFill>
                <a:latin typeface="Arial"/>
                <a:ea typeface="+mn-ea"/>
                <a:cs typeface="Arial"/>
              </a:rPr>
              <a:t>Appeals and grievances:</a:t>
            </a:r>
          </a:p>
          <a:p>
            <a:pPr marL="857251" lvl="3" indent="-457200" defTabSz="457200">
              <a:lnSpc>
                <a:spcPct val="100000"/>
              </a:lnSpc>
              <a:spcBef>
                <a:spcPct val="20000"/>
              </a:spcBef>
              <a:buClrTx/>
              <a:buSzTx/>
              <a:buFont typeface="Wingdings" panose="05000000000000000000" pitchFamily="2" charset="2"/>
              <a:buChar char="Ø"/>
            </a:pPr>
            <a:r>
              <a:rPr lang="en-GB" sz="2175" b="0" dirty="0">
                <a:solidFill>
                  <a:prstClr val="black"/>
                </a:solidFill>
                <a:latin typeface="Arial"/>
                <a:ea typeface="+mn-ea"/>
                <a:cs typeface="Arial"/>
              </a:rPr>
              <a:t>Where a grievance is raised prior to the outcome of the Capability Performance Procedure it will normally be considered in accordance with this procedure, alongside other evidence.</a:t>
            </a:r>
          </a:p>
          <a:p>
            <a:pPr marL="857251" lvl="3" indent="-457200" defTabSz="457200">
              <a:lnSpc>
                <a:spcPct val="100000"/>
              </a:lnSpc>
              <a:spcBef>
                <a:spcPct val="20000"/>
              </a:spcBef>
              <a:buClrTx/>
              <a:buSzTx/>
              <a:buFont typeface="Wingdings" panose="05000000000000000000" pitchFamily="2" charset="2"/>
              <a:buChar char="Ø"/>
            </a:pPr>
            <a:r>
              <a:rPr lang="en-GB" sz="2175" b="0" dirty="0">
                <a:solidFill>
                  <a:prstClr val="black"/>
                </a:solidFill>
                <a:latin typeface="Arial"/>
                <a:ea typeface="+mn-ea"/>
                <a:cs typeface="Arial"/>
              </a:rPr>
              <a:t>Employees are entitled to appeal against the outcome of any of the formal stages of the Capability Performance Procedure by using the Appeals Procedure for Professional Services Staff. 	</a:t>
            </a:r>
          </a:p>
          <a:p>
            <a:pPr marL="857251" lvl="3" indent="-457200" defTabSz="457200">
              <a:lnSpc>
                <a:spcPct val="100000"/>
              </a:lnSpc>
              <a:spcBef>
                <a:spcPct val="20000"/>
              </a:spcBef>
              <a:buClrTx/>
              <a:buSzTx/>
              <a:buFont typeface="Wingdings" panose="05000000000000000000" pitchFamily="2" charset="2"/>
              <a:buChar char="Ø"/>
            </a:pPr>
            <a:r>
              <a:rPr lang="en-GB" sz="2175" b="0" dirty="0">
                <a:solidFill>
                  <a:prstClr val="black"/>
                </a:solidFill>
                <a:latin typeface="Arial"/>
                <a:ea typeface="+mn-ea"/>
                <a:cs typeface="Arial"/>
              </a:rPr>
              <a:t>Where a grievance is raised after a hearing or where a decision has been made it will normally be considered under the Appeals Procedure for Professional Services Staff.</a:t>
            </a: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826189744"/>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1783</Words>
  <Application>Microsoft Office PowerPoint</Application>
  <PresentationFormat>On-screen Show (4:3)</PresentationFormat>
  <Paragraphs>224</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 Regular</vt:lpstr>
      <vt:lpstr>Calibri</vt:lpstr>
      <vt:lpstr>Roboto</vt:lpstr>
      <vt:lpstr>Roboto Light</vt:lpstr>
      <vt:lpstr>Roboto Medium</vt:lpstr>
      <vt:lpstr>Roboto Regular</vt:lpstr>
      <vt:lpstr>Wingdings</vt:lpstr>
      <vt:lpstr>Introduction</vt:lpstr>
      <vt:lpstr>Capability Performance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Shashyna,A</cp:lastModifiedBy>
  <cp:revision>244</cp:revision>
  <dcterms:created xsi:type="dcterms:W3CDTF">2019-04-09T16:31:17Z</dcterms:created>
  <dcterms:modified xsi:type="dcterms:W3CDTF">2021-02-17T10:57:10Z</dcterms:modified>
</cp:coreProperties>
</file>