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72" r:id="rId4"/>
    <p:sldId id="258" r:id="rId5"/>
    <p:sldId id="263" r:id="rId6"/>
    <p:sldId id="273" r:id="rId7"/>
    <p:sldId id="262" r:id="rId8"/>
    <p:sldId id="270" r:id="rId9"/>
    <p:sldId id="265" r:id="rId10"/>
    <p:sldId id="266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D1F442-D869-424E-A9DA-093AEFD94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10386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300" b="0" i="0" kern="1200" cap="small" dirty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C85F904-9C54-9A4E-AC28-E0AD9774E7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59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482" userDrawn="1">
          <p15:clr>
            <a:srgbClr val="FBAE40"/>
          </p15:clr>
        </p15:guide>
        <p15:guide id="5" pos="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088EC1-153C-7048-8559-A4D996ADA23B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/>
          <a:srcRect l="80" r="11031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9ED92-E1C3-964F-A38D-936EBC0F0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83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B126A3-217F-E045-B2D1-19756ADBF4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0" r="250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2DBCF1-0850-2E44-8799-D7DF4B9F73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7120" y="2670428"/>
            <a:ext cx="3668701" cy="2179364"/>
          </a:xfrm>
        </p:spPr>
        <p:txBody>
          <a:bodyPr>
            <a:normAutofit/>
          </a:bodyPr>
          <a:lstStyle>
            <a:lvl1pPr marL="5953" marR="0" indent="0" algn="ctr" defTabSz="685800" rtl="0" eaLnBrk="1" fontAlgn="auto" latinLnBrk="0" hangingPunct="1">
              <a:lnSpc>
                <a:spcPts val="54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4500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7200"/>
              </a:lnSpc>
            </a:pPr>
            <a:r>
              <a:rPr lang="en-GB" sz="4500" b="1" i="0" baseline="0" dirty="0">
                <a:solidFill>
                  <a:srgbClr val="F4313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My student journey</a:t>
            </a:r>
            <a:endParaRPr lang="en-GB" sz="4500" b="1" i="0" baseline="0" dirty="0">
              <a:solidFill>
                <a:srgbClr val="F4313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5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EF7B4-BB76-254B-9D6F-FE5A2DD23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0" r="25040"/>
          <a:stretch/>
        </p:blipFill>
        <p:spPr>
          <a:xfrm>
            <a:off x="-5788" y="0"/>
            <a:ext cx="9149787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93F02AB-8FF8-BD48-B60E-7C6341186D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7849" y="2693576"/>
            <a:ext cx="3868364" cy="2179364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54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 typeface="+mj-lt"/>
              <a:buNone/>
              <a:tabLst/>
              <a:defRPr sz="4500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ts val="7200"/>
              </a:lnSpc>
            </a:pPr>
            <a:r>
              <a:rPr lang="en-GB" sz="4500" b="1" i="0" baseline="0" dirty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My student journey</a:t>
            </a:r>
          </a:p>
        </p:txBody>
      </p:sp>
    </p:spTree>
    <p:extLst>
      <p:ext uri="{BB962C8B-B14F-4D97-AF65-F5344CB8AC3E}">
        <p14:creationId xmlns:p14="http://schemas.microsoft.com/office/powerpoint/2010/main" val="3903362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98B485-A173-3843-8344-618C8DCC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F19DBA38-E754-E143-B67E-C3EC5028F8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79B6C97-B63B-BA46-83EA-9813053324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9000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 33pt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38230F0-43CD-B84F-936C-5BE8F6F8D5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baseline="0">
                <a:solidFill>
                  <a:schemeClr val="bg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20pt</a:t>
            </a:r>
            <a:endParaRPr lang="en-GB" dirty="0">
              <a:effectLst/>
              <a:latin typeface="Roboto" pitchFamily="2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272AAC2-A67F-AD47-918B-9B7A795586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E8D8D904-906E-7C48-9062-C78CF164E7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608" y="5879984"/>
            <a:ext cx="2877906" cy="217796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lse.ac.uk</a:t>
            </a:r>
            <a:r>
              <a:rPr lang="en-US" dirty="0"/>
              <a:t>/department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816E3F4-D2AC-D149-A458-CACCDF38F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73F84F-8E4E-214D-A077-007C9735E7E7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C4B557-427E-D342-A9A9-EF32B814B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71DF9E5-0966-4846-9223-BB56C16A8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F7F6EE0-80E1-FE48-B989-4A0C155531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79B8234-9079-2544-8BBE-FD31F3B006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381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1E168F-25BC-1843-B491-E0B7DBFA4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8EEF58B5-5722-344A-BBA5-C9FE3C10D4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7B2B823-E49E-CC42-9A16-2A9B409BC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9000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 33pt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E48D4F-78E3-5647-B204-43C89E72B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baseline="0">
                <a:solidFill>
                  <a:schemeClr val="bg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20pt</a:t>
            </a:r>
            <a:endParaRPr lang="en-GB" dirty="0">
              <a:effectLst/>
              <a:latin typeface="Roboto" pitchFamily="2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A81E9EF-179D-2942-B3E4-32244AF58C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3A665F3-5E69-594C-83C5-0B22959D9B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608" y="5879984"/>
            <a:ext cx="2877906" cy="217796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lse.ac.uk</a:t>
            </a:r>
            <a:r>
              <a:rPr lang="en-US" dirty="0"/>
              <a:t>/department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6E4945B-2625-9C4F-8CCA-CC796CAE4D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A36324-6C65-044B-9E2F-E9BC1A62C105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DAB18B-EB9C-D642-B32B-47761F0B0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2B162E-B65C-EB47-A53F-DA91A3E7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70652D-E4FD-2E46-BA74-CAA0EB3C5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D3D722A-89FC-4643-B59B-F561B810B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535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EBF4633-EBCE-7A48-AD0E-D7FADD46B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02FE8E05-049C-BB49-85D4-9702264C9F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F8471C2-F6DF-9E41-89AF-31F33887DC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9000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 33pt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BBCFE8A-187D-AA4F-A7CC-D1FFA3151B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baseline="0">
                <a:solidFill>
                  <a:schemeClr val="bg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20pt</a:t>
            </a:r>
            <a:endParaRPr lang="en-GB" dirty="0">
              <a:effectLst/>
              <a:latin typeface="Roboto" pitchFamily="2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6876E0C-AD2F-1E40-8400-6D802A9748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A859FE6-C305-A349-A9CA-073D804F3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608" y="5879984"/>
            <a:ext cx="2877906" cy="251141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lse.ac.uk</a:t>
            </a:r>
            <a:r>
              <a:rPr lang="en-US" dirty="0"/>
              <a:t>/department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CE20EA68-2DDE-B848-9549-13CC14A847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41F12F-06C6-A143-B9FB-17ECA4A53939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54DD526-B043-DE40-B31E-B11519D2E2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8BC897-38F3-4740-A096-2DBE8988B5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6CA265-D051-C043-A404-183993D3D7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35C6F2F-3A00-9B41-A631-04A1A5AB1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840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8C5B5E-FE93-CB48-999D-CBCCDBACB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0" r="250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8868" y="6384074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47BFD05-F3CA-8346-B477-6F9C3E504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BAFE1CE-461F-864E-9407-C9B3A09188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5" y="1304925"/>
            <a:ext cx="7209065" cy="1214157"/>
          </a:xfrm>
          <a:prstGeom prst="rect">
            <a:avLst/>
          </a:prstGeom>
        </p:spPr>
        <p:txBody>
          <a:bodyPr lIns="90000" tIns="0" rIns="0" bIns="0" anchor="b" anchorCtr="0"/>
          <a:lstStyle>
            <a:lvl1pPr algn="l">
              <a:defRPr sz="3300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 33pt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4DD063B-557E-8B44-A146-F8D83AB269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09064" cy="46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baseline="0">
                <a:solidFill>
                  <a:schemeClr val="tx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20pt</a:t>
            </a:r>
            <a:endParaRPr lang="en-GB" dirty="0">
              <a:effectLst/>
              <a:latin typeface="Roboto" pitchFamily="2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44513FB-C434-0640-9C6D-5A851539B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09063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  <a:endParaRPr lang="en-GB" sz="1200" dirty="0">
              <a:effectLst/>
              <a:latin typeface="Roboto" pitchFamily="2" charset="0"/>
            </a:endParaRPr>
          </a:p>
          <a:p>
            <a:endParaRPr lang="en-GB" sz="1200" dirty="0">
              <a:effectLst/>
              <a:latin typeface="Roboto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D6C5356-CB66-9A4E-8043-C8901F63D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94" y="5879984"/>
            <a:ext cx="2876920" cy="248724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lse.ac.uk</a:t>
            </a:r>
            <a:r>
              <a:rPr lang="en-US" dirty="0"/>
              <a:t>/department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6C43FCE-8908-0D46-8746-8DDB23109F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8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38FF46-AC42-BF48-B42D-C150EB1BF244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06" y="6356169"/>
            <a:chExt cx="681069" cy="11983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BDF9FF-D06F-6746-B12C-7C2EF6AEA1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06" y="6356169"/>
              <a:ext cx="163320" cy="11725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1DDE23-DBC9-324F-8335-A6CFE121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4058" y="6358586"/>
              <a:ext cx="177976" cy="1172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32573A2-D524-7B4B-B9BE-CAB57D3C8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21499" y="6358750"/>
              <a:ext cx="177976" cy="1172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2E6871-FF93-1044-9A34-10AC8CDE37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84254" y="6357690"/>
              <a:ext cx="196821" cy="117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993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A910C4-D4E8-EA43-B3BE-601B0A9AB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F28F678-5128-E84A-A50B-D29D6712F8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074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FC1E0248-C34D-5B4D-A11C-A011D5EEDC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81E797-FA33-9242-BBC2-3E785BFE30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700548"/>
            <a:ext cx="7356037" cy="554782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45pt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6EE0CD-2A27-0345-8BC0-397F56943522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356927"/>
            <a:chExt cx="681037" cy="11482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B436DA-FAD8-1445-9D57-46C128EB9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356927"/>
              <a:ext cx="155673" cy="11470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E3357F-C2C0-354F-B8A5-0CB772FB2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62477" y="6356927"/>
              <a:ext cx="165914" cy="1147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E3D61E-5BC4-8D47-A018-EC7BA31E02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27624" y="6356927"/>
              <a:ext cx="174108" cy="11470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372E5D1-F0EC-9D4F-B56E-9C2486FA6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88532" y="6357044"/>
              <a:ext cx="192543" cy="114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166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E352F1-5A53-0A42-BB5B-44D75D142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6F8988C-991D-B641-BFE6-E92BF052D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074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4987EF3E-4AD5-7F4D-8D10-5067B40611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449A42-1EAA-5E41-B7E8-3C24B7CBF3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700548"/>
            <a:ext cx="7356037" cy="554782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45pt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CE4EB7-C178-BD47-AC5D-11646973D3D9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F09B669-C27C-9746-A5DB-6913D0FB21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596FBA-A2DB-0645-9BA1-C2F6980F5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DC47E2-C54F-7C4B-A213-57A843DD3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E6031B3-0D91-374D-8639-32AB99A39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528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D84124-140B-2A49-9657-48933CCA5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923" y="6131125"/>
            <a:ext cx="23558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FA0F216C-668D-4A4D-A256-4AF313E03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E8FE1-FAD7-6F4E-B856-5ABB7CF89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700548"/>
            <a:ext cx="7356037" cy="554782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45pt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75E639-C721-7C41-8AE8-532CC1256225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AB0AF6A-7FCB-AB45-939F-9BEF81DB8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DDE38E-AC9F-5C49-BB3F-730F7D79F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70D647-A0C6-7D4B-A73A-861B271EF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B1BFE66-724D-FA46-AACD-E340D02CB1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1D304E-E920-994A-BDCE-74BCD41F3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" r="24970"/>
          <a:stretch/>
        </p:blipFill>
        <p:spPr>
          <a:xfrm>
            <a:off x="10386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300" b="0" i="0" kern="1200" cap="small" dirty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F73C3BB-A44C-8948-A377-2D80096ABB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B7872B08-0398-8A46-9703-8F17C91D9B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1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482" userDrawn="1">
          <p15:clr>
            <a:srgbClr val="FBAE40"/>
          </p15:clr>
        </p15:guide>
        <p15:guide id="5" pos="95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497279-4F88-994C-AF32-10BF47341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D29FF55-A094-494C-BDFD-4CA8713219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63F9B5-C1FA-DC46-8598-DE3ECBA4DB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E2F6FF-806F-5F4D-88FD-A4C6B3B123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700548"/>
            <a:ext cx="7356037" cy="554782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45pt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EE7476-AB8F-BE46-868B-2B26C3E885B1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38" y="6422517"/>
            <a:chExt cx="872569" cy="1535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66D433-72A3-BB4D-A0F3-1D47D1F7FB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2517"/>
              <a:ext cx="209241" cy="1502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BD8531-15AA-3040-A429-DD0AD298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97406" y="6425613"/>
              <a:ext cx="228019" cy="1502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E5365F-D999-E845-9F82-2B84C20A15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927" y="6425824"/>
              <a:ext cx="228019" cy="150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BC5A25-A335-834B-BCB7-530A4B276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0445" y="6424466"/>
              <a:ext cx="252162" cy="15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937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F9D846-1029-8649-923F-725247044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B96331-9581-4E43-ABF0-A901F058A9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04EFB38C-67E4-4C41-9227-AB41CD122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76200B5E-D818-D34C-A386-0334393F0C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D5E8EC8-3F1C-FC4F-8801-CEDA0D98F6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469571"/>
            <a:ext cx="7758756" cy="4678680"/>
          </a:xfrm>
          <a:prstGeom prst="rect">
            <a:avLst/>
          </a:prstGeom>
        </p:spPr>
        <p:txBody>
          <a:bodyPr/>
          <a:lstStyle>
            <a:lvl1pPr algn="l">
              <a:lnSpc>
                <a:spcPts val="2450"/>
              </a:lnSpc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8113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9304" indent="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06004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6003" indent="0" algn="l">
              <a:lnSpc>
                <a:spcPts val="245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– Fifth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07F38B-6056-AD40-A806-F14A33E01368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3AEC16-4E14-6B4B-B29B-7C6E0AFFD2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F74A715-04C1-5D4E-91CB-2958997A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542894-FD1D-094E-80E0-D67DBB346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EE2004-3785-414A-8829-01C9E6C75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3071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C9ED1B-9FE8-474A-9955-6F645337B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EF713E7-A59D-234A-9964-F3587B0A5A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B1048F7-7EA3-5747-836A-319E502BD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EC94B5CF-E5F9-8044-84F0-3790809FE5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6579AF0-9833-3E4E-9DC9-2AD47052C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469571"/>
            <a:ext cx="7758756" cy="4678680"/>
          </a:xfrm>
          <a:prstGeom prst="rect">
            <a:avLst/>
          </a:prstGeom>
        </p:spPr>
        <p:txBody>
          <a:bodyPr/>
          <a:lstStyle>
            <a:lvl1pPr algn="l">
              <a:lnSpc>
                <a:spcPts val="2450"/>
              </a:lnSpc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8113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9304" indent="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06004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6003" indent="0" algn="l">
              <a:lnSpc>
                <a:spcPts val="245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– 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BADDBD-23E2-8641-BE2F-9EDD776C6875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F25920-9726-7441-A3D8-1F97C94BDF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7675A1-C79E-8349-8069-1C4917A33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749A522-4F5F-CE40-87DA-C8719B0AA6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9E9607E-09A7-D84D-AE27-5F7FC1F41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4253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EAC5BD-AC3C-704A-9B3F-57660E1A3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3FA61B-56F3-1640-BA9C-BCCA15087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3112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B535592-07AB-8041-9F47-B5D0936FED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B6CB783B-A643-6148-B7FA-A50F5A86E0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9F0AFC2-F240-844C-BE20-BA7FA5B4F7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469571"/>
            <a:ext cx="7758756" cy="4678680"/>
          </a:xfrm>
          <a:prstGeom prst="rect">
            <a:avLst/>
          </a:prstGeom>
        </p:spPr>
        <p:txBody>
          <a:bodyPr/>
          <a:lstStyle>
            <a:lvl1pPr algn="l">
              <a:lnSpc>
                <a:spcPts val="2450"/>
              </a:lnSpc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8113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9304" indent="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06004" indent="-180000" algn="l">
              <a:lnSpc>
                <a:spcPts val="2450"/>
              </a:lnSpc>
              <a:buClr>
                <a:schemeClr val="bg1"/>
              </a:buClr>
              <a:buFont typeface="Wingdings" pitchFamily="2" charset="2"/>
              <a:buChar char="§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6003" indent="0" algn="l">
              <a:lnSpc>
                <a:spcPts val="245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– Fifth level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F98D61-AD8A-3E40-926C-9A728C013613}"/>
              </a:ext>
            </a:extLst>
          </p:cNvPr>
          <p:cNvGrpSpPr/>
          <p:nvPr userDrawn="1"/>
        </p:nvGrpSpPr>
        <p:grpSpPr>
          <a:xfrm>
            <a:off x="300038" y="6356927"/>
            <a:ext cx="681037" cy="114823"/>
            <a:chOff x="300038" y="6426199"/>
            <a:chExt cx="869394" cy="1465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CC64E65-E559-394D-A262-C601640D19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6199"/>
              <a:ext cx="198728" cy="1464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16E45A2-996F-4C44-A32E-F2A6880E7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7404" y="6426199"/>
              <a:ext cx="211802" cy="1464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693F01B-CE57-8947-8509-ABA9A1E5C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226" y="6426199"/>
              <a:ext cx="222262" cy="14643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99D44E9-FE72-E646-9A28-02B80B4CB8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3637" y="6426348"/>
              <a:ext cx="245795" cy="14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8163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3FB71B-88BE-1740-8F93-EF00E6505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6A717F1-9D6B-3C4F-9DD5-B4FCDD5810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348209D-D5CE-2843-B675-2887DFD797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53E4C59-1A50-AF49-AAA6-B494CC698B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469571"/>
            <a:ext cx="7758756" cy="4678680"/>
          </a:xfrm>
          <a:prstGeom prst="rect">
            <a:avLst/>
          </a:prstGeom>
        </p:spPr>
        <p:txBody>
          <a:bodyPr/>
          <a:lstStyle>
            <a:lvl1pPr algn="l">
              <a:lnSpc>
                <a:spcPts val="2450"/>
              </a:lnSpc>
              <a:defRPr sz="2000" b="1" i="0" baseline="0">
                <a:solidFill>
                  <a:srgbClr val="E011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8113" indent="-180000" algn="l">
              <a:lnSpc>
                <a:spcPts val="2450"/>
              </a:lnSpc>
              <a:buClr>
                <a:srgbClr val="E0112B"/>
              </a:buClr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9304" indent="180000" algn="l">
              <a:lnSpc>
                <a:spcPts val="2450"/>
              </a:lnSpc>
              <a:buClr>
                <a:srgbClr val="E0112B"/>
              </a:buClr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06004" indent="-180000" algn="l">
              <a:lnSpc>
                <a:spcPts val="2450"/>
              </a:lnSpc>
              <a:buClr>
                <a:schemeClr val="tx1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6003" indent="0" algn="l">
              <a:lnSpc>
                <a:spcPts val="245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– 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78DC4E-A482-2443-BBF0-8A5C274F4404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38" y="6422517"/>
            <a:chExt cx="872569" cy="1535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7D9786C-26F3-6B49-B561-AF7C60DA32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2517"/>
              <a:ext cx="209241" cy="150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64B8E30-D072-6B43-B098-2385EDDD4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97406" y="6425613"/>
              <a:ext cx="228019" cy="15022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27E3F0B-3619-2E42-B352-238A547F7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927" y="6425824"/>
              <a:ext cx="228019" cy="15022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1B6031F-6F80-1642-8050-F7AA7F882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0445" y="6424466"/>
              <a:ext cx="252162" cy="15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936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53453B-940D-5644-ADB5-AE92DE4AE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B214645-1F46-624A-B6AE-2916157361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0520" y="1477735"/>
            <a:ext cx="5653236" cy="4608512"/>
          </a:xfrm>
          <a:prstGeom prst="rect">
            <a:avLst/>
          </a:prstGeom>
        </p:spPr>
        <p:txBody>
          <a:bodyPr vert="horz" anchor="ctr" anchorCtr="0"/>
          <a:lstStyle>
            <a:lvl1pPr marL="190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ACECF71-E44D-9343-B09C-B33F86018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76150C-88F6-D649-AF1D-7D43DF865EA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0D8C31D-12FC-9B4C-BB63-6ADF192F64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6131125"/>
            <a:ext cx="23710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4921A87-CE48-7E44-94CA-BFFDE74D2A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29D2460-3596-824A-A3BE-5ACC633CB0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492" y="1477736"/>
            <a:ext cx="1846364" cy="460851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>
                <a:solidFill>
                  <a:srgbClr val="E011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rPr>
              <a:t>Click to edit Master title style</a:t>
            </a:r>
            <a:endParaRPr lang="en-GB" b="0" i="0" dirty="0">
              <a:latin typeface="Roboto Medium" pitchFamily="2" charset="0"/>
              <a:ea typeface="Roboto Medium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97F2CC-BF11-394C-9F2A-CBFCB74326DF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38" y="6422517"/>
            <a:chExt cx="872569" cy="1535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E5D8CF-D7E7-D14F-86B8-6B0A4B0C3E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2517"/>
              <a:ext cx="209241" cy="15022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83DA91-77D3-8D42-AC45-9C19D8DEFE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97406" y="6425613"/>
              <a:ext cx="228019" cy="15022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7B2A42-26A0-C242-AF62-223078E6B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927" y="6425824"/>
              <a:ext cx="228019" cy="15022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33887BE-57A5-5948-8BC0-72FE4AB4D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0445" y="6424466"/>
              <a:ext cx="252162" cy="15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0821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48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F3F05DA-91B8-7E45-9FF1-5296A0BF2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AEC377AE-1F4E-3A40-A036-610E6D0053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31431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A5AB9DE-0554-E944-A3B2-D9FABB9596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34633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4BFC75B-E634-4A4F-8B4C-D587734E4C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28229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AD510AE7-F4B4-3C4D-B8B4-22A41CF247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25028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D4F9586-0175-9E43-9ACA-56B07728B0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37835" y="3499609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C39A0EC-9C46-1247-BC41-623BB397C20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32910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8882B08-B9F4-8246-BE1F-23EFED36744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36112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DAD9550-8440-8244-8BC5-A05394521F3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29708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277CFFB-6033-DC40-B925-DC0D3838C01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26507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5013156-F6E4-C34B-8FC2-A2745B65B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B5A811-8D96-E849-BBE5-C3F64F8C9BB8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8B2B4DF-EB0B-0D4C-9E2C-6BBE2ECA5D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7238" y="613112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@LSE/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5F48572-1932-F14D-B76A-11FAFD7CF9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8868C83-1B29-1442-8A51-1A3A52480A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5029" y="2919004"/>
            <a:ext cx="8693944" cy="37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050" b="1" i="0" dirty="0"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rPr>
              <a:t>A presentation by The Department of XXXXXXXXX in association with</a:t>
            </a:r>
            <a:endParaRPr lang="en-US" sz="1050" b="0" i="0" dirty="0">
              <a:latin typeface="Roboto Medium" pitchFamily="2" charset="0"/>
              <a:ea typeface="Roboto Medium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60E5A4-4A80-F941-815A-32F6DA93A9A7}"/>
              </a:ext>
            </a:extLst>
          </p:cNvPr>
          <p:cNvGrpSpPr/>
          <p:nvPr userDrawn="1"/>
        </p:nvGrpSpPr>
        <p:grpSpPr>
          <a:xfrm>
            <a:off x="300006" y="6356169"/>
            <a:ext cx="681069" cy="119835"/>
            <a:chOff x="300038" y="6422517"/>
            <a:chExt cx="872569" cy="15353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A359571-8081-4D43-A48A-79BD192B3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0038" y="6422517"/>
              <a:ext cx="209241" cy="15022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6E6DCDE-5313-DC4B-A052-9BCE51530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97406" y="6425613"/>
              <a:ext cx="228019" cy="15022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07B4813-9636-6143-8450-52461D4FD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927" y="6425824"/>
              <a:ext cx="228019" cy="15022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BC64824-8FD2-B743-8A28-A4868DEF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0445" y="6424466"/>
              <a:ext cx="252162" cy="15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857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888" userDrawn="1">
          <p15:clr>
            <a:srgbClr val="FBAE40"/>
          </p15:clr>
        </p15:guide>
        <p15:guide id="3" orient="horz" pos="27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E96FC-91A7-BE48-8B69-CD2AB2D3E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300" b="0" i="0" kern="1200" cap="small" dirty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4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80B1BC7-3296-5643-BD8B-52C12A1AB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F7D5217-A8AB-254F-8F8C-B7C9BF2A5C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42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482" userDrawn="1">
          <p15:clr>
            <a:srgbClr val="FBAE40"/>
          </p15:clr>
        </p15:guide>
        <p15:guide id="5" pos="9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A439F6-A9BA-1B45-A7E3-F7505379F4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" r="24970"/>
          <a:stretch/>
        </p:blipFill>
        <p:spPr>
          <a:xfrm>
            <a:off x="10386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300" b="0" i="0" kern="1200" cap="small" dirty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5ED70-D288-9542-8589-E9E533DDDD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23284" y="3462338"/>
            <a:ext cx="257175" cy="25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>
                <a:solidFill>
                  <a:srgbClr val="E0112B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43131"/>
              </a:solidFill>
              <a:latin typeface="Arial Regula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52082-5A5F-AC40-8317-A7339DC7D9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346" y="1694655"/>
            <a:ext cx="629920" cy="457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D3C96E-3368-8342-BA83-79D1FF4CC7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</p:spTree>
    <p:extLst>
      <p:ext uri="{BB962C8B-B14F-4D97-AF65-F5344CB8AC3E}">
        <p14:creationId xmlns:p14="http://schemas.microsoft.com/office/powerpoint/2010/main" val="3849906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482" userDrawn="1">
          <p15:clr>
            <a:srgbClr val="FBAE40"/>
          </p15:clr>
        </p15:guide>
        <p15:guide id="5" pos="9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04A537-4B87-D84C-AFBB-307C5A8F1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" r="250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AB65CC-40B5-F84F-A7CA-EBD3F9102B00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705860B-74AB-1341-89BB-45CD0F6A5E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A679DDE-6B17-5B4C-968C-6056C521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E509A1E-0A9E-E543-B03A-FC4869742C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1" y="2492377"/>
            <a:ext cx="7845723" cy="348019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LSE is a world leading university, specialising in social sciences, with a global community of people and ideas that transform the world. </a:t>
            </a:r>
            <a:endParaRPr lang="en-GB" sz="2700" b="1" i="0" dirty="0">
              <a:solidFill>
                <a:srgbClr val="F43131"/>
              </a:solidFill>
              <a:effectLst/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5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85" userDrawn="1">
          <p15:clr>
            <a:srgbClr val="FBAE40"/>
          </p15:clr>
        </p15:guide>
        <p15:guide id="3" pos="5483" userDrawn="1">
          <p15:clr>
            <a:srgbClr val="FBAE40"/>
          </p15:clr>
        </p15:guide>
        <p15:guide id="4" orient="horz" pos="157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AF37E-CDA6-F24C-8CDC-99DE59329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3EDFC9-472F-D340-AE89-53AF54C4B28F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057531C-3F06-F24C-A20F-5F6C78DC1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9BE21998-E734-DA46-ADC2-E15DE93A06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E1D2508-B843-1B43-BD2D-C29CDF2B2F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2" y="2492377"/>
            <a:ext cx="7832142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5953" marR="0" lvl="0" indent="0" algn="l" defTabSz="685800" rtl="0" eaLnBrk="1" fontAlgn="auto" latinLnBrk="0" hangingPunct="1">
              <a:lnSpc>
                <a:spcPts val="45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27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We provide a dynamic and diverse education and research environment attracting the brightest minds from across the globe.</a:t>
            </a:r>
          </a:p>
        </p:txBody>
      </p:sp>
    </p:spTree>
    <p:extLst>
      <p:ext uri="{BB962C8B-B14F-4D97-AF65-F5344CB8AC3E}">
        <p14:creationId xmlns:p14="http://schemas.microsoft.com/office/powerpoint/2010/main" val="748275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85" userDrawn="1">
          <p15:clr>
            <a:srgbClr val="FBAE40"/>
          </p15:clr>
        </p15:guide>
        <p15:guide id="3" pos="5483" userDrawn="1">
          <p15:clr>
            <a:srgbClr val="FBAE40"/>
          </p15:clr>
        </p15:guide>
        <p15:guide id="4" orient="horz" pos="157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A4E88-A69D-8849-A4AD-A8A23F10D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dirty="0">
              <a:solidFill>
                <a:srgbClr val="FFFFFF"/>
              </a:solidFill>
              <a:latin typeface="Arial Regular"/>
              <a:ea typeface="Roboto Light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0BD81C8-78ED-8E4B-8031-87DA5E1761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61B40F3-96EC-C640-B322-07022DA898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600" b="0" i="0" kern="1200" baseline="0" dirty="0">
                <a:solidFill>
                  <a:schemeClr val="bg1"/>
                </a:solidFill>
                <a:effectLst/>
                <a:latin typeface="Arial Regular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1350" b="0" i="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Department/Institute/Centre name </a:t>
            </a:r>
            <a:endParaRPr lang="en-GB" sz="1350" b="0" i="0" kern="1200" baseline="0" dirty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517A914-0F72-1241-A932-1FC8D80802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Through our world-leading teaching and research, we are preparing the next generation to face the challenges of tomorrow.</a:t>
            </a:r>
          </a:p>
        </p:txBody>
      </p:sp>
    </p:spTree>
    <p:extLst>
      <p:ext uri="{BB962C8B-B14F-4D97-AF65-F5344CB8AC3E}">
        <p14:creationId xmlns:p14="http://schemas.microsoft.com/office/powerpoint/2010/main" val="114563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8C29C-1DD2-A94C-8C3A-4B833556F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1" r="25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dirty="0">
              <a:solidFill>
                <a:srgbClr val="FFFFFF"/>
              </a:solidFill>
              <a:latin typeface="Arial Regular"/>
              <a:ea typeface="Roboto Light" pitchFamily="2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CBDB688-64EF-324F-BFAB-D512A89376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8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47BE0-73F8-4949-A3BB-CF87E2D08977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43131"/>
              </a:solidFill>
              <a:latin typeface="Arial Regular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36D61C-9E99-CB4E-BB41-08F68F30DC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Department/Institute/Centre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77F86A-195A-CD40-B5BB-C6B881E7F9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1" y="2492377"/>
            <a:ext cx="7845723" cy="348019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>
                <a:solidFill>
                  <a:srgbClr val="E011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dirty="0">
                <a:solidFill>
                  <a:srgbClr val="F4313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LSE is a world leading university, specialising in social sciences, with a global community of people and ideas that transform the world.</a:t>
            </a:r>
          </a:p>
        </p:txBody>
      </p:sp>
    </p:spTree>
    <p:extLst>
      <p:ext uri="{BB962C8B-B14F-4D97-AF65-F5344CB8AC3E}">
        <p14:creationId xmlns:p14="http://schemas.microsoft.com/office/powerpoint/2010/main" val="15208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3E9B3-0E9A-C846-9C2B-55D4DCFCB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" r="111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9CED2-8B24-DE4A-8092-C6CDFCA1AC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5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8129D-8A12-1642-B72D-276B159E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296863"/>
            <a:ext cx="7615238" cy="140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329C4-6709-E243-8A81-9E6214E0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68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685800" rtl="0" eaLnBrk="1" latinLnBrk="0" hangingPunct="1">
        <a:lnSpc>
          <a:spcPts val="3960"/>
        </a:lnSpc>
        <a:spcBef>
          <a:spcPct val="0"/>
        </a:spcBef>
        <a:buNone/>
        <a:defRPr sz="2775" b="0" i="0" kern="1200">
          <a:solidFill>
            <a:srgbClr val="E0112B"/>
          </a:solidFill>
          <a:latin typeface="Roboto Medium" pitchFamily="2" charset="0"/>
          <a:ea typeface="Roboto Medium" pitchFamily="2" charset="0"/>
          <a:cs typeface="+mj-cs"/>
        </a:defRPr>
      </a:lvl1pPr>
    </p:titleStyle>
    <p:bodyStyle>
      <a:lvl1pPr marL="5953" indent="0" algn="l" defTabSz="685800" rtl="0" eaLnBrk="1" latinLnBrk="0" hangingPunct="1">
        <a:lnSpc>
          <a:spcPct val="90000"/>
        </a:lnSpc>
        <a:spcBef>
          <a:spcPts val="750"/>
        </a:spcBef>
        <a:buClr>
          <a:srgbClr val="FF0000"/>
        </a:buClr>
        <a:buSzPct val="110000"/>
        <a:buFontTx/>
        <a:buNone/>
        <a:tabLst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1pPr>
      <a:lvl2pPr marL="138113" indent="-132160" algn="l" defTabSz="675000" rtl="0" eaLnBrk="1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2pPr>
      <a:lvl3pPr marL="139304" indent="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406004" indent="-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538163" marR="0" indent="-132160" algn="l" defTabSz="675000" rtl="0" eaLnBrk="1" fontAlgn="auto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618" userDrawn="1">
          <p15:clr>
            <a:srgbClr val="F26B43"/>
          </p15:clr>
        </p15:guide>
        <p15:guide id="7" pos="5279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2" orient="horz" pos="187" userDrawn="1">
          <p15:clr>
            <a:srgbClr val="F26B43"/>
          </p15:clr>
        </p15:guide>
        <p15:guide id="13" pos="142" userDrawn="1">
          <p15:clr>
            <a:srgbClr val="F26B43"/>
          </p15:clr>
        </p15:guide>
        <p15:guide id="14" pos="482" userDrawn="1">
          <p15:clr>
            <a:srgbClr val="F26B43"/>
          </p15:clr>
        </p15:guide>
        <p15:guide id="15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.darling1@lse.ac.uk" TargetMode="External"/><Relationship Id="rId2" Type="http://schemas.openxmlformats.org/officeDocument/2006/relationships/hyperlink" Target="mailto:c.watt@lse.ac.uk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.lse.ac.uk/staff/services/Policies-and-procedures/Assets/Documents/orgChaPol.pdf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142FE7A-1BD4-204F-8B66-50A9CA7C2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HR October 2019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9FDBC20-D099-0F45-AC75-1681705F3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Change Management at LSE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8F1B155D-E36E-B641-90A1-5630BEC3F7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Monday 28 OCTOBER 2019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48B62E-B01B-3E4A-BD63-310078B3CA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94510E-CDFF-5945-846D-841E1B47EA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9350BC7-93AF-0A45-9DE0-6844E88639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56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1196752"/>
            <a:ext cx="7845723" cy="4775817"/>
          </a:xfrm>
        </p:spPr>
        <p:txBody>
          <a:bodyPr/>
          <a:lstStyle/>
          <a:p>
            <a:r>
              <a:rPr lang="en-GB" sz="2400" b="0" dirty="0"/>
              <a:t>New change management resources for the School…</a:t>
            </a:r>
          </a:p>
          <a:p>
            <a:pPr marL="34885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Development of new webpages to be maintained and updated by HR - </a:t>
            </a:r>
            <a:r>
              <a:rPr lang="en-GB" sz="2000" dirty="0">
                <a:solidFill>
                  <a:schemeClr val="tx1"/>
                </a:solidFill>
              </a:rPr>
              <a:t>‘Change Management Toolkit’</a:t>
            </a:r>
            <a:endParaRPr lang="en-GB" sz="2000" b="0" dirty="0">
              <a:solidFill>
                <a:schemeClr val="tx1"/>
              </a:solidFill>
            </a:endParaRPr>
          </a:p>
          <a:p>
            <a:pPr marL="34885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Development has been informed by consultation with HR, the Business Improvement Unit (BIU) &amp; select managers around the School</a:t>
            </a:r>
          </a:p>
          <a:p>
            <a:pPr marL="34885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What other information or tools would be useful? Is the layout helpful? Is information easy to find?</a:t>
            </a: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1052736"/>
            <a:ext cx="7845723" cy="4919833"/>
          </a:xfrm>
        </p:spPr>
        <p:txBody>
          <a:bodyPr>
            <a:normAutofit/>
          </a:bodyPr>
          <a:lstStyle/>
          <a:p>
            <a:r>
              <a:rPr lang="en-GB" sz="2400" b="0" dirty="0"/>
              <a:t>Next steps…</a:t>
            </a:r>
          </a:p>
          <a:p>
            <a:pPr marL="0" lvl="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GB" sz="12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Launch of Change Management Toolkit during Michaelmas Term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Continued development of change management training for managers</a:t>
            </a:r>
          </a:p>
          <a:p>
            <a:pPr marL="0" lvl="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GB" sz="18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0" lvl="0" algn="ctr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GB" sz="1800" b="0" i="1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We would be interested in hearing about any case studies of change processes that were particularly effective and well received. </a:t>
            </a:r>
          </a:p>
          <a:p>
            <a:pPr marL="0" lvl="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GB" sz="18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42900" lvl="0" indent="-342900" algn="ctr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Please share any further thoughts or comments you have about the new Toolkit or change management in general with…</a:t>
            </a:r>
          </a:p>
          <a:p>
            <a:pPr marL="342900" lvl="0" indent="-342900" algn="ctr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GB" sz="18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42900" lvl="0" indent="-342900" algn="ctr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Chris Watt – </a:t>
            </a: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  <a:hlinkClick r:id="rId2"/>
              </a:rPr>
              <a:t>c.watt@lse.ac.uk</a:t>
            </a: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342900" lvl="0" indent="-342900" algn="ctr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Kieran Darling – </a:t>
            </a: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  <a:hlinkClick r:id="rId3"/>
              </a:rPr>
              <a:t>k.darling1@lse.ac.uk</a:t>
            </a: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52504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1484785"/>
            <a:ext cx="7845723" cy="4487784"/>
          </a:xfrm>
        </p:spPr>
        <p:txBody>
          <a:bodyPr/>
          <a:lstStyle/>
          <a:p>
            <a:r>
              <a:rPr lang="en-GB" sz="2400" b="0" dirty="0"/>
              <a:t>Some final thoughts…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8564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1196752"/>
            <a:ext cx="7845723" cy="4775817"/>
          </a:xfrm>
        </p:spPr>
        <p:txBody>
          <a:bodyPr>
            <a:normAutofit/>
          </a:bodyPr>
          <a:lstStyle/>
          <a:p>
            <a:r>
              <a:rPr lang="en-GB" sz="2400" b="0" dirty="0"/>
              <a:t>Aims for this session…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Understand the minimum which is expected of you as a manager when it comes to managing change effectively and in line with good practice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Understand the resources that are available to you as a manager to enable you to manage change well</a:t>
            </a: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6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764704"/>
            <a:ext cx="7845723" cy="5870449"/>
          </a:xfrm>
        </p:spPr>
        <p:txBody>
          <a:bodyPr>
            <a:normAutofit fontScale="70000" lnSpcReduction="20000"/>
          </a:bodyPr>
          <a:lstStyle/>
          <a:p>
            <a:r>
              <a:rPr lang="en-GB" sz="2400" b="0" dirty="0"/>
              <a:t>Overview…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tx1"/>
                </a:solidFill>
              </a:rPr>
              <a:t>Introduction and context</a:t>
            </a:r>
          </a:p>
          <a:p>
            <a:pPr marL="0">
              <a:lnSpc>
                <a:spcPct val="150000"/>
              </a:lnSpc>
            </a:pPr>
            <a:endParaRPr lang="en-GB" sz="26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tx1"/>
                </a:solidFill>
              </a:rPr>
              <a:t>The School policy</a:t>
            </a:r>
          </a:p>
          <a:p>
            <a:pPr marL="0">
              <a:lnSpc>
                <a:spcPct val="150000"/>
              </a:lnSpc>
            </a:pPr>
            <a:endParaRPr lang="en-GB" sz="26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tx1"/>
                </a:solidFill>
              </a:rPr>
              <a:t>Case Studies</a:t>
            </a:r>
          </a:p>
          <a:p>
            <a:pPr marL="0">
              <a:lnSpc>
                <a:spcPct val="150000"/>
              </a:lnSpc>
            </a:pPr>
            <a:endParaRPr lang="en-GB" sz="26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tx1"/>
                </a:solidFill>
              </a:rPr>
              <a:t>Best practice</a:t>
            </a:r>
          </a:p>
          <a:p>
            <a:pPr marL="0">
              <a:lnSpc>
                <a:spcPct val="150000"/>
              </a:lnSpc>
            </a:pPr>
            <a:endParaRPr lang="en-GB" sz="26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tx1"/>
                </a:solidFill>
              </a:rPr>
              <a:t>Hints and tips</a:t>
            </a:r>
          </a:p>
          <a:p>
            <a:pPr marL="0">
              <a:lnSpc>
                <a:spcPct val="150000"/>
              </a:lnSpc>
            </a:pPr>
            <a:endParaRPr lang="en-GB" sz="26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tx1"/>
                </a:solidFill>
              </a:rPr>
              <a:t>Support available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  <a:p>
            <a:endParaRPr lang="en-GB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3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1124744"/>
            <a:ext cx="7845723" cy="4847825"/>
          </a:xfrm>
        </p:spPr>
        <p:txBody>
          <a:bodyPr>
            <a:normAutofit fontScale="55000" lnSpcReduction="20000"/>
          </a:bodyPr>
          <a:lstStyle/>
          <a:p>
            <a:r>
              <a:rPr lang="en-GB" sz="5100" b="0" dirty="0"/>
              <a:t>Background and context</a:t>
            </a:r>
          </a:p>
          <a:p>
            <a:pPr marL="348853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>
                <a:solidFill>
                  <a:schemeClr val="tx1"/>
                </a:solidFill>
              </a:rPr>
              <a:t>Feedback from staff, including the Staff Survey as well as anecdotal and ad-hoc comments</a:t>
            </a:r>
          </a:p>
          <a:p>
            <a:pPr marL="348853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>
                <a:solidFill>
                  <a:schemeClr val="tx1"/>
                </a:solidFill>
              </a:rPr>
              <a:t>Establishment of Business Improvement Unit (BIU) to streamline processes and systems that support both transformational change and operational improvements across the School</a:t>
            </a:r>
          </a:p>
          <a:p>
            <a:pPr marL="348853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>
                <a:solidFill>
                  <a:schemeClr val="tx1"/>
                </a:solidFill>
              </a:rPr>
              <a:t>LSE 2030: especially the action to “empower and support staff and students to innovate and lead change” which sits within Priority 3. Develop LSE for everyone</a:t>
            </a:r>
          </a:p>
          <a:p>
            <a:pPr marL="348853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GB" sz="3600" b="0" dirty="0">
              <a:solidFill>
                <a:schemeClr val="tx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35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1196752"/>
            <a:ext cx="7845723" cy="4775817"/>
          </a:xfrm>
        </p:spPr>
        <p:txBody>
          <a:bodyPr>
            <a:normAutofit lnSpcReduction="10000"/>
          </a:bodyPr>
          <a:lstStyle/>
          <a:p>
            <a:r>
              <a:rPr lang="en-GB" sz="2800" b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What we currently have…</a:t>
            </a:r>
          </a:p>
          <a:p>
            <a:pPr>
              <a:lnSpc>
                <a:spcPct val="110000"/>
              </a:lnSpc>
            </a:pPr>
            <a:endParaRPr lang="en-GB" sz="1900" b="0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prstClr val="black"/>
                </a:solidFill>
                <a:latin typeface="Arial"/>
                <a:ea typeface="+mn-ea"/>
                <a:cs typeface="Arial"/>
                <a:hlinkClick r:id="rId2"/>
              </a:rPr>
              <a:t>Organisational Change Policy</a:t>
            </a:r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0" lvl="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475060" lvl="1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GB" sz="24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For planned structural changes that may lead to significant change in job content, work location, team structures and/or number and grade of posts. </a:t>
            </a:r>
          </a:p>
          <a:p>
            <a:pPr marL="132160" lvl="1" indent="0" defTabSz="457200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475060" lvl="1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Minor changes, e.g. the move of a role which entails a change in line management only, fall outside the scope of the policy, although managers may wish to refer to policy principles.</a:t>
            </a:r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42900" lvl="0" indent="-342900" algn="ctr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GB" sz="12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endParaRPr lang="en-GB" sz="2800" b="0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endParaRPr lang="en-GB" sz="2800" b="0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654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764704"/>
            <a:ext cx="7845723" cy="6093296"/>
          </a:xfrm>
        </p:spPr>
        <p:txBody>
          <a:bodyPr>
            <a:normAutofit/>
          </a:bodyPr>
          <a:lstStyle/>
          <a:p>
            <a:endParaRPr lang="en-GB" sz="2800" b="0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r>
              <a:rPr lang="en-GB" sz="2800" b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What we currently have…</a:t>
            </a:r>
          </a:p>
          <a:p>
            <a:pPr>
              <a:lnSpc>
                <a:spcPct val="110000"/>
              </a:lnSpc>
            </a:pPr>
            <a:endParaRPr lang="en-GB" sz="1900" b="0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 marL="342900" lvl="0" indent="-342900" algn="ctr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GB" sz="12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Policies to support change processes: School policies on redeployment and redundancy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Support and advice from your HR Partner and/or Adviser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Training courses:</a:t>
            </a:r>
          </a:p>
          <a:p>
            <a:pPr marL="742951" lvl="3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Understanding Organisational Change</a:t>
            </a:r>
          </a:p>
          <a:p>
            <a:pPr marL="742951" lvl="3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Introduction to Change Management at LSE</a:t>
            </a:r>
            <a:endParaRPr lang="en-GB" sz="18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endParaRPr lang="en-GB" sz="1800" b="0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endParaRPr lang="en-GB" sz="2800" b="0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89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1052736"/>
            <a:ext cx="7845723" cy="491983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GB" sz="9600" b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 groups…</a:t>
            </a:r>
          </a:p>
          <a:p>
            <a:pPr>
              <a:lnSpc>
                <a:spcPct val="120000"/>
              </a:lnSpc>
            </a:pPr>
            <a:r>
              <a:rPr lang="en-GB" sz="6400" i="1" dirty="0">
                <a:solidFill>
                  <a:schemeClr val="tx1"/>
                </a:solidFill>
              </a:rPr>
              <a:t>Consider these scenarios. How would you manage the situation and individual(s) in each case? In each case, think about how the people involved might react to the change. </a:t>
            </a:r>
          </a:p>
          <a:p>
            <a:pPr marL="360000" indent="-360000">
              <a:lnSpc>
                <a:spcPct val="120000"/>
              </a:lnSpc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en-GB" sz="6800" b="0" dirty="0">
                <a:solidFill>
                  <a:schemeClr val="tx1"/>
                </a:solidFill>
              </a:rPr>
              <a:t>A minor change to an employee’s role through a change to the job description for their role</a:t>
            </a:r>
          </a:p>
          <a:p>
            <a:pPr marL="360000" indent="-360000">
              <a:lnSpc>
                <a:spcPct val="120000"/>
              </a:lnSpc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en-GB" sz="6800" b="0" dirty="0">
                <a:solidFill>
                  <a:schemeClr val="tx1"/>
                </a:solidFill>
              </a:rPr>
              <a:t>An employee whose post is at risk and who is seeking alternative employment within the School</a:t>
            </a:r>
          </a:p>
          <a:p>
            <a:pPr marL="360000" indent="-360000">
              <a:lnSpc>
                <a:spcPct val="120000"/>
              </a:lnSpc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en-GB" sz="6800" b="0" dirty="0">
                <a:solidFill>
                  <a:schemeClr val="tx1"/>
                </a:solidFill>
              </a:rPr>
              <a:t>A number of staff during a major change (such as the restructure of a department)</a:t>
            </a:r>
          </a:p>
          <a:p>
            <a:pPr marL="360000" indent="-360000">
              <a:lnSpc>
                <a:spcPct val="120000"/>
              </a:lnSpc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en-GB" sz="6800" b="0" dirty="0">
                <a:solidFill>
                  <a:schemeClr val="tx1"/>
                </a:solidFill>
              </a:rPr>
              <a:t>A change in where a department is to be located which has been imposed from outside</a:t>
            </a:r>
          </a:p>
          <a:p>
            <a:pPr marL="360000" indent="-360000">
              <a:lnSpc>
                <a:spcPct val="120000"/>
              </a:lnSpc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en-GB" sz="6800" b="0" dirty="0">
                <a:solidFill>
                  <a:schemeClr val="tx1"/>
                </a:solidFill>
              </a:rPr>
              <a:t>The unplanned absence of one or more employees (e.g. due to maternity leave or long-term sickness absence) which has led to a shortfall in cover</a:t>
            </a:r>
            <a:endParaRPr lang="en-GB" sz="2000" b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endParaRPr lang="en-GB" sz="2000" b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endParaRPr lang="en-GB" sz="2000" b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endParaRPr lang="en-GB" sz="2000" b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endParaRPr lang="en-GB" sz="2000" b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endParaRPr lang="en-GB" sz="2000" b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34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June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83568" y="1052736"/>
            <a:ext cx="7845723" cy="496855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b="0" dirty="0"/>
              <a:t>Good practice for managers in managing change…</a:t>
            </a:r>
          </a:p>
          <a:p>
            <a:pPr marL="291703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Connect:</a:t>
            </a:r>
            <a:r>
              <a:rPr lang="en-GB" sz="1900" b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know what support is available and how to access it (e.g. contacting your HR Partner)</a:t>
            </a:r>
          </a:p>
          <a:p>
            <a:pPr marL="291703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Consult:</a:t>
            </a:r>
            <a:r>
              <a:rPr lang="en-GB" sz="1900" b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make sure that everyone directly affected by the change has the opportunity to comment on what is being proposed </a:t>
            </a:r>
            <a:r>
              <a:rPr lang="en-GB" sz="1900" b="0" i="1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before</a:t>
            </a:r>
            <a:r>
              <a:rPr lang="en-GB" sz="1900" b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the change is introduced</a:t>
            </a:r>
          </a:p>
          <a:p>
            <a:pPr marL="291703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Communicate:</a:t>
            </a:r>
            <a:r>
              <a:rPr lang="en-GB" sz="1900" b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make sure that everyone affected is kept updated throughout the process, especially if there are any developments in what the final version of the change will be</a:t>
            </a:r>
          </a:p>
          <a:p>
            <a:pPr marL="291703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Consolidate: </a:t>
            </a:r>
            <a:r>
              <a:rPr lang="en-GB" sz="1900" b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plan some post-change actions to embed the change; these will vary depending on the nature of the change</a:t>
            </a:r>
          </a:p>
          <a:p>
            <a:pPr marL="291703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900" b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>
              <a:lnSpc>
                <a:spcPct val="110000"/>
              </a:lnSpc>
            </a:pPr>
            <a:endParaRPr lang="en-GB" sz="18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endParaRPr lang="en-GB" sz="18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endParaRPr lang="en-GB" sz="18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20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Management at 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HR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6221" y="1484785"/>
            <a:ext cx="7845723" cy="4487784"/>
          </a:xfrm>
        </p:spPr>
        <p:txBody>
          <a:bodyPr/>
          <a:lstStyle/>
          <a:p>
            <a:r>
              <a:rPr lang="en-GB" sz="2800" b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 groups…</a:t>
            </a:r>
            <a:endParaRPr lang="en-GB" sz="2400" b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48853" indent="-342900">
              <a:buClrTx/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What are the key lessons you have from a change process in which you were involved in? </a:t>
            </a:r>
          </a:p>
          <a:p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8853" indent="-342900">
              <a:buClrTx/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From this develop key hints and tips about managing change</a:t>
            </a:r>
          </a:p>
          <a:p>
            <a:endParaRPr lang="en-GB" sz="2000" b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endParaRPr lang="en-GB" sz="2000" b="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26094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">
  <a:themeElements>
    <a:clrScheme name="LSE Colour Palette">
      <a:dk1>
        <a:srgbClr val="000000"/>
      </a:dk1>
      <a:lt1>
        <a:srgbClr val="FFFFFF"/>
      </a:lt1>
      <a:dk2>
        <a:srgbClr val="A3AAAE"/>
      </a:dk2>
      <a:lt2>
        <a:srgbClr val="D0D3D3"/>
      </a:lt2>
      <a:accent1>
        <a:srgbClr val="F33030"/>
      </a:accent1>
      <a:accent2>
        <a:srgbClr val="5B325F"/>
      </a:accent2>
      <a:accent3>
        <a:srgbClr val="6BABE5"/>
      </a:accent3>
      <a:accent4>
        <a:srgbClr val="FFCE00"/>
      </a:accent4>
      <a:accent5>
        <a:srgbClr val="009383"/>
      </a:accent5>
      <a:accent6>
        <a:srgbClr val="70AD47"/>
      </a:accent6>
      <a:hlink>
        <a:srgbClr val="5B325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766</Words>
  <Application>Microsoft Office PowerPoint</Application>
  <PresentationFormat>On-screen Show (4:3)</PresentationFormat>
  <Paragraphs>130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Regular</vt:lpstr>
      <vt:lpstr>Roboto</vt:lpstr>
      <vt:lpstr>Roboto Medium</vt:lpstr>
      <vt:lpstr>Roboto Regular</vt:lpstr>
      <vt:lpstr>Wingdings</vt:lpstr>
      <vt:lpstr>Introduction</vt:lpstr>
      <vt:lpstr>Change Management at LSE</vt:lpstr>
      <vt:lpstr>Change Management at LSE</vt:lpstr>
      <vt:lpstr>Change Management at LSE</vt:lpstr>
      <vt:lpstr>Change Management at LSE</vt:lpstr>
      <vt:lpstr>Change Management at LSE</vt:lpstr>
      <vt:lpstr>Change Management at LSE</vt:lpstr>
      <vt:lpstr>Change Management at LSE</vt:lpstr>
      <vt:lpstr>Change Management at LSE</vt:lpstr>
      <vt:lpstr>Change Management at LSE</vt:lpstr>
      <vt:lpstr>Change Management at LSE</vt:lpstr>
      <vt:lpstr>Change Management at LSE</vt:lpstr>
      <vt:lpstr>Change Management at LSE</vt:lpstr>
    </vt:vector>
  </TitlesOfParts>
  <Company>London School of Economics and Political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Darling1,K</cp:lastModifiedBy>
  <cp:revision>176</cp:revision>
  <dcterms:created xsi:type="dcterms:W3CDTF">2019-04-09T16:31:17Z</dcterms:created>
  <dcterms:modified xsi:type="dcterms:W3CDTF">2020-02-04T17:02:30Z</dcterms:modified>
</cp:coreProperties>
</file>