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7" r:id="rId5"/>
    <p:sldId id="261" r:id="rId6"/>
    <p:sldId id="272" r:id="rId7"/>
    <p:sldId id="258" r:id="rId8"/>
    <p:sldId id="299" r:id="rId9"/>
    <p:sldId id="298" r:id="rId10"/>
    <p:sldId id="300" r:id="rId11"/>
    <p:sldId id="301" r:id="rId12"/>
    <p:sldId id="283" r:id="rId13"/>
    <p:sldId id="284" r:id="rId14"/>
    <p:sldId id="297" r:id="rId15"/>
    <p:sldId id="286" r:id="rId16"/>
    <p:sldId id="289" r:id="rId17"/>
    <p:sldId id="282" r:id="rId18"/>
    <p:sldId id="269" r:id="rId19"/>
    <p:sldId id="29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4" d="100"/>
          <a:sy n="54" d="100"/>
        </p:scale>
        <p:origin x="16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06/10/2022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34837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00119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397367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14</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15</a:t>
            </a:fld>
            <a:endParaRPr lang="en-GB"/>
          </a:p>
        </p:txBody>
      </p:sp>
    </p:spTree>
    <p:extLst>
      <p:ext uri="{BB962C8B-B14F-4D97-AF65-F5344CB8AC3E}">
        <p14:creationId xmlns:p14="http://schemas.microsoft.com/office/powerpoint/2010/main" val="20059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schPolDis.pdfv"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nfo.lse.ac.uk/staff/divisions/equity-diversity-and-inclusion/Staff-networks/DAWN/About-DAWN" TargetMode="External"/><Relationship Id="rId7" Type="http://schemas.openxmlformats.org/officeDocument/2006/relationships/hyperlink" Target="https://info.lse.ac.uk/staff/divisions/Human-Resources/Wellbeing-Pages-2020/Return-to-campus-and-your-wellbein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info.lse.ac.uk/staff/divisions/Human-Resources/Wellbeing-Pages-2020/Staff-Wellbeing" TargetMode="External"/><Relationship Id="rId5" Type="http://schemas.openxmlformats.org/officeDocument/2006/relationships/hyperlink" Target="https://info.lse.ac.uk/staff/divisions/Human-Resources/Wellbeing-Pages-2020/Employee-Assistance-Programme" TargetMode="External"/><Relationship Id="rId4" Type="http://schemas.openxmlformats.org/officeDocument/2006/relationships/hyperlink" Target="https://info.lse.ac.uk/staff/services/staff-counsell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July 2022</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Disability and reasonable adjustments</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TUESDAY 19 JULY 2022</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052736"/>
            <a:ext cx="7845723" cy="5508401"/>
          </a:xfrm>
        </p:spPr>
        <p:txBody>
          <a:bodyPr>
            <a:normAutofit fontScale="85000" lnSpcReduction="1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You are a manager of a team of 8 members of staff and are all based in a large open plan office. One of your team members, Michael, joined LSE in March 2021 and was working remotely initially until the team returned to campus in September 2021. As Michael’s line manager, you meet with him regularly as part of his on-going induction.</a:t>
            </a:r>
          </a:p>
          <a:p>
            <a:pPr>
              <a:lnSpc>
                <a:spcPct val="107000"/>
              </a:lnSpc>
              <a:spcAft>
                <a:spcPts val="800"/>
              </a:spcAft>
            </a:pPr>
            <a:r>
              <a:rPr lang="en-GB" sz="1800" b="0" dirty="0">
                <a:solidFill>
                  <a:schemeClr val="tx1"/>
                </a:solidFill>
                <a:effectLst/>
                <a:ea typeface="Calibri" panose="020F0502020204030204" pitchFamily="34" charset="0"/>
              </a:rPr>
              <a:t>Since the return to the office in September, you have noticed that Michael seems agitated.  He leaves his desk numerous times during the day and is gone for a few hours at a time.  You asked another member of the team, James, to buddy up with Michael and take him out for regular coffee breaks to help Michael settle in.</a:t>
            </a:r>
          </a:p>
          <a:p>
            <a:pPr>
              <a:lnSpc>
                <a:spcPct val="107000"/>
              </a:lnSpc>
              <a:spcAft>
                <a:spcPts val="800"/>
              </a:spcAft>
            </a:pPr>
            <a:r>
              <a:rPr lang="en-GB" sz="1800" b="0" dirty="0">
                <a:solidFill>
                  <a:schemeClr val="tx1"/>
                </a:solidFill>
                <a:effectLst/>
                <a:ea typeface="Calibri" panose="020F0502020204030204" pitchFamily="34" charset="0"/>
              </a:rPr>
              <a:t>At one of your one-to-one meetings, you ask Michael how he is, and he declares to you that he suffers from Hypersensitivity. He explains that he has suffered with this condition for many years and is usually able to keep it under control. However, he declares that his symptoms are increasing since he started working on campus, and they have started to impact the way he carries out his role. He says he is struggling to concentrate for extended periods of time, and he becomes fatigued often.  </a:t>
            </a:r>
          </a:p>
          <a:p>
            <a:pPr>
              <a:lnSpc>
                <a:spcPct val="120000"/>
              </a:lnSpc>
              <a:spcAft>
                <a:spcPts val="800"/>
              </a:spcAft>
            </a:pPr>
            <a:r>
              <a:rPr lang="en-GB" sz="1800" b="0" dirty="0">
                <a:solidFill>
                  <a:schemeClr val="tx1"/>
                </a:solidFill>
                <a:effectLst/>
                <a:ea typeface="Calibri" panose="020F0502020204030204" pitchFamily="34" charset="0"/>
              </a:rPr>
              <a:t>What sort of reasonable adjustments might  you consider, and how would you support Michael, as his line manager? </a:t>
            </a:r>
          </a:p>
          <a:p>
            <a:pPr>
              <a:lnSpc>
                <a:spcPct val="107000"/>
              </a:lnSpc>
              <a:spcAft>
                <a:spcPts val="800"/>
              </a:spcAft>
            </a:pPr>
            <a:r>
              <a:rPr lang="en-GB" sz="1800" b="0" i="1" dirty="0">
                <a:solidFill>
                  <a:schemeClr val="tx1"/>
                </a:solidFill>
                <a:effectLst/>
                <a:ea typeface="Calibri" panose="020F0502020204030204" pitchFamily="34" charset="0"/>
              </a:rPr>
              <a:t>NB – People who suffer from ‘hypersensitivity’ often find too much sensory information overwhelming. Stimuli could include:  lighting, noise, patterns, smells</a:t>
            </a: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755576" y="1052109"/>
            <a:ext cx="7845723" cy="5582417"/>
          </a:xfrm>
        </p:spPr>
        <p:txBody>
          <a:bodyPr>
            <a:normAutofit fontScale="85000" lnSpcReduction="1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600"/>
              </a:spcAft>
            </a:pPr>
            <a:r>
              <a:rPr lang="en-GB" sz="1800" b="0" dirty="0">
                <a:solidFill>
                  <a:schemeClr val="tx1"/>
                </a:solidFill>
                <a:effectLst/>
                <a:ea typeface="Calibri" panose="020F0502020204030204" pitchFamily="34" charset="0"/>
              </a:rPr>
              <a:t>Miriam has been employed in the Department of Psychology as a Programme Coordinator for one month. She has spent the majority of her time shadowing the departing postholder, Kenneth, doing various handover tasks. She has also spent a lot of her time in induction meetings with various colleagues across the School. Kenneth has now left the School and Miriam is now on her own in the role.</a:t>
            </a:r>
          </a:p>
          <a:p>
            <a:pPr>
              <a:lnSpc>
                <a:spcPct val="107000"/>
              </a:lnSpc>
              <a:spcAft>
                <a:spcPts val="600"/>
              </a:spcAft>
            </a:pPr>
            <a:r>
              <a:rPr lang="en-GB" sz="1800" b="0" dirty="0">
                <a:solidFill>
                  <a:schemeClr val="tx1"/>
                </a:solidFill>
                <a:effectLst/>
                <a:ea typeface="Calibri" panose="020F0502020204030204" pitchFamily="34" charset="0"/>
              </a:rPr>
              <a:t>Miriam is extremely keen and seems to enjoy developing good relationships with colleagues. However, as Miriam’s line manager, you are becoming increasingly troubled by a number of performance related issues.</a:t>
            </a:r>
          </a:p>
          <a:p>
            <a:pPr>
              <a:lnSpc>
                <a:spcPct val="107000"/>
              </a:lnSpc>
              <a:spcAft>
                <a:spcPts val="600"/>
              </a:spcAft>
            </a:pPr>
            <a:r>
              <a:rPr lang="en-GB" sz="1800" b="0" dirty="0">
                <a:solidFill>
                  <a:schemeClr val="tx1"/>
                </a:solidFill>
                <a:effectLst/>
                <a:ea typeface="Calibri" panose="020F0502020204030204" pitchFamily="34" charset="0"/>
              </a:rPr>
              <a:t>Miriam was meant to provide you with a written report on student feedback from last year’s courses, but this has not been done. You have asked Miriam several times for the report, and Miriam always says she will have the report ready for you shortly, but the report does not come through. After two weeks, you ask her to send you the report she has done so far, and you are very concerned when you eventually receive it. The report is full of spelling mistakes. You have also noticed a steady decline in her engagement and you sense that she has withdrawn.  </a:t>
            </a:r>
          </a:p>
          <a:p>
            <a:pPr>
              <a:lnSpc>
                <a:spcPct val="107000"/>
              </a:lnSpc>
              <a:spcAft>
                <a:spcPts val="600"/>
              </a:spcAft>
            </a:pPr>
            <a:r>
              <a:rPr lang="en-GB" sz="1800" b="0" dirty="0">
                <a:solidFill>
                  <a:schemeClr val="tx1"/>
                </a:solidFill>
                <a:effectLst/>
                <a:ea typeface="Calibri" panose="020F0502020204030204" pitchFamily="34" charset="0"/>
              </a:rPr>
              <a:t>As Miriam’s line manager, how would you approach this issue? What aspects of her wellbeing would you like to explore further and what interventions might you consider?</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 </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052736"/>
            <a:ext cx="7845723" cy="4919833"/>
          </a:xfrm>
        </p:spPr>
        <p:txBody>
          <a:bodyPr>
            <a:normAutofit lnSpcReduction="10000"/>
          </a:bodyPr>
          <a:lstStyle/>
          <a:p>
            <a:pPr marL="0">
              <a:lnSpc>
                <a:spcPct val="120000"/>
              </a:lnSpc>
              <a:buClr>
                <a:schemeClr val="tx1"/>
              </a:buClr>
              <a:buSzPct val="100000"/>
            </a:pPr>
            <a:r>
              <a:rPr lang="en-GB" sz="2200" dirty="0">
                <a:solidFill>
                  <a:schemeClr val="tx1"/>
                </a:solidFill>
              </a:rPr>
              <a:t>Case Study 4</a:t>
            </a:r>
          </a:p>
          <a:p>
            <a:pPr>
              <a:lnSpc>
                <a:spcPct val="107000"/>
              </a:lnSpc>
              <a:spcAft>
                <a:spcPts val="800"/>
              </a:spcAft>
            </a:pPr>
            <a:r>
              <a:rPr lang="en-GB" sz="1600" b="0" dirty="0">
                <a:solidFill>
                  <a:schemeClr val="tx1"/>
                </a:solidFill>
                <a:effectLst/>
                <a:ea typeface="Calibri" panose="020F0502020204030204" pitchFamily="34" charset="0"/>
              </a:rPr>
              <a:t>Joseph has been an employee of LSE since 2001. He works as a Maintenance Supervisor in the Estates Division and is responsible for servicing electronic reception screens across the School. You are aware that he suffers with M.E. Joseph has kept his condition under control for many years, but now his symptoms are starting to impact the way he carries out his role as he is now unable to concentrate for extended periods of time and he becomes fatigued often. His last GP Fit Note indicates that things will likely worsen over time, and that his mobility will not improve.</a:t>
            </a:r>
          </a:p>
          <a:p>
            <a:pPr>
              <a:lnSpc>
                <a:spcPct val="107000"/>
              </a:lnSpc>
              <a:spcAft>
                <a:spcPts val="800"/>
              </a:spcAft>
            </a:pPr>
            <a:r>
              <a:rPr lang="en-GB" sz="1600" b="0" dirty="0">
                <a:solidFill>
                  <a:schemeClr val="tx1"/>
                </a:solidFill>
                <a:effectLst/>
                <a:ea typeface="Calibri" panose="020F0502020204030204" pitchFamily="34" charset="0"/>
              </a:rPr>
              <a:t>His job requires that he moves from site to site many days each week, and it is not a role that particularly lends itself to working remotely/from home. </a:t>
            </a:r>
          </a:p>
          <a:p>
            <a:pPr>
              <a:lnSpc>
                <a:spcPct val="107000"/>
              </a:lnSpc>
              <a:spcAft>
                <a:spcPts val="800"/>
              </a:spcAft>
            </a:pPr>
            <a:r>
              <a:rPr lang="en-GB" sz="1600" b="0" dirty="0">
                <a:solidFill>
                  <a:schemeClr val="tx1"/>
                </a:solidFill>
                <a:effectLst/>
                <a:ea typeface="Calibri" panose="020F0502020204030204" pitchFamily="34" charset="0"/>
              </a:rPr>
              <a:t>What sort of adjustments would you consider, and how would you support Joseph, as his line manager? </a:t>
            </a:r>
          </a:p>
          <a:p>
            <a:pPr>
              <a:lnSpc>
                <a:spcPct val="120000"/>
              </a:lnSpc>
            </a:pPr>
            <a:r>
              <a:rPr lang="en-GB" sz="1600" b="0" i="1" dirty="0">
                <a:solidFill>
                  <a:schemeClr val="tx1"/>
                </a:solidFill>
              </a:rPr>
              <a:t>Myalgic encephalomyelitis (ME) is characterised by a range of neurological symptoms and signs, muscle pain with intense physical or mental exhaustion, relapses, and specific cognitive disabilities.</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endParaRPr lang="en-GB" sz="2000" b="0" dirty="0">
              <a:solidFill>
                <a:schemeClr val="tx1"/>
              </a:solidFill>
              <a:latin typeface="Arial"/>
              <a:ea typeface="+mj-ea"/>
              <a:cs typeface="Arial"/>
            </a:endParaRPr>
          </a:p>
          <a:p>
            <a:r>
              <a:rPr lang="en-GB" sz="2000" b="0" dirty="0">
                <a:solidFill>
                  <a:schemeClr val="tx1"/>
                </a:solidFill>
                <a:latin typeface="Arial"/>
                <a:ea typeface="+mj-ea"/>
                <a:cs typeface="Arial"/>
              </a:rPr>
              <a:t>What has worked well for you when managing disabled staff? </a:t>
            </a:r>
          </a:p>
          <a:p>
            <a:endParaRPr lang="en-GB" sz="2000" b="0" dirty="0">
              <a:solidFill>
                <a:schemeClr val="tx1"/>
              </a:solidFill>
              <a:latin typeface="Arial"/>
              <a:ea typeface="+mj-ea"/>
              <a:cs typeface="Arial"/>
            </a:endParaRP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a:t>
            </a:r>
            <a:r>
              <a:rPr lang="en-GB" sz="2400" b="0">
                <a:solidFill>
                  <a:schemeClr val="tx1"/>
                </a:solidFill>
                <a:latin typeface="Arial"/>
                <a:ea typeface="+mj-ea"/>
                <a:cs typeface="Arial"/>
              </a:rPr>
              <a:t>code</a:t>
            </a:r>
            <a:r>
              <a:rPr lang="en-GB" sz="2400">
                <a:solidFill>
                  <a:schemeClr val="tx1"/>
                </a:solidFill>
                <a:latin typeface="Arial"/>
                <a:ea typeface="+mj-ea"/>
                <a:cs typeface="Arial"/>
              </a:rPr>
              <a:t> 5403 8107</a:t>
            </a:r>
            <a:r>
              <a:rPr lang="en-GB" sz="2400" b="0">
                <a:solidFill>
                  <a:schemeClr val="tx1"/>
                </a:solidFill>
                <a:latin typeface="Arial"/>
                <a:ea typeface="+mj-ea"/>
                <a:cs typeface="Arial"/>
              </a:rPr>
              <a:t>) </a:t>
            </a:r>
            <a:endParaRPr lang="en-GB" sz="24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General good practice</a:t>
            </a:r>
          </a:p>
          <a:p>
            <a:pPr marL="348853" indent="-342900">
              <a:buClrTx/>
              <a:buFont typeface="Arial" panose="020B0604020202020204" pitchFamily="34" charset="0"/>
              <a:buChar char="•"/>
            </a:pPr>
            <a:r>
              <a:rPr lang="en-GB" sz="2000" b="0" dirty="0">
                <a:solidFill>
                  <a:schemeClr val="tx1"/>
                </a:solidFill>
              </a:rPr>
              <a:t>Avoid prejudging someone’s condition: disabilities can be seen &amp; unseen, and some disabled employees will know more about their condition than others. </a:t>
            </a:r>
          </a:p>
          <a:p>
            <a:pPr marL="348853" indent="-342900">
              <a:buClrTx/>
              <a:buFont typeface="Arial" panose="020B0604020202020204" pitchFamily="34" charset="0"/>
              <a:buChar char="•"/>
            </a:pPr>
            <a:r>
              <a:rPr lang="en-GB" sz="2000" b="0" dirty="0">
                <a:solidFill>
                  <a:schemeClr val="tx1"/>
                </a:solidFill>
              </a:rPr>
              <a:t>Make sure that you have the information you need before any decisions are made about how best to support the employee.</a:t>
            </a:r>
          </a:p>
          <a:p>
            <a:pPr marL="348853" indent="-342900">
              <a:buClrTx/>
              <a:buFont typeface="Arial" panose="020B0604020202020204" pitchFamily="34" charset="0"/>
              <a:buChar char="•"/>
            </a:pPr>
            <a:r>
              <a:rPr lang="en-GB" sz="2000" b="0" dirty="0">
                <a:solidFill>
                  <a:schemeClr val="tx1"/>
                </a:solidFill>
              </a:rPr>
              <a:t>Understand the role of reasonable adjustments: about ensuring a level playing field, not giving someone an advantage. </a:t>
            </a:r>
          </a:p>
          <a:p>
            <a:pPr marL="348853" indent="-342900">
              <a:buClrTx/>
              <a:buFont typeface="Arial" panose="020B0604020202020204" pitchFamily="34" charset="0"/>
              <a:buChar char="•"/>
            </a:pPr>
            <a:r>
              <a:rPr lang="en-GB" sz="2000" b="0" dirty="0">
                <a:solidFill>
                  <a:schemeClr val="tx1"/>
                </a:solidFill>
              </a:rPr>
              <a:t>Use the resources available. </a:t>
            </a:r>
          </a:p>
          <a:p>
            <a:pPr marL="348853" indent="-342900">
              <a:buClrTx/>
              <a:buFont typeface="Arial" panose="020B0604020202020204" pitchFamily="34" charset="0"/>
              <a:buChar char="•"/>
            </a:pPr>
            <a:r>
              <a:rPr lang="en-GB" sz="2000" b="0" dirty="0">
                <a:solidFill>
                  <a:schemeClr val="tx1"/>
                </a:solidFill>
              </a:rPr>
              <a:t>Talk with your HR Partner.</a:t>
            </a:r>
          </a:p>
        </p:txBody>
      </p:sp>
    </p:spTree>
    <p:extLst>
      <p:ext uri="{BB962C8B-B14F-4D97-AF65-F5344CB8AC3E}">
        <p14:creationId xmlns:p14="http://schemas.microsoft.com/office/powerpoint/2010/main" val="185646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Demonstrate</a:t>
            </a:r>
            <a:r>
              <a:rPr lang="en-GB" sz="2200" b="0" dirty="0">
                <a:solidFill>
                  <a:schemeClr val="tx1"/>
                </a:solidFill>
              </a:rPr>
              <a:t> the resources available to support disabled staff in the School, including within the context of returning to campus.</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disability-related scenarios.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Introduction &amp; context</a:t>
            </a:r>
          </a:p>
          <a:p>
            <a:pPr marL="342900" indent="-342900">
              <a:lnSpc>
                <a:spcPct val="150000"/>
              </a:lnSpc>
              <a:buFont typeface="Arial" panose="020B0604020202020204" pitchFamily="34" charset="0"/>
              <a:buChar char="•"/>
            </a:pPr>
            <a:r>
              <a:rPr lang="en-GB" sz="2600" b="0" dirty="0">
                <a:solidFill>
                  <a:schemeClr val="tx1"/>
                </a:solidFill>
              </a:rPr>
              <a:t>Disability Policy</a:t>
            </a:r>
          </a:p>
          <a:p>
            <a:pPr marL="342900" indent="-342900">
              <a:lnSpc>
                <a:spcPct val="150000"/>
              </a:lnSpc>
              <a:buFont typeface="Arial" panose="020B0604020202020204" pitchFamily="34" charset="0"/>
              <a:buChar char="•"/>
            </a:pPr>
            <a:r>
              <a:rPr lang="en-GB" sz="2600" b="0" dirty="0">
                <a:solidFill>
                  <a:schemeClr val="tx1"/>
                </a:solidFill>
              </a:rPr>
              <a:t>Supporting resources</a:t>
            </a:r>
          </a:p>
          <a:p>
            <a:pPr marL="342900" indent="-342900">
              <a:lnSpc>
                <a:spcPct val="150000"/>
              </a:lnSpc>
              <a:buFont typeface="Arial" panose="020B0604020202020204" pitchFamily="34" charset="0"/>
              <a:buChar char="•"/>
            </a:pPr>
            <a:r>
              <a:rPr lang="en-GB" sz="2600" b="0" dirty="0">
                <a:solidFill>
                  <a:schemeClr val="tx1"/>
                </a:solidFill>
              </a:rPr>
              <a:t>Case studies &amp; group discussions</a:t>
            </a:r>
          </a:p>
          <a:p>
            <a:pPr marL="342900" indent="-342900">
              <a:lnSpc>
                <a:spcPct val="150000"/>
              </a:lnSpc>
              <a:buFont typeface="Arial" panose="020B0604020202020204" pitchFamily="34" charset="0"/>
              <a:buChar char="•"/>
            </a:pPr>
            <a:r>
              <a:rPr lang="en-GB" sz="2600" b="0" dirty="0">
                <a:solidFill>
                  <a:schemeClr val="tx1"/>
                </a:solidFill>
              </a:rPr>
              <a:t>Best practice hints &amp;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dirty="0">
                <a:solidFill>
                  <a:schemeClr val="tx1"/>
                </a:solidFill>
              </a:rPr>
              <a:t>Focus on improving disability support within the context of: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Particular challenges faced by disabled individuals as a consequence of COVID-19 and changes to School ways of working</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Qualitative feedback from staff community (e.g. 2021 Pulse Survey) about disability support</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Looking ahead to what blended and hybrid ways of working mean for disabled staff</a:t>
            </a: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Improving disability support for staff:</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Development of a new and more comprehensive </a:t>
            </a:r>
            <a:r>
              <a:rPr lang="en-GB" sz="1800" dirty="0">
                <a:latin typeface="Arial" panose="020B0604020202020204" pitchFamily="34" charset="0"/>
                <a:cs typeface="Arial" panose="020B0604020202020204" pitchFamily="34" charset="0"/>
                <a:hlinkClick r:id="rId3"/>
              </a:rPr>
              <a:t>Disability Policy</a:t>
            </a:r>
            <a:endParaRPr lang="en-GB" sz="1800" dirty="0">
              <a:latin typeface="Arial" panose="020B0604020202020204" pitchFamily="34" charset="0"/>
              <a:cs typeface="Arial" panose="020B0604020202020204" pitchFamily="34" charset="0"/>
            </a:endParaRP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Development of complementary guidance focused on reasonable adjustments process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training options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Creating a new Disability and Mental Health Adviser role</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other areas, e.g. LSE jobsite</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endParaRPr lang="en-GB" sz="2000" b="1" dirty="0">
              <a:latin typeface="Arial" panose="020B0604020202020204" pitchFamily="34" charset="0"/>
              <a:cs typeface="Arial" panose="020B0604020202020204" pitchFamily="34" charset="0"/>
            </a:endParaRPr>
          </a:p>
          <a:p>
            <a:pPr marL="348853" indent="-342900">
              <a:lnSpc>
                <a:spcPct val="100000"/>
              </a:lnSpc>
              <a:buClr>
                <a:schemeClr val="tx1"/>
              </a:buClr>
              <a:buFont typeface="Arial" panose="020B0604020202020204" pitchFamily="34" charset="0"/>
              <a:buChar char="•"/>
            </a:pPr>
            <a:r>
              <a:rPr lang="en-GB" sz="2000" dirty="0">
                <a:solidFill>
                  <a:schemeClr val="tx1"/>
                </a:solidFill>
                <a:latin typeface="Arial"/>
                <a:ea typeface="+mj-ea"/>
                <a:cs typeface="Arial"/>
              </a:rPr>
              <a:t>Raising awareness of School resources that can support disability:</a:t>
            </a:r>
          </a:p>
          <a:p>
            <a:pPr marL="748904" lvl="3" indent="-342900">
              <a:lnSpc>
                <a:spcPct val="150000"/>
              </a:lnSpc>
              <a:buClr>
                <a:schemeClr val="tx1"/>
              </a:buClr>
              <a:buFont typeface="Wingdings" panose="05000000000000000000" pitchFamily="2" charset="2"/>
              <a:buChar char="Ø"/>
            </a:pPr>
            <a:r>
              <a:rPr lang="en-GB" sz="1800" dirty="0">
                <a:latin typeface="Arial"/>
                <a:ea typeface="+mj-ea"/>
                <a:cs typeface="Arial"/>
                <a:hlinkClick r:id="rId3"/>
              </a:rPr>
              <a:t>Disability and Wellbeing Network (DAWN)</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4"/>
              </a:rPr>
              <a:t>Staff Counselling</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5"/>
              </a:rPr>
              <a:t>Employee Assistance Programme</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6"/>
              </a:rPr>
              <a:t>Staff Wellbeing </a:t>
            </a:r>
            <a:r>
              <a:rPr lang="en-GB" sz="1800" dirty="0">
                <a:latin typeface="Arial"/>
                <a:ea typeface="+mj-ea"/>
                <a:cs typeface="Arial"/>
              </a:rPr>
              <a:t>webpages, including </a:t>
            </a:r>
            <a:r>
              <a:rPr lang="en-GB" sz="1800" dirty="0">
                <a:latin typeface="Arial"/>
                <a:ea typeface="+mj-ea"/>
                <a:cs typeface="Arial"/>
                <a:hlinkClick r:id="rId7"/>
              </a:rPr>
              <a:t>Return to campus and your wellbeing </a:t>
            </a:r>
            <a:r>
              <a:rPr lang="en-GB" sz="1800" dirty="0">
                <a:latin typeface="Arial"/>
                <a:ea typeface="+mj-ea"/>
                <a:cs typeface="Arial"/>
              </a:rPr>
              <a:t>page</a:t>
            </a:r>
          </a:p>
          <a:p>
            <a:pPr lvl="3" indent="0">
              <a:buClr>
                <a:schemeClr val="tx1"/>
              </a:buClr>
              <a:buNone/>
            </a:pPr>
            <a:endParaRPr lang="en-GB" sz="1000" b="1"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What does this mean for managers?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Disability Policy and complementary resources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and value of reasonable adjustments, and how this fits into line manager responsibilities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of line managers in monitoring the wellbeing of staff</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Disability Policy</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Policy was comprehensively updated during 2021.</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Policy acknowledges the formal definition of disability contained in the Equality Act 2010:</a:t>
            </a:r>
          </a:p>
          <a:p>
            <a:pPr>
              <a:lnSpc>
                <a:spcPct val="100000"/>
              </a:lnSpc>
              <a:spcBef>
                <a:spcPts val="0"/>
              </a:spcBef>
              <a:spcAft>
                <a:spcPts val="600"/>
              </a:spcAft>
              <a:buClrTx/>
            </a:pPr>
            <a:r>
              <a:rPr lang="en-GB" sz="1800" b="0" dirty="0">
                <a:solidFill>
                  <a:schemeClr val="tx1"/>
                </a:solidFill>
              </a:rPr>
              <a:t>	“A physical or mental impairment which has a substantial and 	long-term adverse effect on a person’s ability to carry out normal 	day to day activities.” </a:t>
            </a:r>
          </a:p>
          <a:p>
            <a:pPr marL="748904" lvl="3" indent="-34290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Practically, the policy follows the social model of disability: focuses on addressing &amp; removing barriers to participation. </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Clarification of responsibilities: employees, line managers, Disability &amp; MH Adviser, HR, other key services.</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How staff may share information about a disability: can happen as part of onboarding or at any point during an individual’s employment with the School.</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Sharing of information about a disability should lead to a discussion about how the employee can best be supported. </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and implemented with the aims of facilitating inclusion and removing barriers. They should be evidence-based and normally result from constructive discussions between the employee and line manager, in conjunction with:</a:t>
            </a:r>
          </a:p>
          <a:p>
            <a:pPr marL="691754" lvl="3" indent="-28575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Support from HR</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Independent supporting information (e.g. OH referral)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additional factors (e.g. working or home environment, services provided by the School)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the employee’s role</a:t>
            </a:r>
          </a:p>
          <a:p>
            <a:pPr marL="348853" indent="-342900">
              <a:lnSpc>
                <a:spcPct val="100000"/>
              </a:lnSpc>
              <a:buClr>
                <a:schemeClr val="tx1"/>
              </a:buClr>
              <a:buFont typeface="Arial" panose="020B0604020202020204" pitchFamily="34" charset="0"/>
              <a:buChar char="•"/>
            </a:pPr>
            <a:r>
              <a:rPr lang="en-GB" sz="1800" b="0" dirty="0">
                <a:solidFill>
                  <a:schemeClr val="tx1"/>
                </a:solidFill>
              </a:rPr>
              <a:t>What is ‘reasonable’ will depend on the situation – consider whether the adjustment: </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Will remove or reduce disadvantage for the employee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Is practical to make</a:t>
            </a:r>
          </a:p>
          <a:p>
            <a:pPr marL="691754" lvl="3" indent="-285750">
              <a:lnSpc>
                <a:spcPct val="100000"/>
              </a:lnSpc>
              <a:buClr>
                <a:schemeClr val="tx1"/>
              </a:buClr>
              <a:buFont typeface="Wingdings" panose="05000000000000000000" pitchFamily="2" charset="2"/>
              <a:buChar char="Ø"/>
            </a:pPr>
            <a:r>
              <a:rPr lang="en-GB" sz="1800" dirty="0">
                <a:latin typeface="Arial" panose="020B0604020202020204" pitchFamily="34" charset="0"/>
                <a:cs typeface="Arial" panose="020B0604020202020204" pitchFamily="34" charset="0"/>
              </a:rPr>
              <a:t>Is affordable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Could harm the health &amp; safety of others</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50381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Line managers should be open, responsive and willing to consider different arrangements.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Specialist advice may be required: this should be discussed with the employee and a referral made with support from the HR Partner. Where there is a delay, manager and employee should agree appropriate &amp; reasonable interim arrangements until the advice is received.</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with the understanding that they will be reviewed periodically to check whether any changes have happened since the initial assessment &amp; to check that the arrangement is still working satisfactorily.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The nature of academia means that additional and/or different support may be appropriate for disabled individuals in academic roles. Reasonable adjustments for academic staff should allow them to balance as far as practicable teaching, research &amp; citizenship duties. </a:t>
            </a: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89500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Disability &amp; reasonable adjustments</a:t>
            </a:r>
          </a:p>
        </p:txBody>
      </p:sp>
      <p:sp>
        <p:nvSpPr>
          <p:cNvPr id="3" name="Text Placeholder 2"/>
          <p:cNvSpPr>
            <a:spLocks noGrp="1"/>
          </p:cNvSpPr>
          <p:nvPr>
            <p:ph type="body" sz="quarter" idx="16"/>
          </p:nvPr>
        </p:nvSpPr>
        <p:spPr/>
        <p:txBody>
          <a:bodyPr/>
          <a:lstStyle/>
          <a:p>
            <a:r>
              <a:rPr lang="en-GB" dirty="0"/>
              <a:t>HR July 2022</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775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07000"/>
              </a:lnSpc>
              <a:spcAft>
                <a:spcPts val="800"/>
              </a:spcAft>
            </a:pPr>
            <a:r>
              <a:rPr lang="en-GB" sz="1800" b="0" dirty="0">
                <a:solidFill>
                  <a:schemeClr val="tx1"/>
                </a:solidFill>
                <a:effectLst/>
                <a:ea typeface="Calibri" panose="020F0502020204030204" pitchFamily="34" charset="0"/>
              </a:rPr>
              <a:t>You appointed Jody, a data analyst, during the pandemic in June 2020 and Jody has not yet been to campus. You recently met with your team on Zoom to discuss return to campus arrangements and have agreed a timeline for them to return. Following this meeting, Jody asked to meet with you the next day.</a:t>
            </a:r>
          </a:p>
          <a:p>
            <a:pPr>
              <a:lnSpc>
                <a:spcPct val="107000"/>
              </a:lnSpc>
              <a:spcAft>
                <a:spcPts val="800"/>
              </a:spcAft>
            </a:pPr>
            <a:r>
              <a:rPr lang="en-GB" sz="1800" b="0" dirty="0">
                <a:solidFill>
                  <a:schemeClr val="tx1"/>
                </a:solidFill>
                <a:effectLst/>
                <a:ea typeface="Calibri" panose="020F0502020204030204" pitchFamily="34" charset="0"/>
              </a:rPr>
              <a:t>Jody expresses her anxiety at having to attend work on campus. She informs you that she suffers from agoraphobia and cannot be around many people. She will have to travel on two tube trains to get to work and she doesn’t think she will be able to do this journey. She reveals that her condition makes her constantly anxious and she is stressed at the thought of being amongst so many people. She has not taken public transport for nearly 2 years, and this is adding to her anxiety to the extent that she is having sleepless nights and fears a panic attack is coming on.</a:t>
            </a:r>
          </a:p>
          <a:p>
            <a:pPr>
              <a:lnSpc>
                <a:spcPct val="107000"/>
              </a:lnSpc>
              <a:spcAft>
                <a:spcPts val="800"/>
              </a:spcAft>
            </a:pPr>
            <a:r>
              <a:rPr lang="en-GB" sz="1800" b="0" dirty="0">
                <a:solidFill>
                  <a:schemeClr val="tx1"/>
                </a:solidFill>
                <a:effectLst/>
                <a:ea typeface="Calibri" panose="020F0502020204030204" pitchFamily="34" charset="0"/>
              </a:rPr>
              <a:t>She also doesn’t like working with too many people she doesn’t know and doesn’t want to sit next to anyone who has not had their Covid vaccinations and asks if she can be told who hasn’t had one. She is also petrified of contracting the virus herself.</a:t>
            </a:r>
          </a:p>
          <a:p>
            <a:pPr>
              <a:lnSpc>
                <a:spcPct val="107000"/>
              </a:lnSpc>
              <a:spcAft>
                <a:spcPts val="800"/>
              </a:spcAft>
            </a:pPr>
            <a:r>
              <a:rPr lang="en-GB" sz="1800" b="0" dirty="0">
                <a:solidFill>
                  <a:schemeClr val="tx1"/>
                </a:solidFill>
                <a:effectLst/>
                <a:ea typeface="Calibri" panose="020F0502020204030204" pitchFamily="34" charset="0"/>
              </a:rPr>
              <a:t>Jody expresses her frustration at having to work on campus, particularly as her role is not as front facing as with other roles and she feels that she should be allowed to continue working remotely indefinitely given her condition.</a:t>
            </a:r>
          </a:p>
          <a:p>
            <a:pPr>
              <a:lnSpc>
                <a:spcPct val="107000"/>
              </a:lnSpc>
              <a:spcAft>
                <a:spcPts val="800"/>
              </a:spcAft>
            </a:pPr>
            <a:r>
              <a:rPr lang="en-GB" sz="1800" b="0" dirty="0">
                <a:solidFill>
                  <a:schemeClr val="tx1"/>
                </a:solidFill>
                <a:effectLst/>
                <a:ea typeface="Calibri" panose="020F0502020204030204" pitchFamily="34" charset="0"/>
              </a:rPr>
              <a:t>As Jody’s line manager, how would you manage the situation? What support, reasonable adjustments and review period would you consider?</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3088</TotalTime>
  <Words>1935</Words>
  <Application>Microsoft Office PowerPoint</Application>
  <PresentationFormat>On-screen Show (4:3)</PresentationFormat>
  <Paragraphs>188</Paragraphs>
  <Slides>16</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 Regular</vt:lpstr>
      <vt:lpstr>Calibri</vt:lpstr>
      <vt:lpstr>Roboto</vt:lpstr>
      <vt:lpstr>Roboto Medium</vt:lpstr>
      <vt:lpstr>Roboto Regular</vt:lpstr>
      <vt:lpstr>Times New Roman</vt:lpstr>
      <vt:lpstr>Wingdings</vt:lpstr>
      <vt:lpstr>Introduction</vt:lpstr>
      <vt:lpstr>Disability and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vt:lpstr>
      <vt:lpstr>Disability &amp; reasonable adjustments </vt:lpstr>
      <vt:lpstr>Disability &amp; reasonable adjustments</vt:lpstr>
      <vt:lpstr>Disability &amp; reasonable adjustments</vt:lpstr>
      <vt:lpstr>Disability &amp; reasonable adjustments</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539</cp:revision>
  <dcterms:created xsi:type="dcterms:W3CDTF">2019-04-09T16:31:17Z</dcterms:created>
  <dcterms:modified xsi:type="dcterms:W3CDTF">2022-10-06T11:09:21Z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