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A_A3D08E9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7" r:id="rId5"/>
    <p:sldId id="261" r:id="rId6"/>
    <p:sldId id="272" r:id="rId7"/>
    <p:sldId id="258" r:id="rId8"/>
    <p:sldId id="313" r:id="rId9"/>
    <p:sldId id="318" r:id="rId10"/>
    <p:sldId id="321" r:id="rId11"/>
    <p:sldId id="320" r:id="rId12"/>
    <p:sldId id="316" r:id="rId13"/>
    <p:sldId id="314" r:id="rId14"/>
    <p:sldId id="283" r:id="rId15"/>
    <p:sldId id="284" r:id="rId16"/>
    <p:sldId id="315" r:id="rId17"/>
    <p:sldId id="297" r:id="rId18"/>
    <p:sldId id="308" r:id="rId19"/>
    <p:sldId id="286" r:id="rId20"/>
    <p:sldId id="282" r:id="rId21"/>
    <p:sldId id="29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E8D13A-FC9B-5557-FB88-DEEA599645E2}" name="Dokkari,L" initials="LD" userId="S::L.Dokkari@lse.ac.uk::5b410230-42c2-4836-aa29-e320333ee2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432B8-5D42-20D8-66CD-76A20B07AA08}" v="6" dt="2021-11-29T13:04:37.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3754" autoAdjust="0"/>
  </p:normalViewPr>
  <p:slideViewPr>
    <p:cSldViewPr>
      <p:cViewPr varScale="1">
        <p:scale>
          <a:sx n="52" d="100"/>
          <a:sy n="52" d="100"/>
        </p:scale>
        <p:origin x="1608"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omments/modernComment_11A_A3D08E93.xml><?xml version="1.0" encoding="utf-8"?>
<p188:cmLst xmlns:a="http://schemas.openxmlformats.org/drawingml/2006/main" xmlns:r="http://schemas.openxmlformats.org/officeDocument/2006/relationships" xmlns:p188="http://schemas.microsoft.com/office/powerpoint/2018/8/main">
  <p188:cm id="{B6359CD2-3B7D-4A82-AC0E-86A429443B77}" authorId="{83E8D13A-FC9B-5557-FB88-DEEA599645E2}" created="2024-03-26T15:12:00.964">
    <ac:txMkLst xmlns:ac="http://schemas.microsoft.com/office/drawing/2013/main/command">
      <pc:docMk xmlns:pc="http://schemas.microsoft.com/office/powerpoint/2013/main/command"/>
      <pc:sldMk xmlns:pc="http://schemas.microsoft.com/office/powerpoint/2013/main/command" cId="2748354195" sldId="282"/>
      <ac:spMk id="4" creationId="{00000000-0000-0000-0000-000000000000}"/>
      <ac:txMk cp="93" len="19">
        <ac:context len="194" hash="3236895653"/>
      </ac:txMk>
    </ac:txMkLst>
    <p188:pos x="3494779" y="1842615"/>
    <p188:txBody>
      <a:bodyPr/>
      <a:lstStyle/>
      <a:p>
        <a:r>
          <a:rPr lang="en-GB"/>
          <a:t>Delete and /or performance and insert disciplinary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08/04/2024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173799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endParaRPr>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283647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231569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873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417650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9</a:t>
            </a:fld>
            <a:endParaRPr lang="en-GB"/>
          </a:p>
        </p:txBody>
      </p:sp>
    </p:spTree>
    <p:extLst>
      <p:ext uri="{BB962C8B-B14F-4D97-AF65-F5344CB8AC3E}">
        <p14:creationId xmlns:p14="http://schemas.microsoft.com/office/powerpoint/2010/main" val="366972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10</a:t>
            </a:fld>
            <a:endParaRPr lang="en-GB"/>
          </a:p>
        </p:txBody>
      </p:sp>
    </p:spTree>
    <p:extLst>
      <p:ext uri="{BB962C8B-B14F-4D97-AF65-F5344CB8AC3E}">
        <p14:creationId xmlns:p14="http://schemas.microsoft.com/office/powerpoint/2010/main" val="422455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17</a:t>
            </a:fld>
            <a:endParaRPr lang="en-GB"/>
          </a:p>
        </p:txBody>
      </p:sp>
    </p:spTree>
    <p:extLst>
      <p:ext uri="{BB962C8B-B14F-4D97-AF65-F5344CB8AC3E}">
        <p14:creationId xmlns:p14="http://schemas.microsoft.com/office/powerpoint/2010/main" val="120468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A_A3D08E93.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info.lse.ac.uk/staff/services/Policies-and-procedures/Assets/Documents/acaAnn.pdf"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hyperlink" Target="https://info.lse.ac.uk/staff/services/Policies-and-procedures/Assets/Documents/infSecPol.pdf" TargetMode="External"/><Relationship Id="rId5" Type="http://schemas.openxmlformats.org/officeDocument/2006/relationships/hyperlink" Target="https://info.lse.ac.uk/staff/services/Policies-and-procedures/Assets/Documents/harPol.pdf" TargetMode="External"/><Relationship Id="rId4" Type="http://schemas.openxmlformats.org/officeDocument/2006/relationships/hyperlink" Target="https://info.lse.ac.uk/staff/services/Policies-and-procedures/Assets/Documents/internal/DigWorSta.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info.lse.ac.uk/staff/services/Policies-and-procedures/Assets/Documents/capPerPolPSSSta.pdf"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info.lse.ac.uk/staff/services/Policies-and-procedures/Assets/Documents/griPolProAcaSupSta.pdf" TargetMode="External"/><Relationship Id="rId5" Type="http://schemas.openxmlformats.org/officeDocument/2006/relationships/hyperlink" Target="https://info.lse.ac.uk/staff/services/Policies-and-procedures/Assets/Documents/alcDruPol.pdf" TargetMode="External"/><Relationship Id="rId4" Type="http://schemas.openxmlformats.org/officeDocument/2006/relationships/hyperlink" Target="https://info.lse.ac.uk/staff/services/Policies-and-procedures/Assets/Documents/capHeaProAcaSupSta.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April 2024</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Disciplinary Policy for Professional Services Staff</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MONDAY 8 APRIL 2024</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49138" y="891652"/>
            <a:ext cx="7845723" cy="5616624"/>
          </a:xfrm>
        </p:spPr>
        <p:txBody>
          <a:bodyPr>
            <a:normAutofit/>
          </a:bodyPr>
          <a:lstStyle/>
          <a:p>
            <a:r>
              <a:rPr lang="en-GB" sz="2400" dirty="0"/>
              <a:t>Being proactive as a manager</a:t>
            </a:r>
            <a:endParaRPr lang="en-GB" sz="2000" dirty="0">
              <a:latin typeface="Arial"/>
              <a:ea typeface="+mj-ea"/>
              <a:cs typeface="Arial"/>
            </a:endParaRPr>
          </a:p>
          <a:p>
            <a:pPr marL="475060" lvl="1" indent="-342900" defTabSz="457200">
              <a:lnSpc>
                <a:spcPct val="100000"/>
              </a:lnSpc>
              <a:spcBef>
                <a:spcPct val="20000"/>
              </a:spcBef>
              <a:buClrTx/>
              <a:buSzTx/>
              <a:buFont typeface="Arial" panose="020B0604020202020204" pitchFamily="34" charset="0"/>
              <a:buChar char="•"/>
            </a:pPr>
            <a:r>
              <a:rPr lang="en-GB" sz="1800" dirty="0">
                <a:solidFill>
                  <a:prstClr val="black"/>
                </a:solidFill>
                <a:latin typeface="Arial"/>
                <a:ea typeface="+mn-ea"/>
                <a:cs typeface="Arial"/>
              </a:rPr>
              <a:t>Know your responsibilities!</a:t>
            </a:r>
          </a:p>
          <a:p>
            <a:pPr marL="475060" lvl="1" indent="-342900" defTabSz="457200">
              <a:lnSpc>
                <a:spcPct val="100000"/>
              </a:lnSpc>
              <a:spcBef>
                <a:spcPct val="20000"/>
              </a:spcBef>
              <a:buClrTx/>
              <a:buSzTx/>
              <a:buFont typeface="Arial" panose="020B0604020202020204" pitchFamily="34" charset="0"/>
              <a:buChar char="•"/>
            </a:pPr>
            <a:r>
              <a:rPr lang="en-GB" sz="1800" dirty="0">
                <a:solidFill>
                  <a:prstClr val="black"/>
                </a:solidFill>
                <a:latin typeface="Arial"/>
                <a:ea typeface="+mn-ea"/>
                <a:cs typeface="Arial"/>
              </a:rPr>
              <a:t>Aim to resolve minor concerns early and informally: might include advice and encouragement, training and/or other means of support. </a:t>
            </a:r>
          </a:p>
          <a:p>
            <a:pPr marL="475060" lvl="1" indent="-342900" defTabSz="457200">
              <a:lnSpc>
                <a:spcPct val="100000"/>
              </a:lnSpc>
              <a:spcBef>
                <a:spcPct val="20000"/>
              </a:spcBef>
              <a:buClrTx/>
              <a:buSzTx/>
              <a:buFont typeface="Arial" panose="020B0604020202020204" pitchFamily="34" charset="0"/>
              <a:buChar char="•"/>
            </a:pPr>
            <a:r>
              <a:rPr lang="en-GB" sz="1800" dirty="0">
                <a:solidFill>
                  <a:prstClr val="black"/>
                </a:solidFill>
                <a:latin typeface="Arial"/>
                <a:ea typeface="+mn-ea"/>
                <a:cs typeface="Arial"/>
              </a:rPr>
              <a:t>In all cases, it’s important to make sure that there are no undue delays to processes. If a particular process is taking longer than expected, keep all parties updated. </a:t>
            </a:r>
          </a:p>
          <a:p>
            <a:pPr marL="475060" lvl="1" indent="-342900" defTabSz="457200">
              <a:lnSpc>
                <a:spcPct val="100000"/>
              </a:lnSpc>
              <a:spcBef>
                <a:spcPct val="20000"/>
              </a:spcBef>
              <a:buClrTx/>
              <a:buSzTx/>
              <a:buFont typeface="Arial" panose="020B0604020202020204" pitchFamily="34" charset="0"/>
              <a:buChar char="•"/>
            </a:pPr>
            <a:r>
              <a:rPr lang="en-GB" sz="1800" dirty="0">
                <a:solidFill>
                  <a:prstClr val="black"/>
                </a:solidFill>
                <a:latin typeface="Arial"/>
                <a:ea typeface="+mn-ea"/>
                <a:cs typeface="Arial"/>
              </a:rPr>
              <a:t>Try to avoid making assumptions about the reason(s) behind an individual’s behaviour or performance. Some changes in behaviour (e.g. erratic behaviour, refusal to engage) may have an underlying wellbeing reason.  </a:t>
            </a:r>
            <a:endParaRPr lang="en-GB" sz="1800" b="0" dirty="0">
              <a:solidFill>
                <a:prstClr val="black"/>
              </a:solidFill>
              <a:latin typeface="Arial"/>
              <a:ea typeface="+mn-ea"/>
              <a:cs typeface="Arial"/>
            </a:endParaRPr>
          </a:p>
          <a:p>
            <a:pPr marL="475060" lvl="1" indent="-342900" defTabSz="457200">
              <a:lnSpc>
                <a:spcPct val="100000"/>
              </a:lnSpc>
              <a:spcBef>
                <a:spcPct val="20000"/>
              </a:spcBef>
              <a:buClrTx/>
              <a:buSzTx/>
              <a:buFont typeface="Arial" panose="020B0604020202020204" pitchFamily="34" charset="0"/>
              <a:buChar char="•"/>
            </a:pPr>
            <a:r>
              <a:rPr lang="en-GB" sz="1800" dirty="0">
                <a:solidFill>
                  <a:prstClr val="black"/>
                </a:solidFill>
                <a:latin typeface="Arial"/>
                <a:ea typeface="+mn-ea"/>
                <a:cs typeface="Arial"/>
              </a:rPr>
              <a:t>Know what support is available: especially your HR Partner, also the Disability &amp; Mental Health Adviser where a disability and/or wellbeing issue may be a factor in an employee’s conduct and/or performance. </a:t>
            </a:r>
            <a:endParaRPr lang="en-GB" sz="1800" b="0" dirty="0">
              <a:solidFill>
                <a:prstClr val="black"/>
              </a:solidFill>
              <a:latin typeface="Arial"/>
              <a:ea typeface="+mn-ea"/>
              <a:cs typeface="Arial"/>
            </a:endParaRPr>
          </a:p>
          <a:p>
            <a:pPr marL="348853" indent="-342900">
              <a:lnSpc>
                <a:spcPct val="170000"/>
              </a:lnSpc>
              <a:buFont typeface="Arial" panose="020B0604020202020204" pitchFamily="34" charset="0"/>
              <a:buChar char="•"/>
            </a:pPr>
            <a:endParaRPr lang="en-GB" sz="1800" b="0" dirty="0">
              <a:solidFill>
                <a:schemeClr val="tx1"/>
              </a:solidFill>
            </a:endParaRPr>
          </a:p>
        </p:txBody>
      </p:sp>
    </p:spTree>
    <p:extLst>
      <p:ext uri="{BB962C8B-B14F-4D97-AF65-F5344CB8AC3E}">
        <p14:creationId xmlns:p14="http://schemas.microsoft.com/office/powerpoint/2010/main" val="1390881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49138" y="908050"/>
            <a:ext cx="7845723" cy="5508401"/>
          </a:xfrm>
        </p:spPr>
        <p:txBody>
          <a:bodyPr vert="horz" lIns="91440" tIns="45720" rIns="91440" bIns="45720" rtlCol="0" anchor="t">
            <a:normAutofit fontScale="85000" lnSpcReduction="2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1800" dirty="0">
                <a:solidFill>
                  <a:schemeClr val="tx1"/>
                </a:solidFill>
              </a:rPr>
              <a:t>Case Study 1</a:t>
            </a:r>
          </a:p>
          <a:p>
            <a:pPr>
              <a:lnSpc>
                <a:spcPct val="107000"/>
              </a:lnSpc>
              <a:spcAft>
                <a:spcPts val="800"/>
              </a:spcAft>
            </a:pPr>
            <a:r>
              <a:rPr lang="en-GB" sz="1900" b="0" kern="100" dirty="0">
                <a:solidFill>
                  <a:schemeClr val="tx1"/>
                </a:solidFill>
                <a:effectLst/>
                <a:ea typeface="Aptos" panose="020B0004020202020204" pitchFamily="34" charset="0"/>
              </a:rPr>
              <a:t>Pete is an employee in the Business Development Unit and has been at LSE for 3 years. A colleague in the Division left LSE 6 months ago and gave Pete his Mac Book to return to DTS. Pete didn’t return it but stored it away in a cupboard in the Division. As DTS had not contacted the Division querying the whereabouts of the Mac Book after 6 months, Pete decides he will take it as his own and takes it home.  Pete tells another colleague what he has done saying that, as no-one has claimed the Mac Book, it will not be missed, and the LSE can afford to buy new ones anyway.  His colleague is shocked and so reports what Pete has done to Pete’s line manager.</a:t>
            </a:r>
          </a:p>
          <a:p>
            <a:pPr>
              <a:lnSpc>
                <a:spcPct val="107000"/>
              </a:lnSpc>
              <a:spcAft>
                <a:spcPts val="800"/>
              </a:spcAft>
            </a:pPr>
            <a:r>
              <a:rPr lang="en-GB" sz="1900" b="0" i="1" kern="100" dirty="0">
                <a:solidFill>
                  <a:schemeClr val="tx1"/>
                </a:solidFill>
                <a:effectLst/>
                <a:ea typeface="Aptos" panose="020B0004020202020204" pitchFamily="34" charset="0"/>
              </a:rPr>
              <a:t>Part a:</a:t>
            </a:r>
          </a:p>
          <a:p>
            <a:pPr>
              <a:lnSpc>
                <a:spcPct val="107000"/>
              </a:lnSpc>
              <a:spcAft>
                <a:spcPts val="800"/>
              </a:spcAft>
            </a:pPr>
            <a:r>
              <a:rPr lang="en-GB" sz="1900" b="0" kern="100" dirty="0">
                <a:solidFill>
                  <a:schemeClr val="tx1"/>
                </a:solidFill>
                <a:effectLst/>
                <a:ea typeface="Aptos" panose="020B0004020202020204" pitchFamily="34" charset="0"/>
              </a:rPr>
              <a:t>You are Pete’s line manager. What are your next steps?</a:t>
            </a:r>
          </a:p>
          <a:p>
            <a:pPr>
              <a:lnSpc>
                <a:spcPct val="107000"/>
              </a:lnSpc>
              <a:spcAft>
                <a:spcPts val="800"/>
              </a:spcAft>
            </a:pPr>
            <a:r>
              <a:rPr lang="en-GB" sz="1900" b="0" i="1" kern="100" dirty="0">
                <a:solidFill>
                  <a:schemeClr val="tx1"/>
                </a:solidFill>
                <a:effectLst/>
                <a:ea typeface="Aptos" panose="020B0004020202020204" pitchFamily="34" charset="0"/>
              </a:rPr>
              <a:t>Part b:</a:t>
            </a:r>
          </a:p>
          <a:p>
            <a:pPr>
              <a:lnSpc>
                <a:spcPct val="107000"/>
              </a:lnSpc>
              <a:spcAft>
                <a:spcPts val="800"/>
              </a:spcAft>
            </a:pPr>
            <a:r>
              <a:rPr lang="en-GB" sz="1900" b="0" kern="100" dirty="0">
                <a:solidFill>
                  <a:schemeClr val="tx1"/>
                </a:solidFill>
                <a:effectLst/>
                <a:ea typeface="Aptos" panose="020B0004020202020204" pitchFamily="34" charset="0"/>
              </a:rPr>
              <a:t>You are the Investigating Officer of the disciplinary investigation. What would you need to do? </a:t>
            </a:r>
          </a:p>
          <a:p>
            <a:pPr>
              <a:lnSpc>
                <a:spcPct val="107000"/>
              </a:lnSpc>
              <a:spcAft>
                <a:spcPts val="800"/>
              </a:spcAft>
            </a:pPr>
            <a:r>
              <a:rPr lang="en-GB" sz="1900" b="0" i="1" kern="100" dirty="0">
                <a:solidFill>
                  <a:schemeClr val="tx1"/>
                </a:solidFill>
                <a:effectLst/>
                <a:ea typeface="Aptos" panose="020B0004020202020204" pitchFamily="34" charset="0"/>
              </a:rPr>
              <a:t>Part c:</a:t>
            </a:r>
          </a:p>
          <a:p>
            <a:pPr>
              <a:lnSpc>
                <a:spcPct val="107000"/>
              </a:lnSpc>
              <a:spcAft>
                <a:spcPts val="800"/>
              </a:spcAft>
            </a:pPr>
            <a:r>
              <a:rPr lang="en-GB" sz="1900" b="0" kern="100" dirty="0">
                <a:solidFill>
                  <a:schemeClr val="tx1"/>
                </a:solidFill>
                <a:effectLst/>
                <a:ea typeface="Aptos" panose="020B0004020202020204" pitchFamily="34" charset="0"/>
              </a:rPr>
              <a:t>You are the Chair of the Disciplinary Panel. What do you think your role is?</a:t>
            </a:r>
          </a:p>
          <a:p>
            <a:pPr algn="l" rtl="0" fontAlgn="base">
              <a:lnSpc>
                <a:spcPct val="120000"/>
              </a:lnSpc>
            </a:pPr>
            <a:endParaRPr lang="en-GB" sz="1800" b="0" i="0" dirty="0">
              <a:solidFill>
                <a:srgbClr val="000000"/>
              </a:solidFill>
              <a:effectLst/>
            </a:endParaRPr>
          </a:p>
        </p:txBody>
      </p:sp>
    </p:spTree>
    <p:extLst>
      <p:ext uri="{BB962C8B-B14F-4D97-AF65-F5344CB8AC3E}">
        <p14:creationId xmlns:p14="http://schemas.microsoft.com/office/powerpoint/2010/main" val="4108517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49138" y="1052736"/>
            <a:ext cx="7845723" cy="5508401"/>
          </a:xfrm>
        </p:spPr>
        <p:txBody>
          <a:bodyPr>
            <a:normAutofit lnSpcReduction="10000"/>
          </a:bodyPr>
          <a:lstStyle/>
          <a:p>
            <a:pPr>
              <a:lnSpc>
                <a:spcPct val="100000"/>
              </a:lnSpc>
            </a:pPr>
            <a:r>
              <a:rPr lang="en-GB" sz="2400" dirty="0">
                <a:solidFill>
                  <a:schemeClr val="tx1"/>
                </a:solidFill>
              </a:rPr>
              <a:t>Case Study 2  </a:t>
            </a:r>
          </a:p>
          <a:p>
            <a:pPr>
              <a:lnSpc>
                <a:spcPct val="107000"/>
              </a:lnSpc>
              <a:spcAft>
                <a:spcPts val="800"/>
              </a:spcAft>
            </a:pPr>
            <a:r>
              <a:rPr lang="en-GB" sz="1700" b="0" kern="100" dirty="0">
                <a:solidFill>
                  <a:schemeClr val="tx1"/>
                </a:solidFill>
                <a:effectLst/>
                <a:ea typeface="Aptos" panose="020B0004020202020204" pitchFamily="34" charset="0"/>
              </a:rPr>
              <a:t>Monique works as a cleaning operative in a large Department and has been an employee of the School for 1 year. Her role is a busy one and she is key in ensuring that all facilities, offices and meeting rooms are kept to a high standard of cleanliness and neatness, especially during term time when it is very busy with students and guests on campus. Monique’s role requires her to be on campus for 5 days a week. For the first year, Monique seems to be fully engaged and carries out all tasks required of her.</a:t>
            </a:r>
          </a:p>
          <a:p>
            <a:pPr>
              <a:lnSpc>
                <a:spcPct val="107000"/>
              </a:lnSpc>
              <a:spcAft>
                <a:spcPts val="800"/>
              </a:spcAft>
            </a:pPr>
            <a:r>
              <a:rPr lang="en-GB" sz="1700" b="0" kern="100" dirty="0">
                <a:solidFill>
                  <a:schemeClr val="tx1"/>
                </a:solidFill>
                <a:effectLst/>
                <a:ea typeface="Aptos" panose="020B0004020202020204" pitchFamily="34" charset="0"/>
              </a:rPr>
              <a:t>As Monique’s line manager, you are beginning to despair as recently Monique is not following through on a number of tasks you have been asking her to do.  The Department space is untidy and unclean. You have had regular 1:1 meetings asking after her wellbeing and also whether she needs any developmental support to help her do her role but she informs you she is fine.  However, despite your informal interventions, Monique continually fails to follow instruction. You also find out that Monique has only been attending campus around two days a week.</a:t>
            </a:r>
          </a:p>
          <a:p>
            <a:pPr>
              <a:lnSpc>
                <a:spcPct val="107000"/>
              </a:lnSpc>
              <a:spcAft>
                <a:spcPts val="800"/>
              </a:spcAft>
            </a:pPr>
            <a:r>
              <a:rPr lang="en-GB" sz="1700" b="0" kern="100" dirty="0">
                <a:solidFill>
                  <a:schemeClr val="tx1"/>
                </a:solidFill>
                <a:effectLst/>
                <a:ea typeface="Aptos" panose="020B0004020202020204" pitchFamily="34" charset="0"/>
              </a:rPr>
              <a:t>As Monique’s line manager, what are the next steps you would consider in addressing this issue?</a:t>
            </a:r>
          </a:p>
          <a:p>
            <a:pPr algn="l" rtl="0" fontAlgn="base">
              <a:lnSpc>
                <a:spcPct val="120000"/>
              </a:lnSpc>
            </a:pPr>
            <a:endParaRPr lang="en-GB" sz="1600" b="0" i="0" dirty="0">
              <a:solidFill>
                <a:srgbClr val="000000"/>
              </a:solidFill>
              <a:effectLst/>
            </a:endParaRPr>
          </a:p>
          <a:p>
            <a:pPr>
              <a:lnSpc>
                <a:spcPct val="100000"/>
              </a:lnSpc>
            </a:pPr>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49138" y="1046386"/>
            <a:ext cx="7845723" cy="5508401"/>
          </a:xfrm>
        </p:spPr>
        <p:txBody>
          <a:bodyPr>
            <a:normAutofit/>
          </a:bodyPr>
          <a:lstStyle/>
          <a:p>
            <a:pPr>
              <a:lnSpc>
                <a:spcPct val="100000"/>
              </a:lnSpc>
            </a:pPr>
            <a:r>
              <a:rPr lang="en-GB" sz="2400" dirty="0">
                <a:solidFill>
                  <a:schemeClr val="tx1"/>
                </a:solidFill>
              </a:rPr>
              <a:t>Case Study 3  </a:t>
            </a:r>
          </a:p>
          <a:p>
            <a:pPr algn="l" rtl="0" fontAlgn="base">
              <a:lnSpc>
                <a:spcPct val="120000"/>
              </a:lnSpc>
            </a:pPr>
            <a:r>
              <a:rPr lang="en-GB" sz="1600" b="0" i="0" dirty="0">
                <a:solidFill>
                  <a:schemeClr val="tx1"/>
                </a:solidFill>
                <a:effectLst/>
              </a:rPr>
              <a:t>Thomas is a programme co-ordinator in your team.  His role includes organising student activities and registering student evaluations. </a:t>
            </a:r>
          </a:p>
          <a:p>
            <a:pPr algn="l" rtl="0" fontAlgn="base">
              <a:lnSpc>
                <a:spcPct val="120000"/>
              </a:lnSpc>
            </a:pPr>
            <a:r>
              <a:rPr lang="en-GB" sz="1600" b="0" i="0" dirty="0">
                <a:solidFill>
                  <a:schemeClr val="tx1"/>
                </a:solidFill>
                <a:effectLst/>
              </a:rPr>
              <a:t>Some elements of his role he performs very well. You are however, concerned about Thomas’ performance in other areas and regularly pick up issues and complaints in one-to-one meetings. He often takes longer to complete work than you expect and misses deadlines. You have recently received a complaint that Thomas has incorrectly recorded student evaluations and students may have been misinformed about their grades.</a:t>
            </a:r>
          </a:p>
          <a:p>
            <a:pPr algn="l" rtl="0" fontAlgn="base">
              <a:lnSpc>
                <a:spcPct val="120000"/>
              </a:lnSpc>
            </a:pPr>
            <a:r>
              <a:rPr lang="en-GB" sz="1600" b="0" i="0" dirty="0">
                <a:solidFill>
                  <a:schemeClr val="tx1"/>
                </a:solidFill>
                <a:effectLst/>
              </a:rPr>
              <a:t> </a:t>
            </a:r>
          </a:p>
          <a:p>
            <a:pPr algn="l" rtl="0" fontAlgn="base">
              <a:lnSpc>
                <a:spcPct val="120000"/>
              </a:lnSpc>
            </a:pPr>
            <a:r>
              <a:rPr lang="en-GB" sz="1600" b="0" i="0" dirty="0">
                <a:solidFill>
                  <a:schemeClr val="tx1"/>
                </a:solidFill>
                <a:effectLst/>
              </a:rPr>
              <a:t>What are the key considerations?  </a:t>
            </a:r>
          </a:p>
          <a:p>
            <a:pPr algn="l" rtl="0" fontAlgn="base">
              <a:lnSpc>
                <a:spcPct val="120000"/>
              </a:lnSpc>
            </a:pPr>
            <a:r>
              <a:rPr lang="en-GB" sz="1600" b="0" i="0" dirty="0">
                <a:solidFill>
                  <a:schemeClr val="tx1"/>
                </a:solidFill>
                <a:effectLst/>
              </a:rPr>
              <a:t>What steps do you take?  </a:t>
            </a:r>
          </a:p>
          <a:p>
            <a:pPr algn="l" rtl="0" fontAlgn="base">
              <a:lnSpc>
                <a:spcPct val="110000"/>
              </a:lnSpc>
            </a:pPr>
            <a:endParaRPr lang="en-GB" sz="1600" b="0" i="0" dirty="0">
              <a:solidFill>
                <a:srgbClr val="000000"/>
              </a:solidFill>
              <a:effectLst/>
            </a:endParaRPr>
          </a:p>
          <a:p>
            <a:pPr>
              <a:lnSpc>
                <a:spcPct val="100000"/>
              </a:lnSpc>
            </a:pPr>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165856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96221" y="1052736"/>
            <a:ext cx="7845723" cy="5256584"/>
          </a:xfrm>
        </p:spPr>
        <p:txBody>
          <a:bodyPr>
            <a:normAutofit/>
          </a:bodyPr>
          <a:lstStyle/>
          <a:p>
            <a:pPr marL="0">
              <a:lnSpc>
                <a:spcPct val="120000"/>
              </a:lnSpc>
              <a:buClr>
                <a:schemeClr val="tx1"/>
              </a:buClr>
              <a:buSzPct val="100000"/>
            </a:pPr>
            <a:r>
              <a:rPr lang="en-GB" sz="2400" dirty="0">
                <a:solidFill>
                  <a:schemeClr val="tx1"/>
                </a:solidFill>
              </a:rPr>
              <a:t>Case Study 4</a:t>
            </a:r>
          </a:p>
          <a:p>
            <a:pPr algn="l" rtl="0" fontAlgn="base">
              <a:lnSpc>
                <a:spcPct val="120000"/>
              </a:lnSpc>
            </a:pPr>
            <a:r>
              <a:rPr lang="en-GB" sz="1600" b="0" i="0" dirty="0">
                <a:solidFill>
                  <a:srgbClr val="000000"/>
                </a:solidFill>
                <a:effectLst/>
              </a:rPr>
              <a:t>Jenny joined LSE four months ago as a receptionist. She is settling into the team well and her performance is generally very good. You are however, very concerned about her timekeeping. She is required to be on campus every day but is late several times a week. She is usually less than 15 minutes late but there have been a couple of times in the last two weeks she has been more than an hour late. On both occasions she had called you to you know but it was after her start time and suggested it would be 15 to 20 minutes. You are getting complaints from other members of the team as they have to cover reception and it is impacting their work. </a:t>
            </a:r>
            <a:endParaRPr lang="en-GB" sz="1600" b="0" dirty="0">
              <a:solidFill>
                <a:srgbClr val="000000"/>
              </a:solidFill>
            </a:endParaRPr>
          </a:p>
          <a:p>
            <a:pPr algn="l" rtl="0" fontAlgn="base">
              <a:lnSpc>
                <a:spcPct val="120000"/>
              </a:lnSpc>
            </a:pPr>
            <a:endParaRPr lang="en-GB" sz="1600" b="0" i="0" dirty="0">
              <a:solidFill>
                <a:srgbClr val="000000"/>
              </a:solidFill>
              <a:effectLst/>
            </a:endParaRPr>
          </a:p>
          <a:p>
            <a:pPr algn="l" rtl="0" fontAlgn="base">
              <a:lnSpc>
                <a:spcPct val="120000"/>
              </a:lnSpc>
            </a:pPr>
            <a:r>
              <a:rPr lang="en-GB" sz="1600" b="0" i="0" dirty="0">
                <a:solidFill>
                  <a:schemeClr val="tx1"/>
                </a:solidFill>
                <a:effectLst/>
              </a:rPr>
              <a:t>What are the key considerations?  </a:t>
            </a:r>
          </a:p>
          <a:p>
            <a:pPr algn="l" rtl="0" fontAlgn="base">
              <a:lnSpc>
                <a:spcPct val="120000"/>
              </a:lnSpc>
            </a:pPr>
            <a:r>
              <a:rPr lang="en-GB" sz="1600" b="0" i="0" dirty="0">
                <a:solidFill>
                  <a:schemeClr val="tx1"/>
                </a:solidFill>
                <a:effectLst/>
              </a:rPr>
              <a:t>What steps do you take?  </a:t>
            </a:r>
          </a:p>
          <a:p>
            <a:pPr algn="l" rtl="0" fontAlgn="base">
              <a:lnSpc>
                <a:spcPct val="120000"/>
              </a:lnSpc>
            </a:pPr>
            <a:endParaRPr lang="en-GB" sz="1800" b="0" i="0" dirty="0">
              <a:solidFill>
                <a:srgbClr val="000000"/>
              </a:solidFill>
              <a:effectLst/>
            </a:endParaRPr>
          </a:p>
          <a:p>
            <a:pPr>
              <a:lnSpc>
                <a:spcPct val="107000"/>
              </a:lnSpc>
              <a:spcAft>
                <a:spcPts val="800"/>
              </a:spcAft>
            </a:pPr>
            <a:endParaRPr lang="en-GB" sz="18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32310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755576" y="908050"/>
            <a:ext cx="7845723" cy="5582417"/>
          </a:xfrm>
        </p:spPr>
        <p:txBody>
          <a:bodyPr>
            <a:normAutofit/>
          </a:bodyPr>
          <a:lstStyle/>
          <a:p>
            <a:pPr marL="0">
              <a:lnSpc>
                <a:spcPct val="120000"/>
              </a:lnSpc>
              <a:buClr>
                <a:schemeClr val="tx1"/>
              </a:buClr>
              <a:buSzPct val="100000"/>
            </a:pPr>
            <a:r>
              <a:rPr lang="en-GB" sz="2400" dirty="0">
                <a:solidFill>
                  <a:schemeClr val="tx1"/>
                </a:solidFill>
              </a:rPr>
              <a:t>Case Study 5</a:t>
            </a:r>
          </a:p>
          <a:p>
            <a:pPr algn="just" rtl="0" fontAlgn="base">
              <a:lnSpc>
                <a:spcPct val="120000"/>
              </a:lnSpc>
            </a:pPr>
            <a:r>
              <a:rPr lang="en-GB" sz="1600" b="0" i="0" dirty="0">
                <a:solidFill>
                  <a:srgbClr val="000000"/>
                </a:solidFill>
                <a:effectLst/>
              </a:rPr>
              <a:t>You have been asked to investigate a grievance about inappropriate comments from a member of your team during the staff party. You have interviewed Jit already. He says that he and David used to be good friends, but they fell out recently.  Jit had lent David some money but not returned it at the end of the month as promised. Jit was talking to a group of friends when David came over and started swearing at him and used language Jit described as “threatening”. </a:t>
            </a:r>
          </a:p>
          <a:p>
            <a:pPr>
              <a:lnSpc>
                <a:spcPct val="120000"/>
              </a:lnSpc>
              <a:spcAft>
                <a:spcPts val="800"/>
              </a:spcAft>
            </a:pPr>
            <a:endParaRPr lang="en-GB" sz="1600" b="0" i="0" dirty="0">
              <a:solidFill>
                <a:srgbClr val="000000"/>
              </a:solidFill>
              <a:effectLst/>
            </a:endParaRPr>
          </a:p>
          <a:p>
            <a:pPr algn="l" rtl="0" fontAlgn="base">
              <a:lnSpc>
                <a:spcPct val="120000"/>
              </a:lnSpc>
            </a:pPr>
            <a:r>
              <a:rPr lang="en-GB" sz="1600" b="0" i="0" dirty="0">
                <a:solidFill>
                  <a:schemeClr val="tx1"/>
                </a:solidFill>
                <a:effectLst/>
              </a:rPr>
              <a:t>What are the key considerations?  </a:t>
            </a:r>
          </a:p>
          <a:p>
            <a:pPr algn="l" rtl="0" fontAlgn="base">
              <a:lnSpc>
                <a:spcPct val="120000"/>
              </a:lnSpc>
            </a:pPr>
            <a:r>
              <a:rPr lang="en-GB" sz="1600" b="0" i="0" dirty="0">
                <a:solidFill>
                  <a:schemeClr val="tx1"/>
                </a:solidFill>
                <a:effectLst/>
              </a:rPr>
              <a:t>What steps do you take?  </a:t>
            </a:r>
          </a:p>
          <a:p>
            <a:pPr>
              <a:lnSpc>
                <a:spcPct val="107000"/>
              </a:lnSpc>
              <a:spcAft>
                <a:spcPts val="800"/>
              </a:spcAft>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96221" y="1484785"/>
            <a:ext cx="7845723" cy="4487784"/>
          </a:xfrm>
        </p:spPr>
        <p:txBody>
          <a:bodyPr/>
          <a:lstStyle/>
          <a:p>
            <a:r>
              <a:rPr lang="en-GB" sz="2800" dirty="0">
                <a:solidFill>
                  <a:srgbClr val="FF0000"/>
                </a:solidFill>
                <a:latin typeface="Arial"/>
                <a:ea typeface="+mj-ea"/>
                <a:cs typeface="Arial"/>
              </a:rPr>
              <a:t>Share your hints and tips</a:t>
            </a:r>
            <a:endParaRPr lang="en-GB" sz="2400" dirty="0">
              <a:solidFill>
                <a:prstClr val="black"/>
              </a:solidFill>
              <a:latin typeface="Arial"/>
              <a:ea typeface="+mn-ea"/>
              <a:cs typeface="Arial"/>
            </a:endParaRPr>
          </a:p>
          <a:p>
            <a:pPr algn="ctr"/>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and addressing conduct and/or performance matters in your teams? Or, what hints and tips are you taking away from today?  </a:t>
            </a: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r>
              <a:rPr lang="en-GB" sz="2000" dirty="0">
                <a:solidFill>
                  <a:srgbClr val="FF0000"/>
                </a:solidFill>
              </a:rPr>
              <a:t>Finally…</a:t>
            </a:r>
          </a:p>
          <a:p>
            <a:pPr>
              <a:buClrTx/>
            </a:pPr>
            <a:endParaRPr lang="en-GB" sz="2000" b="0" dirty="0">
              <a:solidFill>
                <a:schemeClr val="tx1"/>
              </a:solidFill>
            </a:endParaRPr>
          </a:p>
          <a:p>
            <a:pPr algn="ctr">
              <a:buClrTx/>
            </a:pPr>
            <a:r>
              <a:rPr lang="en-GB" sz="2000" b="0" dirty="0">
                <a:solidFill>
                  <a:schemeClr val="tx1"/>
                </a:solidFill>
              </a:rPr>
              <a:t>What questions are you left with? </a:t>
            </a:r>
          </a:p>
          <a:p>
            <a:pPr algn="ctr">
              <a:buClrTx/>
            </a:pPr>
            <a:endParaRPr lang="en-GB" sz="2000" b="0" dirty="0">
              <a:solidFill>
                <a:schemeClr val="tx1"/>
              </a:solidFill>
            </a:endParaRPr>
          </a:p>
          <a:p>
            <a:pPr algn="ctr">
              <a:buClrTx/>
            </a:pPr>
            <a:r>
              <a:rPr lang="en-GB" sz="2000" b="0" dirty="0">
                <a:solidFill>
                  <a:schemeClr val="tx1"/>
                </a:solidFill>
              </a:rPr>
              <a:t>Please contact your HR Partner or HR Adviser if you have any questions, comments and feedback about the Disciplinary Policy for Professional Services Staff or any related policies and resources at LSE.</a:t>
            </a:r>
          </a:p>
        </p:txBody>
      </p:sp>
    </p:spTree>
    <p:extLst>
      <p:ext uri="{BB962C8B-B14F-4D97-AF65-F5344CB8AC3E}">
        <p14:creationId xmlns:p14="http://schemas.microsoft.com/office/powerpoint/2010/main" val="9991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96221" y="1196752"/>
            <a:ext cx="7845723" cy="4998664"/>
          </a:xfrm>
        </p:spPr>
        <p:txBody>
          <a:bodyPr>
            <a:normAutofit fontScale="92500" lnSpcReduction="10000"/>
          </a:bodyPr>
          <a:lstStyle/>
          <a:p>
            <a:r>
              <a:rPr lang="en-GB" sz="2400" dirty="0"/>
              <a:t>Aims for this session…</a:t>
            </a:r>
          </a:p>
          <a:p>
            <a:pPr marL="342900" indent="-342900">
              <a:lnSpc>
                <a:spcPct val="150000"/>
              </a:lnSpc>
              <a:buFont typeface="Arial" panose="020B0604020202020204" pitchFamily="34" charset="0"/>
              <a:buChar char="•"/>
            </a:pPr>
            <a:r>
              <a:rPr lang="en-GB" sz="2200" dirty="0">
                <a:solidFill>
                  <a:schemeClr val="tx1"/>
                </a:solidFill>
              </a:rPr>
              <a:t>Explain</a:t>
            </a:r>
            <a:r>
              <a:rPr lang="en-GB" sz="2200" b="0" dirty="0">
                <a:solidFill>
                  <a:schemeClr val="tx1"/>
                </a:solidFill>
              </a:rPr>
              <a:t> the School’s Disciplinary Policy for Professional Services Staff, as well as other policies related to conduct &amp; performance – what they cover, how they should be used and your role as a manager.</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scenarios related to employee behaviour. </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Answer</a:t>
            </a:r>
            <a:r>
              <a:rPr lang="en-GB" sz="2200" b="0" dirty="0">
                <a:solidFill>
                  <a:schemeClr val="tx1"/>
                </a:solidFill>
              </a:rPr>
              <a:t> any questions you have.</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49138" y="915757"/>
            <a:ext cx="7845723" cy="5510409"/>
          </a:xfrm>
        </p:spPr>
        <p:txBody>
          <a:bodyPr>
            <a:normAutofit/>
          </a:bodyPr>
          <a:lstStyle/>
          <a:p>
            <a:r>
              <a:rPr lang="en-GB" sz="2000" dirty="0"/>
              <a:t>Overview…</a:t>
            </a:r>
            <a:endParaRPr lang="en-GB" sz="2000" dirty="0">
              <a:solidFill>
                <a:schemeClr val="tx1"/>
              </a:solidFill>
            </a:endParaRPr>
          </a:p>
          <a:p>
            <a:pPr marL="342900" indent="-342900">
              <a:lnSpc>
                <a:spcPct val="150000"/>
              </a:lnSpc>
              <a:buFont typeface="Arial" panose="020B0604020202020204" pitchFamily="34" charset="0"/>
              <a:buChar char="•"/>
            </a:pPr>
            <a:r>
              <a:rPr lang="en-GB" sz="1800" b="0" dirty="0">
                <a:solidFill>
                  <a:schemeClr val="tx1"/>
                </a:solidFill>
              </a:rPr>
              <a:t>Introduction and context</a:t>
            </a:r>
          </a:p>
          <a:p>
            <a:pPr marL="342900" indent="-342900">
              <a:lnSpc>
                <a:spcPct val="150000"/>
              </a:lnSpc>
              <a:buFont typeface="Arial" panose="020B0604020202020204" pitchFamily="34" charset="0"/>
              <a:buChar char="•"/>
            </a:pPr>
            <a:r>
              <a:rPr lang="en-GB" sz="1800" b="0" dirty="0">
                <a:solidFill>
                  <a:schemeClr val="tx1"/>
                </a:solidFill>
              </a:rPr>
              <a:t>‘Disciplinary’ in the context of LSE</a:t>
            </a:r>
          </a:p>
          <a:p>
            <a:pPr marL="342900" indent="-342900">
              <a:lnSpc>
                <a:spcPct val="150000"/>
              </a:lnSpc>
              <a:buFont typeface="Arial" panose="020B0604020202020204" pitchFamily="34" charset="0"/>
              <a:buChar char="•"/>
            </a:pPr>
            <a:r>
              <a:rPr lang="en-GB" sz="1800" b="0" dirty="0">
                <a:solidFill>
                  <a:schemeClr val="tx1"/>
                </a:solidFill>
              </a:rPr>
              <a:t>Links to other policies</a:t>
            </a:r>
          </a:p>
          <a:p>
            <a:pPr marL="342900" indent="-342900">
              <a:lnSpc>
                <a:spcPct val="150000"/>
              </a:lnSpc>
              <a:buFont typeface="Arial" panose="020B0604020202020204" pitchFamily="34" charset="0"/>
              <a:buChar char="•"/>
            </a:pPr>
            <a:r>
              <a:rPr lang="en-GB" sz="1800" b="0" dirty="0">
                <a:solidFill>
                  <a:schemeClr val="tx1"/>
                </a:solidFill>
              </a:rPr>
              <a:t>Disciplinary Policy &amp; Procedure for Professional Services Staff</a:t>
            </a:r>
          </a:p>
          <a:p>
            <a:pPr marL="342900" indent="-342900">
              <a:lnSpc>
                <a:spcPct val="150000"/>
              </a:lnSpc>
              <a:buFont typeface="Arial" panose="020B0604020202020204" pitchFamily="34" charset="0"/>
              <a:buChar char="•"/>
            </a:pPr>
            <a:r>
              <a:rPr lang="en-GB" sz="1800" b="0" dirty="0">
                <a:solidFill>
                  <a:schemeClr val="tx1"/>
                </a:solidFill>
              </a:rPr>
              <a:t>Being proactive as a manager</a:t>
            </a:r>
          </a:p>
          <a:p>
            <a:pPr marL="342900" indent="-342900">
              <a:lnSpc>
                <a:spcPct val="150000"/>
              </a:lnSpc>
              <a:buFont typeface="Arial" panose="020B0604020202020204" pitchFamily="34" charset="0"/>
              <a:buChar char="•"/>
            </a:pPr>
            <a:r>
              <a:rPr lang="en-GB" sz="1800" b="0" dirty="0">
                <a:solidFill>
                  <a:schemeClr val="tx1"/>
                </a:solidFill>
              </a:rPr>
              <a:t>Case studies &amp; group discussions</a:t>
            </a:r>
          </a:p>
          <a:p>
            <a:pPr marL="342900" indent="-342900">
              <a:lnSpc>
                <a:spcPct val="150000"/>
              </a:lnSpc>
              <a:buFont typeface="Arial" panose="020B0604020202020204" pitchFamily="34" charset="0"/>
              <a:buChar char="•"/>
            </a:pPr>
            <a:r>
              <a:rPr lang="en-GB" sz="1800" b="0" dirty="0">
                <a:solidFill>
                  <a:schemeClr val="tx1"/>
                </a:solidFill>
              </a:rPr>
              <a:t>Share your hints &amp; tips</a:t>
            </a:r>
          </a:p>
          <a:p>
            <a:pPr marL="342900" indent="-342900">
              <a:lnSpc>
                <a:spcPct val="150000"/>
              </a:lnSpc>
              <a:buFont typeface="Arial" panose="020B0604020202020204" pitchFamily="34" charset="0"/>
              <a:buChar char="•"/>
            </a:pPr>
            <a:r>
              <a:rPr lang="en-GB" sz="1800" b="0" dirty="0">
                <a:solidFill>
                  <a:schemeClr val="tx1"/>
                </a:solidFill>
              </a:rPr>
              <a:t>Any questions? </a:t>
            </a:r>
          </a:p>
          <a:p>
            <a:pPr marL="0">
              <a:lnSpc>
                <a:spcPct val="150000"/>
              </a:lnSpc>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49138" y="908050"/>
            <a:ext cx="7845723" cy="5616624"/>
          </a:xfrm>
        </p:spPr>
        <p:txBody>
          <a:bodyPr>
            <a:normAutofit/>
          </a:bodyPr>
          <a:lstStyle/>
          <a:p>
            <a:r>
              <a:rPr lang="en-GB" sz="2000" dirty="0"/>
              <a:t>Introduction and context</a:t>
            </a:r>
            <a:endParaRPr lang="en-GB" sz="2000" b="0" dirty="0">
              <a:solidFill>
                <a:schemeClr val="tx1"/>
              </a:solidFill>
            </a:endParaRPr>
          </a:p>
          <a:p>
            <a:pPr marL="348853" indent="-342900">
              <a:lnSpc>
                <a:spcPct val="100000"/>
              </a:lnSpc>
              <a:buFont typeface="Arial" panose="020B0604020202020204" pitchFamily="34" charset="0"/>
              <a:buChar char="•"/>
            </a:pPr>
            <a:r>
              <a:rPr lang="en-GB" sz="1800" b="0" dirty="0">
                <a:solidFill>
                  <a:schemeClr val="tx1"/>
                </a:solidFill>
              </a:rPr>
              <a:t>External focus on how universities handle disciplinary matters if they reach tribunal stage. In any case, it is very much in LSE’s interest to have a good practice approach to managing conduct and performance issues – resolving these in a timely way (early if possible) is part of having a supportive work culture. </a:t>
            </a:r>
          </a:p>
          <a:p>
            <a:pPr marL="348853" indent="-342900">
              <a:lnSpc>
                <a:spcPct val="100000"/>
              </a:lnSpc>
              <a:buFont typeface="Arial" panose="020B0604020202020204" pitchFamily="34" charset="0"/>
              <a:buChar char="•"/>
            </a:pPr>
            <a:r>
              <a:rPr lang="en-GB" sz="1800" b="0" dirty="0">
                <a:solidFill>
                  <a:schemeClr val="tx1"/>
                </a:solidFill>
              </a:rPr>
              <a:t>Implications of blended working (e.g. reduced visibility of individual employees) for how behavioural and/or performance concerns are noticed and managed. </a:t>
            </a:r>
          </a:p>
          <a:p>
            <a:pPr marL="348853" indent="-342900">
              <a:lnSpc>
                <a:spcPct val="100000"/>
              </a:lnSpc>
              <a:buFont typeface="Arial" panose="020B0604020202020204" pitchFamily="34" charset="0"/>
              <a:buChar char="•"/>
            </a:pPr>
            <a:r>
              <a:rPr lang="en-GB" sz="1800" b="0" dirty="0">
                <a:solidFill>
                  <a:schemeClr val="tx1"/>
                </a:solidFill>
              </a:rPr>
              <a:t>Conduct and/or performance issues can be sensitive and difficult to discuss, but important to address as early as possible. </a:t>
            </a:r>
          </a:p>
          <a:p>
            <a:pPr marL="348853" indent="-342900">
              <a:lnSpc>
                <a:spcPct val="110000"/>
              </a:lnSpc>
              <a:buFont typeface="Arial" panose="020B0604020202020204" pitchFamily="34" charset="0"/>
              <a:buChar char="•"/>
            </a:pPr>
            <a:r>
              <a:rPr lang="en-GB" sz="1800" b="0" dirty="0">
                <a:solidFill>
                  <a:schemeClr val="tx1"/>
                </a:solidFill>
              </a:rPr>
              <a:t>Except in cases of clear gross misconduct, a first instance of a disciplinary or performance concern should be approached in a sympathetic manner which does not pre-judge the reason(s) behind the behaviour.  </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49138" y="880679"/>
            <a:ext cx="7845723" cy="5616624"/>
          </a:xfrm>
        </p:spPr>
        <p:txBody>
          <a:bodyPr>
            <a:normAutofit lnSpcReduction="10000"/>
          </a:bodyPr>
          <a:lstStyle/>
          <a:p>
            <a:r>
              <a:rPr lang="en-GB" sz="2000" dirty="0"/>
              <a:t>‘Disciplinary’ in the context of LSE</a:t>
            </a:r>
            <a:endParaRPr lang="en-GB" sz="1800" b="0" dirty="0">
              <a:solidFill>
                <a:schemeClr val="tx1"/>
              </a:solidFill>
            </a:endParaRPr>
          </a:p>
          <a:p>
            <a:pPr marL="291703" indent="-285750">
              <a:lnSpc>
                <a:spcPct val="150000"/>
              </a:lnSpc>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LSE has clear expectations of behaviour and conduct – communicated through inductions for new starters, Ethics Code, Effective Behaviours Framework, day to day management processes, and other appropriate means. </a:t>
            </a:r>
          </a:p>
          <a:p>
            <a:pPr marL="291703" indent="-285750">
              <a:lnSpc>
                <a:spcPct val="150000"/>
              </a:lnSpc>
              <a:buFont typeface="Arial" panose="020B0604020202020204" pitchFamily="34" charset="0"/>
              <a:buChar char="•"/>
            </a:pPr>
            <a:r>
              <a:rPr lang="en-GB" sz="1800" b="0" dirty="0">
                <a:solidFill>
                  <a:schemeClr val="tx1"/>
                </a:solidFill>
              </a:rPr>
              <a:t>‘Disciplinary’ covers situations of misconduct, as well as issues arising from an employee’s negligence and/or deliberate unwillingness (e.g. refusal to follow management instruction). </a:t>
            </a:r>
          </a:p>
          <a:p>
            <a:pPr marL="291703" indent="-285750">
              <a:lnSpc>
                <a:spcPct val="150000"/>
              </a:lnSpc>
              <a:buFont typeface="Arial" panose="020B0604020202020204" pitchFamily="34" charset="0"/>
              <a:buChar char="•"/>
            </a:pPr>
            <a:r>
              <a:rPr lang="en-GB" sz="18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Where possible, concerns about an employee’s behaviour and/or conduct should be resolved informally and between the employee and their line manager. Where this is not possible or appropriate, this policy provides a formal disciplinary procedure which allows for a number of stages until a matter is resolved. </a:t>
            </a:r>
          </a:p>
          <a:p>
            <a:pPr lvl="3" indent="0">
              <a:lnSpc>
                <a:spcPct val="150000"/>
              </a:lnSpc>
              <a:buNone/>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856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49138" y="870169"/>
            <a:ext cx="7845723" cy="5616624"/>
          </a:xfrm>
        </p:spPr>
        <p:txBody>
          <a:bodyPr>
            <a:normAutofit fontScale="85000" lnSpcReduction="20000"/>
          </a:bodyPr>
          <a:lstStyle/>
          <a:p>
            <a:r>
              <a:rPr lang="en-GB" sz="2100" dirty="0"/>
              <a:t>Links to other policies</a:t>
            </a:r>
            <a:endParaRPr lang="en-GB" sz="2100" b="0" dirty="0">
              <a:solidFill>
                <a:schemeClr val="tx1"/>
              </a:solidFill>
            </a:endParaRPr>
          </a:p>
          <a:p>
            <a:pPr marL="291703" indent="-285750">
              <a:lnSpc>
                <a:spcPct val="150000"/>
              </a:lnSpc>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Today’s session focuses on disciplinary processes for professional services staff; disciplinary matters concerning academic staff should be addressed under the </a:t>
            </a:r>
            <a:r>
              <a:rPr lang="en-GB" sz="1800" b="0" dirty="0">
                <a:solidFill>
                  <a:schemeClr val="tx1"/>
                </a:solidFill>
                <a:latin typeface="Arial" panose="020B0604020202020204" pitchFamily="34" charset="0"/>
                <a:cs typeface="Arial" panose="020B0604020202020204" pitchFamily="34" charset="0"/>
                <a:hlinkClick r:id="rId3"/>
              </a:rPr>
              <a:t>Academic Annex</a:t>
            </a:r>
            <a:r>
              <a:rPr lang="en-GB" sz="1800" b="0" dirty="0">
                <a:solidFill>
                  <a:schemeClr val="tx1"/>
                </a:solidFill>
                <a:latin typeface="Arial" panose="020B0604020202020204" pitchFamily="34" charset="0"/>
                <a:cs typeface="Arial" panose="020B0604020202020204" pitchFamily="34" charset="0"/>
              </a:rPr>
              <a:t>. </a:t>
            </a:r>
          </a:p>
          <a:p>
            <a:pPr marL="291703" indent="-285750">
              <a:lnSpc>
                <a:spcPct val="150000"/>
              </a:lnSpc>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Conduct and/or performance concerns during an employee’s review period should be addressed using that guidance. </a:t>
            </a:r>
          </a:p>
          <a:p>
            <a:pPr marL="291703" indent="-285750">
              <a:lnSpc>
                <a:spcPct val="150000"/>
              </a:lnSpc>
              <a:buFont typeface="Arial" panose="020B0604020202020204" pitchFamily="34" charset="0"/>
              <a:buChar char="•"/>
            </a:pPr>
            <a:r>
              <a:rPr lang="en-GB" sz="1800" b="0" dirty="0">
                <a:solidFill>
                  <a:schemeClr val="tx1"/>
                </a:solidFill>
              </a:rPr>
              <a:t>The </a:t>
            </a:r>
            <a:r>
              <a:rPr lang="en-GB" sz="1800" b="0" dirty="0">
                <a:solidFill>
                  <a:schemeClr val="tx1"/>
                </a:solidFill>
                <a:hlinkClick r:id="rId4"/>
              </a:rPr>
              <a:t>Dignity at Work Statement </a:t>
            </a:r>
            <a:r>
              <a:rPr lang="en-GB" sz="1800" b="0" dirty="0">
                <a:solidFill>
                  <a:schemeClr val="tx1"/>
                </a:solidFill>
              </a:rPr>
              <a:t>aims to:</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Clarify expectations of conduct &amp; provide examples of positive behaviour</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Set out the means by which inappropriate behaviour which falls short of bullying or harassment can be easily identified, addressed &amp; resolved. </a:t>
            </a:r>
            <a:endParaRPr lang="en-GB" sz="1800" b="0" dirty="0">
              <a:solidFill>
                <a:schemeClr val="tx1"/>
              </a:solidFill>
              <a:latin typeface="Arial" panose="020B0604020202020204" pitchFamily="34" charset="0"/>
              <a:cs typeface="Arial" panose="020B0604020202020204" pitchFamily="34" charset="0"/>
            </a:endParaRPr>
          </a:p>
          <a:p>
            <a:pPr marL="291703" indent="-285750">
              <a:lnSpc>
                <a:spcPct val="150000"/>
              </a:lnSpc>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The </a:t>
            </a:r>
            <a:r>
              <a:rPr lang="en-GB" sz="1800" b="0" dirty="0">
                <a:solidFill>
                  <a:schemeClr val="tx1"/>
                </a:solidFill>
                <a:latin typeface="Arial" panose="020B0604020202020204" pitchFamily="34" charset="0"/>
                <a:cs typeface="Arial" panose="020B0604020202020204" pitchFamily="34" charset="0"/>
                <a:hlinkClick r:id="rId5"/>
              </a:rPr>
              <a:t>Discrimination, Harassment and Bullying Policy</a:t>
            </a:r>
            <a:r>
              <a:rPr lang="en-GB" sz="1800" b="0" dirty="0">
                <a:solidFill>
                  <a:schemeClr val="tx1"/>
                </a:solidFill>
              </a:rPr>
              <a:t> provides the means for raising, and taking action against, concerns about discrimination, harassment, bullying and victimisation. </a:t>
            </a:r>
            <a:endParaRPr lang="en-GB" sz="1800" b="0" dirty="0">
              <a:solidFill>
                <a:schemeClr val="tx1"/>
              </a:solidFill>
              <a:latin typeface="Arial" panose="020B0604020202020204" pitchFamily="34" charset="0"/>
              <a:cs typeface="Arial" panose="020B0604020202020204" pitchFamily="34" charset="0"/>
            </a:endParaRPr>
          </a:p>
          <a:p>
            <a:pPr marL="291703" indent="-285750">
              <a:lnSpc>
                <a:spcPct val="150000"/>
              </a:lnSpc>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Other policies may also be relevant for particular types of misconduct (e.g. breach of the </a:t>
            </a:r>
            <a:r>
              <a:rPr lang="en-GB" sz="1800" b="0" dirty="0">
                <a:solidFill>
                  <a:schemeClr val="tx1"/>
                </a:solidFill>
                <a:latin typeface="Arial" panose="020B0604020202020204" pitchFamily="34" charset="0"/>
                <a:cs typeface="Arial" panose="020B0604020202020204" pitchFamily="34" charset="0"/>
                <a:hlinkClick r:id="rId6"/>
              </a:rPr>
              <a:t>Information Security Policy</a:t>
            </a:r>
            <a:r>
              <a:rPr lang="en-GB" sz="1800" b="0" dirty="0">
                <a:solidFill>
                  <a:schemeClr val="tx1"/>
                </a:solidFill>
                <a:latin typeface="Arial" panose="020B0604020202020204" pitchFamily="34" charset="0"/>
                <a:cs typeface="Arial" panose="020B0604020202020204" pitchFamily="34" charset="0"/>
              </a:rPr>
              <a:t>). </a:t>
            </a:r>
          </a:p>
          <a:p>
            <a:pPr marL="291703" indent="-285750">
              <a:lnSpc>
                <a:spcPct val="150000"/>
              </a:lnSpc>
              <a:buFont typeface="Arial" panose="020B0604020202020204" pitchFamily="34" charset="0"/>
              <a:buChar char="•"/>
            </a:pPr>
            <a:r>
              <a:rPr lang="en-GB" sz="1800" b="0" dirty="0">
                <a:solidFill>
                  <a:schemeClr val="tx1"/>
                </a:solidFill>
              </a:rPr>
              <a:t>Reporting mechanisms and support networks for employees. </a:t>
            </a:r>
            <a:endParaRPr lang="en-GB" sz="1800" b="0" dirty="0">
              <a:solidFill>
                <a:schemeClr val="tx1"/>
              </a:solidFill>
              <a:latin typeface="Arial" panose="020B0604020202020204" pitchFamily="34" charset="0"/>
              <a:cs typeface="Arial" panose="020B0604020202020204" pitchFamily="34" charset="0"/>
            </a:endParaRPr>
          </a:p>
          <a:p>
            <a:pPr lvl="3" indent="0">
              <a:lnSpc>
                <a:spcPct val="150000"/>
              </a:lnSpc>
              <a:buNone/>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504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49138" y="870169"/>
            <a:ext cx="7845723" cy="5616624"/>
          </a:xfrm>
        </p:spPr>
        <p:txBody>
          <a:bodyPr>
            <a:normAutofit/>
          </a:bodyPr>
          <a:lstStyle/>
          <a:p>
            <a:r>
              <a:rPr lang="en-GB" sz="2000" dirty="0"/>
              <a:t>…links to other policies</a:t>
            </a:r>
            <a:endParaRPr lang="en-GB" sz="1800" b="0" dirty="0">
              <a:solidFill>
                <a:schemeClr val="tx1"/>
              </a:solidFill>
            </a:endParaRPr>
          </a:p>
          <a:p>
            <a:pPr marL="291703" indent="-285750">
              <a:lnSpc>
                <a:spcPct val="150000"/>
              </a:lnSpc>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Where a disciplinary concern is linked to </a:t>
            </a:r>
            <a:r>
              <a:rPr lang="en-GB" sz="1600" b="0" dirty="0">
                <a:solidFill>
                  <a:schemeClr val="tx1"/>
                </a:solidFill>
              </a:rPr>
              <a:t>underperformance, it is important to address this through the most appropriate policy:</a:t>
            </a:r>
          </a:p>
          <a:p>
            <a:pPr marL="691754" lvl="3" indent="-285750">
              <a:lnSpc>
                <a:spcPct val="150000"/>
              </a:lnSpc>
              <a:buFont typeface="Wingdings" panose="05000000000000000000" pitchFamily="2" charset="2"/>
              <a:buChar char="Ø"/>
            </a:pPr>
            <a:r>
              <a:rPr lang="en-GB" sz="1600" dirty="0">
                <a:latin typeface="Arial" panose="020B0604020202020204" pitchFamily="34" charset="0"/>
                <a:cs typeface="Arial" panose="020B0604020202020204" pitchFamily="34" charset="0"/>
              </a:rPr>
              <a:t>Underperformance linked to a lack of capability: </a:t>
            </a:r>
            <a:r>
              <a:rPr lang="en-GB" sz="1600" dirty="0">
                <a:latin typeface="Arial" panose="020B0604020202020204" pitchFamily="34" charset="0"/>
                <a:cs typeface="Arial" panose="020B0604020202020204" pitchFamily="34" charset="0"/>
                <a:hlinkClick r:id="rId3"/>
              </a:rPr>
              <a:t>Capability Performance Policy</a:t>
            </a:r>
            <a:endParaRPr lang="en-GB" sz="1600" dirty="0">
              <a:latin typeface="Arial" panose="020B0604020202020204" pitchFamily="34" charset="0"/>
              <a:cs typeface="Arial" panose="020B0604020202020204" pitchFamily="34" charset="0"/>
            </a:endParaRPr>
          </a:p>
          <a:p>
            <a:pPr marL="691754" lvl="3" indent="-285750">
              <a:lnSpc>
                <a:spcPct val="150000"/>
              </a:lnSpc>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Underperformance linked to a medical condition: </a:t>
            </a:r>
            <a:r>
              <a:rPr lang="en-GB" sz="1600" b="0" dirty="0">
                <a:solidFill>
                  <a:schemeClr val="tx1"/>
                </a:solidFill>
                <a:latin typeface="Arial" panose="020B0604020202020204" pitchFamily="34" charset="0"/>
                <a:cs typeface="Arial" panose="020B0604020202020204" pitchFamily="34" charset="0"/>
                <a:hlinkClick r:id="rId4"/>
              </a:rPr>
              <a:t>Capability Health Policy</a:t>
            </a:r>
            <a:endParaRPr lang="en-GB" sz="1600" b="0" dirty="0">
              <a:solidFill>
                <a:schemeClr val="tx1"/>
              </a:solidFill>
              <a:latin typeface="Arial" panose="020B0604020202020204" pitchFamily="34" charset="0"/>
              <a:cs typeface="Arial" panose="020B0604020202020204" pitchFamily="34" charset="0"/>
            </a:endParaRPr>
          </a:p>
          <a:p>
            <a:pPr marL="691754" lvl="3" indent="-285750">
              <a:lnSpc>
                <a:spcPct val="150000"/>
              </a:lnSpc>
              <a:buFont typeface="Wingdings" panose="05000000000000000000" pitchFamily="2" charset="2"/>
              <a:buChar char="Ø"/>
            </a:pPr>
            <a:r>
              <a:rPr lang="en-GB" sz="1600" dirty="0">
                <a:latin typeface="Arial" panose="020B0604020202020204" pitchFamily="34" charset="0"/>
                <a:cs typeface="Arial" panose="020B0604020202020204" pitchFamily="34" charset="0"/>
              </a:rPr>
              <a:t>Underperformance linked to a disability (e.g. dyslexia): see further advice from your HR Partner and/or the Disability &amp; Mental Health Adviser</a:t>
            </a:r>
          </a:p>
          <a:p>
            <a:pPr marL="691754" lvl="3" indent="-285750">
              <a:lnSpc>
                <a:spcPct val="150000"/>
              </a:lnSpc>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Underperformance linked to</a:t>
            </a:r>
            <a:r>
              <a:rPr lang="en-GB" sz="1600" dirty="0">
                <a:latin typeface="Arial" panose="020B0604020202020204" pitchFamily="34" charset="0"/>
                <a:cs typeface="Arial" panose="020B0604020202020204" pitchFamily="34" charset="0"/>
              </a:rPr>
              <a:t> alcohol or drug dependency: </a:t>
            </a:r>
            <a:r>
              <a:rPr lang="en-GB" sz="1600" dirty="0">
                <a:latin typeface="Arial" panose="020B0604020202020204" pitchFamily="34" charset="0"/>
                <a:cs typeface="Arial" panose="020B0604020202020204" pitchFamily="34" charset="0"/>
                <a:hlinkClick r:id="rId5"/>
              </a:rPr>
              <a:t>Alcohol and Drugs Policy</a:t>
            </a:r>
            <a:r>
              <a:rPr lang="en-GB" sz="1600" dirty="0">
                <a:latin typeface="Arial" panose="020B0604020202020204" pitchFamily="34" charset="0"/>
                <a:cs typeface="Arial" panose="020B0604020202020204" pitchFamily="34" charset="0"/>
              </a:rPr>
              <a:t>, and/or the </a:t>
            </a:r>
            <a:r>
              <a:rPr lang="en-GB" sz="1600" dirty="0">
                <a:latin typeface="Arial" panose="020B0604020202020204" pitchFamily="34" charset="0"/>
                <a:cs typeface="Arial" panose="020B0604020202020204" pitchFamily="34" charset="0"/>
                <a:hlinkClick r:id="rId4"/>
              </a:rPr>
              <a:t>Capability Health Policy</a:t>
            </a:r>
            <a:endParaRPr lang="en-GB" sz="1600" b="0" dirty="0">
              <a:solidFill>
                <a:schemeClr val="tx1"/>
              </a:solidFill>
            </a:endParaRPr>
          </a:p>
          <a:p>
            <a:pPr marL="291703" indent="-285750">
              <a:lnSpc>
                <a:spcPct val="150000"/>
              </a:lnSpc>
              <a:buFont typeface="Arial" panose="020B0604020202020204" pitchFamily="34" charset="0"/>
              <a:buChar char="•"/>
            </a:pPr>
            <a:r>
              <a:rPr lang="en-GB" sz="1600" b="0" dirty="0">
                <a:solidFill>
                  <a:schemeClr val="tx1"/>
                </a:solidFill>
              </a:rPr>
              <a:t>Link to </a:t>
            </a:r>
            <a:r>
              <a:rPr lang="en-GB" sz="1600" b="0" dirty="0">
                <a:solidFill>
                  <a:schemeClr val="tx1"/>
                </a:solidFill>
                <a:hlinkClick r:id="rId6"/>
              </a:rPr>
              <a:t>Grievance Policy</a:t>
            </a:r>
            <a:r>
              <a:rPr lang="en-GB" sz="1600" b="0" dirty="0">
                <a:solidFill>
                  <a:schemeClr val="tx1"/>
                </a:solidFill>
              </a:rPr>
              <a:t>: if an employee raises a grievance during an ongoing disciplinary procedure, it may be paused so that the grievance can be addressed first. Alternatively, both may be addressed at the same time where the grievance and disciplinary cases are related. </a:t>
            </a:r>
          </a:p>
          <a:p>
            <a:pPr lvl="3" indent="0">
              <a:lnSpc>
                <a:spcPct val="150000"/>
              </a:lnSpc>
              <a:buNone/>
            </a:pPr>
            <a:endParaRPr lang="en-GB" sz="1825" dirty="0">
              <a:latin typeface="Arial" panose="020B0604020202020204" pitchFamily="34" charset="0"/>
              <a:cs typeface="Arial" panose="020B0604020202020204" pitchFamily="34" charset="0"/>
            </a:endParaRPr>
          </a:p>
          <a:p>
            <a:pPr lvl="3" indent="0">
              <a:lnSpc>
                <a:spcPct val="150000"/>
              </a:lnSpc>
              <a:buNone/>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065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96863"/>
            <a:ext cx="4497487"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000" dirty="0"/>
              <a:t>Disciplinary Policy for Professional Services Staff</a:t>
            </a:r>
            <a:endParaRPr lang="en-GB" sz="1800" b="0" dirty="0">
              <a:solidFill>
                <a:schemeClr val="tx1"/>
              </a:solidFill>
            </a:endParaRPr>
          </a:p>
          <a:p>
            <a:pPr marL="291703" indent="-285750">
              <a:lnSpc>
                <a:spcPct val="150000"/>
              </a:lnSpc>
              <a:buFont typeface="Arial" panose="020B0604020202020204" pitchFamily="34" charset="0"/>
              <a:buChar char="•"/>
            </a:pPr>
            <a:r>
              <a:rPr lang="en-GB" sz="1800" b="0" dirty="0">
                <a:solidFill>
                  <a:schemeClr val="tx1"/>
                </a:solidFill>
              </a:rPr>
              <a:t>What was updated in 2023:</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A new section about how formal meetings/hearings may be held remotely </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Removal of the word ‘dismissal’ from the title</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All suspensions require the approval of the HR Director</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A </a:t>
            </a:r>
            <a:r>
              <a:rPr lang="en-GB" sz="1800" dirty="0">
                <a:latin typeface="Arial" panose="020B0604020202020204" pitchFamily="34" charset="0"/>
                <a:cs typeface="Arial" panose="020B0604020202020204" pitchFamily="34" charset="0"/>
              </a:rPr>
              <a:t>new section sets out the role of witnesses</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The additi</a:t>
            </a:r>
            <a:r>
              <a:rPr lang="en-GB" sz="1800" dirty="0">
                <a:latin typeface="Arial" panose="020B0604020202020204" pitchFamily="34" charset="0"/>
                <a:cs typeface="Arial" panose="020B0604020202020204" pitchFamily="34" charset="0"/>
              </a:rPr>
              <a:t>on of HR and employee responsibilities to Section 4 (Responsibilities)</a:t>
            </a:r>
          </a:p>
          <a:p>
            <a:pPr marL="691754" lvl="3" indent="-285750">
              <a:lnSpc>
                <a:spcPct val="15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An expanded ‘informal action’ section</a:t>
            </a:r>
          </a:p>
          <a:p>
            <a:pPr marL="691754" lvl="3" indent="-285750">
              <a:lnSpc>
                <a:spcPct val="15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A section to clarify expectations of conduct during disciplinary hearings</a:t>
            </a:r>
            <a:endParaRPr lang="en-GB" sz="1800" b="0" dirty="0">
              <a:solidFill>
                <a:schemeClr val="tx1"/>
              </a:solidFill>
              <a:latin typeface="Arial" panose="020B0604020202020204" pitchFamily="34" charset="0"/>
              <a:cs typeface="Arial" panose="020B0604020202020204" pitchFamily="34" charset="0"/>
            </a:endParaRPr>
          </a:p>
          <a:p>
            <a:pPr lvl="3" indent="0">
              <a:lnSpc>
                <a:spcPct val="150000"/>
              </a:lnSpc>
              <a:buNone/>
            </a:pPr>
            <a:endParaRPr lang="en-GB" sz="1800" dirty="0">
              <a:latin typeface="Arial" panose="020B0604020202020204" pitchFamily="34" charset="0"/>
              <a:cs typeface="Arial" panose="020B0604020202020204" pitchFamily="34" charset="0"/>
            </a:endParaRPr>
          </a:p>
          <a:p>
            <a:pPr lvl="3" indent="0">
              <a:lnSpc>
                <a:spcPct val="150000"/>
              </a:lnSpc>
              <a:buNone/>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4280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296863"/>
            <a:ext cx="4425479" cy="611187"/>
          </a:xfrm>
        </p:spPr>
        <p:txBody>
          <a:bodyPr/>
          <a:lstStyle/>
          <a:p>
            <a:r>
              <a:rPr lang="en-GB" dirty="0"/>
              <a:t>Disciplinary: Professional Services Staff</a:t>
            </a:r>
          </a:p>
        </p:txBody>
      </p:sp>
      <p:sp>
        <p:nvSpPr>
          <p:cNvPr id="3" name="Text Placeholder 2"/>
          <p:cNvSpPr>
            <a:spLocks noGrp="1"/>
          </p:cNvSpPr>
          <p:nvPr>
            <p:ph type="body" sz="quarter" idx="16"/>
          </p:nvPr>
        </p:nvSpPr>
        <p:spPr/>
        <p:txBody>
          <a:bodyPr/>
          <a:lstStyle/>
          <a:p>
            <a:r>
              <a:rPr lang="en-GB" dirty="0"/>
              <a:t>HR April 2024</a:t>
            </a:r>
          </a:p>
        </p:txBody>
      </p:sp>
      <p:sp>
        <p:nvSpPr>
          <p:cNvPr id="4" name="Text Placeholder 3"/>
          <p:cNvSpPr>
            <a:spLocks noGrp="1"/>
          </p:cNvSpPr>
          <p:nvPr>
            <p:ph type="body" sz="quarter" idx="17"/>
          </p:nvPr>
        </p:nvSpPr>
        <p:spPr>
          <a:xfrm>
            <a:off x="683568" y="937143"/>
            <a:ext cx="7845723" cy="5616624"/>
          </a:xfrm>
        </p:spPr>
        <p:txBody>
          <a:bodyPr>
            <a:normAutofit lnSpcReduction="10000"/>
          </a:bodyPr>
          <a:lstStyle/>
          <a:p>
            <a:r>
              <a:rPr lang="en-GB" sz="2000" dirty="0"/>
              <a:t>Disciplinary Procedure for Professional Services Staff</a:t>
            </a:r>
            <a:endParaRPr lang="en-GB" sz="1800" b="0" dirty="0">
              <a:solidFill>
                <a:schemeClr val="tx1"/>
              </a:solidFill>
            </a:endParaRPr>
          </a:p>
          <a:p>
            <a:pPr marL="291703" indent="-285750">
              <a:lnSpc>
                <a:spcPct val="150000"/>
              </a:lnSpc>
              <a:buFont typeface="Arial" panose="020B0604020202020204" pitchFamily="34" charset="0"/>
              <a:buChar char="•"/>
            </a:pPr>
            <a:r>
              <a:rPr lang="en-GB" sz="1800" dirty="0">
                <a:solidFill>
                  <a:schemeClr val="tx1"/>
                </a:solidFill>
              </a:rPr>
              <a:t>Informal action: </a:t>
            </a:r>
            <a:r>
              <a:rPr lang="en-GB" sz="1800" b="0" dirty="0">
                <a:solidFill>
                  <a:schemeClr val="tx1"/>
                </a:solidFill>
              </a:rPr>
              <a:t>minor misconduct should usually be addressed informally &amp; promptly. </a:t>
            </a:r>
          </a:p>
          <a:p>
            <a:pPr marL="291703" indent="-285750">
              <a:lnSpc>
                <a:spcPct val="150000"/>
              </a:lnSpc>
              <a:buFont typeface="Arial" panose="020B0604020202020204" pitchFamily="34" charset="0"/>
              <a:buChar char="•"/>
            </a:pPr>
            <a:r>
              <a:rPr lang="en-GB" sz="1800" dirty="0">
                <a:solidFill>
                  <a:schemeClr val="tx1"/>
                </a:solidFill>
              </a:rPr>
              <a:t>Investigation: </a:t>
            </a:r>
            <a:r>
              <a:rPr lang="en-GB" sz="1800" b="0" dirty="0">
                <a:solidFill>
                  <a:schemeClr val="tx1"/>
                </a:solidFill>
              </a:rPr>
              <a:t>where informal action does not resolve the matter, or where the matter is too serious to be resolved informally, an investigation should be undertaken by a named individual. In cases of gross misconduct, the employee(s) may be suspended for a period of time while the investigation is carried out. </a:t>
            </a:r>
          </a:p>
          <a:p>
            <a:pPr marL="291703" indent="-285750">
              <a:lnSpc>
                <a:spcPct val="150000"/>
              </a:lnSpc>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Formal procedure: </a:t>
            </a:r>
            <a:r>
              <a:rPr lang="en-GB" sz="1800" b="0" dirty="0">
                <a:solidFill>
                  <a:schemeClr val="tx1"/>
                </a:solidFill>
                <a:latin typeface="Arial" panose="020B0604020202020204" pitchFamily="34" charset="0"/>
                <a:cs typeface="Arial" panose="020B0604020202020204" pitchFamily="34" charset="0"/>
              </a:rPr>
              <a:t>allows for </a:t>
            </a:r>
            <a:r>
              <a:rPr lang="en-GB" sz="1800" b="0" dirty="0">
                <a:solidFill>
                  <a:schemeClr val="tx1"/>
                </a:solidFill>
              </a:rPr>
              <a:t>a number of</a:t>
            </a:r>
            <a:r>
              <a:rPr lang="en-GB" sz="1800" b="0" dirty="0">
                <a:solidFill>
                  <a:schemeClr val="tx1"/>
                </a:solidFill>
                <a:latin typeface="Arial" panose="020B0604020202020204" pitchFamily="34" charset="0"/>
                <a:cs typeface="Arial" panose="020B0604020202020204" pitchFamily="34" charset="0"/>
              </a:rPr>
              <a:t> stages, typically followed in order until the matter is resolved. The outcome of each stage is confirmed in writing to the employee; th</a:t>
            </a:r>
            <a:r>
              <a:rPr lang="en-GB" sz="1800" b="0" dirty="0">
                <a:solidFill>
                  <a:schemeClr val="tx1"/>
                </a:solidFill>
              </a:rPr>
              <a:t>e notification includes any agreed improvement targets, advises of further action if improvement targets are not met, and confirms the employee’s right of appeal.</a:t>
            </a:r>
          </a:p>
          <a:p>
            <a:pPr marL="291703" indent="-285750">
              <a:lnSpc>
                <a:spcPct val="150000"/>
              </a:lnSpc>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lvl="3" indent="0">
              <a:lnSpc>
                <a:spcPct val="150000"/>
              </a:lnSpc>
              <a:buNone/>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250823"/>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8f7dbbb-7875-4390-a34c-c03d18fd375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78B4716B027C45A6AE9EF632B8D87B" ma:contentTypeVersion="17" ma:contentTypeDescription="Create a new document." ma:contentTypeScope="" ma:versionID="39de7f54ae95739f8108eeb462a1ecf9">
  <xsd:schema xmlns:xsd="http://www.w3.org/2001/XMLSchema" xmlns:xs="http://www.w3.org/2001/XMLSchema" xmlns:p="http://schemas.microsoft.com/office/2006/metadata/properties" xmlns:ns3="b8f7dbbb-7875-4390-a34c-c03d18fd3759" xmlns:ns4="a4a6a563-5ec5-44fa-83b2-c0ba74c704ef" targetNamespace="http://schemas.microsoft.com/office/2006/metadata/properties" ma:root="true" ma:fieldsID="be0b871de827b777f7e21a2700a8f7f8" ns3:_="" ns4:_="">
    <xsd:import namespace="b8f7dbbb-7875-4390-a34c-c03d18fd3759"/>
    <xsd:import namespace="a4a6a563-5ec5-44fa-83b2-c0ba74c704e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7dbbb-7875-4390-a34c-c03d18fd37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a6a563-5ec5-44fa-83b2-c0ba74c704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825566-677A-4DA9-80C7-C7DDA0E3944B}">
  <ds:schemaRefs>
    <ds:schemaRef ds:uri="http://schemas.microsoft.com/sharepoint/v3/contenttype/forms"/>
  </ds:schemaRefs>
</ds:datastoreItem>
</file>

<file path=customXml/itemProps2.xml><?xml version="1.0" encoding="utf-8"?>
<ds:datastoreItem xmlns:ds="http://schemas.openxmlformats.org/officeDocument/2006/customXml" ds:itemID="{06A20A20-2128-4EF9-8337-07CD57888C1D}">
  <ds:schemaRefs>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terms/"/>
    <ds:schemaRef ds:uri="http://schemas.openxmlformats.org/package/2006/metadata/core-properties"/>
    <ds:schemaRef ds:uri="a4a6a563-5ec5-44fa-83b2-c0ba74c704ef"/>
    <ds:schemaRef ds:uri="b8f7dbbb-7875-4390-a34c-c03d18fd3759"/>
  </ds:schemaRefs>
</ds:datastoreItem>
</file>

<file path=customXml/itemProps3.xml><?xml version="1.0" encoding="utf-8"?>
<ds:datastoreItem xmlns:ds="http://schemas.openxmlformats.org/officeDocument/2006/customXml" ds:itemID="{E9DB68F3-124C-4AFF-B393-349641FC6E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f7dbbb-7875-4390-a34c-c03d18fd3759"/>
    <ds:schemaRef ds:uri="a4a6a563-5ec5-44fa-83b2-c0ba74c70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5480</TotalTime>
  <Words>2088</Words>
  <Application>Microsoft Office PowerPoint</Application>
  <PresentationFormat>On-screen Show (4:3)</PresentationFormat>
  <Paragraphs>171</Paragraphs>
  <Slides>18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 Regular</vt:lpstr>
      <vt:lpstr>Calibri</vt:lpstr>
      <vt:lpstr>Roboto</vt:lpstr>
      <vt:lpstr>Roboto Medium</vt:lpstr>
      <vt:lpstr>Roboto Regular</vt:lpstr>
      <vt:lpstr>Wingdings</vt:lpstr>
      <vt:lpstr>Introduction</vt:lpstr>
      <vt:lpstr>Disciplinary Policy for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lpstr>Disciplinary: Professional Services Staff</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932</cp:revision>
  <dcterms:created xsi:type="dcterms:W3CDTF">2019-04-09T16:31:17Z</dcterms:created>
  <dcterms:modified xsi:type="dcterms:W3CDTF">2024-04-08T17:25:30Z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0x0101009478B4716B027C45A6AE9EF632B8D87B</vt:lpwstr>
  </property>
</Properties>
</file>