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7" r:id="rId5"/>
    <p:sldId id="293" r:id="rId6"/>
    <p:sldId id="261" r:id="rId7"/>
    <p:sldId id="272" r:id="rId8"/>
    <p:sldId id="292" r:id="rId9"/>
    <p:sldId id="258" r:id="rId10"/>
    <p:sldId id="263" r:id="rId11"/>
    <p:sldId id="283" r:id="rId12"/>
    <p:sldId id="278" r:id="rId13"/>
    <p:sldId id="284" r:id="rId14"/>
    <p:sldId id="279" r:id="rId15"/>
    <p:sldId id="286" r:id="rId16"/>
    <p:sldId id="280" r:id="rId17"/>
    <p:sldId id="295" r:id="rId18"/>
    <p:sldId id="297" r:id="rId19"/>
    <p:sldId id="285" r:id="rId20"/>
    <p:sldId id="289" r:id="rId21"/>
    <p:sldId id="281" r:id="rId22"/>
    <p:sldId id="287" r:id="rId23"/>
    <p:sldId id="288" r:id="rId24"/>
    <p:sldId id="265" r:id="rId25"/>
    <p:sldId id="282" r:id="rId26"/>
    <p:sldId id="269" r:id="rId27"/>
    <p:sldId id="296" r:id="rId28"/>
    <p:sldId id="29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p:cViewPr varScale="1">
        <p:scale>
          <a:sx n="60" d="100"/>
          <a:sy n="60" d="100"/>
        </p:scale>
        <p:origin x="140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29/11/2021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Policy was revised in 2018 </a:t>
            </a:r>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2414511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hyperlink" Target="https://info.lse.ac.uk/staff/divisions/Human-Resources/Organisational-learning/Flying-Start"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info.lse.ac.uk/staff/divisions/Human-Resources/Flexible-Working-Toolkit/Flexible-Working-Toolkit" TargetMode="External"/><Relationship Id="rId2" Type="http://schemas.openxmlformats.org/officeDocument/2006/relationships/hyperlink" Target="https://info.lse.ac.uk/staff/divisions/Human-Resources/Toolkit-for-Parents-and-Carers/Toolkit-for-Parents-and-Carers" TargetMode="External"/><Relationship Id="rId1" Type="http://schemas.openxmlformats.org/officeDocument/2006/relationships/slideLayout" Target="../slideLayouts/slideLayout8.xml"/><Relationship Id="rId4" Type="http://schemas.openxmlformats.org/officeDocument/2006/relationships/hyperlink" Target="https://info.lse.ac.uk/staff/divisions/equity-diversity-and-inclusion/Staff-networks/Parents-and-Carers-Network/history-and-aspiration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creativecommons.org/licenses/by-sa/3.0/" TargetMode="External"/><Relationship Id="rId7" Type="http://schemas.openxmlformats.org/officeDocument/2006/relationships/hyperlink" Target="http://en.wikipedia.org/wiki/file:emoji_u263a.svg" TargetMode="External"/><Relationship Id="rId12" Type="http://schemas.openxmlformats.org/officeDocument/2006/relationships/image" Target="../media/image26.png"/><Relationship Id="rId2" Type="http://schemas.openxmlformats.org/officeDocument/2006/relationships/hyperlink" Target="https://commons.wikimedia.org/wiki/File:Emoji_u1f914.svg" TargetMode="Externa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hyperlink" Target="http://commons.wikimedia.org/wiki/File:Emoji_u1f631.svg" TargetMode="External"/><Relationship Id="rId5" Type="http://schemas.openxmlformats.org/officeDocument/2006/relationships/hyperlink" Target="http://commons.wikimedia.org/wiki/file:emoji_u1f62c.svg" TargetMode="Externa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s://commons.wikimedia.org/wiki/File:Emoji_u1f601.sv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info.lse.ac.uk/staff/divisions/Human-Resources/A-to-Z"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info.lse.ac.uk/staff/divisions/Human-Resources/The-sickness-absence-toolkit"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dfreephotos.com/vector-images/golden-trophy-with-white-star-vector-file.png.php" TargetMode="External"/><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info.lse.ac.uk/staff/divisions/equity-diversity-and-inclusion/Staff-networks/DAWN/DAWN" TargetMode="External"/><Relationship Id="rId2" Type="http://schemas.openxmlformats.org/officeDocument/2006/relationships/hyperlink" Target="https://info.lse.ac.uk/staff/services/Policies-and-procedures/Assets/Documents/schPolDis.pdf"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hyperlink" Target="https://info.lse.ac.uk/staff/divisions/Human-Resources/Working-for-LSE/Annual-leave-guide" TargetMode="External"/><Relationship Id="rId3" Type="http://schemas.openxmlformats.org/officeDocument/2006/relationships/hyperlink" Target="https://info.lse.ac.uk/staff/divisions/Human-Resources/Wellbeing-Pages-2020/Employee-Assistance-Programme" TargetMode="External"/><Relationship Id="rId7" Type="http://schemas.openxmlformats.org/officeDocument/2006/relationships/hyperlink" Target="https://info.lse.ac.uk/staff/divisions/Human-Resources/Wellbeing-Pages-2020/Return-to-campus-and-your-wellbeing" TargetMode="External"/><Relationship Id="rId2" Type="http://schemas.openxmlformats.org/officeDocument/2006/relationships/hyperlink" Target="https://info.lse.ac.uk/staff/services/staff-counselling" TargetMode="External"/><Relationship Id="rId1" Type="http://schemas.openxmlformats.org/officeDocument/2006/relationships/slideLayout" Target="../slideLayouts/slideLayout8.xml"/><Relationship Id="rId6" Type="http://schemas.openxmlformats.org/officeDocument/2006/relationships/hyperlink" Target="https://lse.astute-elearning.com/Content/LXP/LearnerHome.aspx" TargetMode="External"/><Relationship Id="rId5" Type="http://schemas.openxmlformats.org/officeDocument/2006/relationships/hyperlink" Target="https://info.lse.ac.uk/staff/mental-health-staff-champions" TargetMode="External"/><Relationship Id="rId10" Type="http://schemas.openxmlformats.org/officeDocument/2006/relationships/hyperlink" Target="https://info.lse.ac.uk/staff/divisions/Human-Resources/HR-people" TargetMode="External"/><Relationship Id="rId4" Type="http://schemas.openxmlformats.org/officeDocument/2006/relationships/hyperlink" Target="https://info.lse.ac.uk/staff/wellbeing/Mental-Health-First-Aid-Network" TargetMode="External"/><Relationship Id="rId9" Type="http://schemas.openxmlformats.org/officeDocument/2006/relationships/hyperlink" Target="https://info.lse.ac.uk/staff/divisions/communications-division/internal-communications-team/internal/staff/staff-resources#id_token=eyJ0eXAiOiJKV1QiLCJhbGciOiJSUzI1NiIsIng1dCI6ImFlRVVnYm1aRzBxZ3loSXlUTlRnOXROemZ3WSIsImtpZCI6ImFlRVVnYm1aRzBxZ3loSXlUTlRnOXROemZ3WSJ9.eyJpc3MiOiJodHRwczovL2Ntcy1pbHNlLmNsb3VkLmNvbnRlbnNpcy5jb20vYXV0aGVudGljYXRlIiwiYXVkIjoiV2Vic2l0ZUFkZnNDbGllbnQiLCJleHAiOjE2MzUzMzQ1ODYsIm5iZiI6MTYzNTMzNDI4Niwibm9uY2UiOiI0NzY1Y2U3OTJkMDQ0MWMwOTE5OTFkZWQ1NGM1NGQ2MyIsImlhdCI6MTYzNTMzNDI4Niwic2lkIjoiNmI0NDFhMmU1ZTZlZmRkODQ5OWMxNzQ2YWEzYmEzNGMiLCJzdWIiOiJmZWI5ZDYxNS01N2RhLTQ4MDQtODVmYi03MTYyNDlmYzA4NzciLCJhdXRoX3RpbWUiOjE2MzUzMzQyODYsImlkcCI6Imlkc3J2IiwiYW1yIjpbInBhc3N3b3JkIl19.d4EPjCSIRbvGg2Uavs-dCO4tcm28ij-tBktNhsonzWLLYRkKg0FARzmMemSfxKgvYHqttkCn5jGbJVmsamhBK6wasDIZ5cuTCrx1mkkevGG-CcezmpHhlgywqnLvsZfhOYSiRBNTe_R6KwE0oJFwN2cQZ-Q_GTNehbMHxchJTdvn2SovdX5MaOBTXmqsdpsocNH_VMWoXbEE8-7FTY_2atZXNec7asIRZv9hUx_ubB-lA90CG_P2__cOuem0wCiZ_ZZUsevRZmFoQTILSIvEwL8xanc_jc-jbz-g3FUvjvGPgjI4lJEvU8Enla6f2LLnmicBeiEtkYkSu711GEBRxQ&amp;scope=openid&amp;state=0247573ae47941d08405b6d86c0526c0&amp;session_state=nmdCvLTUPl0Mt8hOvUNC99ZZ2akTfhex6RbO39z0dOw.a03c25d877fd902ffe841f2577b2443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creativecommons.org/licenses/by-sa/3.0/" TargetMode="External"/><Relationship Id="rId7" Type="http://schemas.openxmlformats.org/officeDocument/2006/relationships/hyperlink" Target="http://en.wikipedia.org/wiki/file:emoji_u263a.svg" TargetMode="External"/><Relationship Id="rId12" Type="http://schemas.openxmlformats.org/officeDocument/2006/relationships/image" Target="../media/image26.png"/><Relationship Id="rId2" Type="http://schemas.openxmlformats.org/officeDocument/2006/relationships/hyperlink" Target="https://commons.wikimedia.org/wiki/File:Emoji_u1f914.svg" TargetMode="Externa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hyperlink" Target="http://commons.wikimedia.org/wiki/File:Emoji_u1f631.svg" TargetMode="External"/><Relationship Id="rId5" Type="http://schemas.openxmlformats.org/officeDocument/2006/relationships/hyperlink" Target="http://commons.wikimedia.org/wiki/file:emoji_u1f62c.svg" TargetMode="Externa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s://commons.wikimedia.org/wiki/File:Emoji_u1f601.sv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info.lse.ac.uk/coronavirus-response/assets/Docs/COVID-safe-Code-for-staff.pdf" TargetMode="External"/><Relationship Id="rId2" Type="http://schemas.openxmlformats.org/officeDocument/2006/relationships/hyperlink" Target="https://info.lse.ac.uk/staff/divisions/communications-division/internal-communications-team/internal/campus-return-pack#id_token=eyJ0eXAiOiJKV1QiLCJhbGciOiJSUzI1NiIsIng1dCI6ImFlRVVnYm1aRzBxZ3loSXlUTlRnOXROemZ3WSIsImtpZCI6ImFlRVVnYm1aRzBxZ3loSXlUTlRnOXROemZ3WSJ9.eyJpc3MiOiJodHRwczovL2Ntcy1pbHNlLmNsb3VkLmNvbnRlbnNpcy5jb20vYXV0aGVudGljYXRlIiwiYXVkIjoiV2Vic2l0ZUFkZnNDbGllbnQiLCJleHAiOjE2MzUzMjg3ODUsIm5iZiI6MTYzNTMyODQ4NSwibm9uY2UiOiI4Mzc4Nzg3NGE2NDI0ODNkODQ2M2ZmZWUwZTc1NDliYyIsImlhdCI6MTYzNTMyODQ4NSwic2lkIjoiZGQ4NDgzZjRjYmJlNTRiMDlmZWRkYjE4M2UwYmJiNzAiLCJzdWIiOiJmZWI5ZDYxNS01N2RhLTQ4MDQtODVmYi03MTYyNDlmYzA4NzciLCJhdXRoX3RpbWUiOjE2MzUzMjg0ODUsImlkcCI6Imlkc3J2IiwiYW1yIjpbInBhc3N3b3JkIl19.MmTADlLliMFyjklS89jSO7bRuTnGIoHQiTTxsbyMj0F-3h6zElo2cQQ_InbZbzdDEjQ5z6OuVjuw8J4ZJQggGq76h4GHQVMZcSEAlTALg03jyzUH4ZJa9lFhwW1gAEFvVmDfNRp_mhmrliNndiTslGdRiSx_7WUIGONc5IPLVtVbery_uAdafZ3EXpDmsZgLfB95l4EvBC5z4cQOueSKvAWBBRgtC8rULQyJWhIXoO_-S--B-TLSKCPFKoqlgL70B8vgSUzqvWKobimcTONSm975eFRkZihjLV213ilPCwOeTQm8xMtPTevOS4lMo7bjumfKN4TR18asX_Q7n7WV4w&amp;scope=openid&amp;state=fa3c30d1312a4e6f8c5f2a38f23c4a5e&amp;session_state=7oOdtZw3WAIvAOI-xUvBCvr-zjayqQApExKlNFi8k7c.2251e784ba4a046b84d97ffe931757de"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December 2021</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Return to Campus: supporting the effective return of staff </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Friday 3</a:t>
            </a:r>
            <a:r>
              <a:rPr lang="en-GB" baseline="30000" dirty="0"/>
              <a:t>rd</a:t>
            </a:r>
            <a:r>
              <a:rPr lang="en-GB" dirty="0"/>
              <a:t> December 2021</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5508401"/>
          </a:xfrm>
        </p:spPr>
        <p:txBody>
          <a:bodyPr>
            <a:normAutofit/>
          </a:bodyPr>
          <a:lstStyle/>
          <a:p>
            <a:pPr>
              <a:lnSpc>
                <a:spcPct val="170000"/>
              </a:lnSpc>
            </a:pPr>
            <a:r>
              <a:rPr lang="en-GB" sz="1800" b="0" dirty="0">
                <a:solidFill>
                  <a:srgbClr val="FF0000"/>
                </a:solidFill>
                <a:latin typeface="Arial"/>
                <a:ea typeface="+mj-ea"/>
                <a:cs typeface="Arial"/>
              </a:rPr>
              <a:t>Individual Reflection </a:t>
            </a:r>
          </a:p>
          <a:p>
            <a:pPr>
              <a:lnSpc>
                <a:spcPct val="100000"/>
              </a:lnSpc>
            </a:pPr>
            <a:r>
              <a:rPr lang="en-GB" sz="1400" dirty="0">
                <a:solidFill>
                  <a:schemeClr val="tx1"/>
                </a:solidFill>
              </a:rPr>
              <a:t>Case Study 2  </a:t>
            </a:r>
          </a:p>
          <a:p>
            <a:pPr>
              <a:lnSpc>
                <a:spcPct val="100000"/>
              </a:lnSpc>
            </a:pPr>
            <a:r>
              <a:rPr lang="en-GB" sz="1600" b="0" dirty="0">
                <a:solidFill>
                  <a:schemeClr val="tx1"/>
                </a:solidFill>
                <a:latin typeface="Arial"/>
                <a:ea typeface="+mj-ea"/>
                <a:cs typeface="Arial"/>
              </a:rPr>
              <a:t>[New starters on campus]</a:t>
            </a:r>
          </a:p>
          <a:p>
            <a:pPr>
              <a:lnSpc>
                <a:spcPct val="100000"/>
              </a:lnSpc>
            </a:pPr>
            <a:endParaRPr lang="en-GB" sz="1400" b="0" i="0" dirty="0">
              <a:solidFill>
                <a:schemeClr val="tx1"/>
              </a:solidFill>
              <a:effectLst/>
              <a:latin typeface="Times New Roman" panose="02020603050405020304" pitchFamily="18" charset="0"/>
            </a:endParaRPr>
          </a:p>
          <a:p>
            <a:pPr algn="l">
              <a:lnSpc>
                <a:spcPct val="100000"/>
              </a:lnSpc>
            </a:pPr>
            <a:r>
              <a:rPr lang="en-GB" sz="1400" b="0" dirty="0">
                <a:solidFill>
                  <a:schemeClr val="tx1"/>
                </a:solidFill>
              </a:rPr>
              <a:t>You are a manager in one of the Divisions at the LSE. You appointed a member of staff, Jerry, shortly after the first lockdown in April 2020 and they started work in May 2020.</a:t>
            </a:r>
          </a:p>
          <a:p>
            <a:pPr algn="l">
              <a:lnSpc>
                <a:spcPct val="100000"/>
              </a:lnSpc>
            </a:pPr>
            <a:r>
              <a:rPr lang="en-GB" sz="1400" b="0" dirty="0">
                <a:solidFill>
                  <a:schemeClr val="tx1"/>
                </a:solidFill>
              </a:rPr>
              <a:t>You will be returning to campus in January 2022 and this will be the first time Jerry will have been on campus.</a:t>
            </a:r>
          </a:p>
          <a:p>
            <a:pPr algn="l">
              <a:lnSpc>
                <a:spcPct val="100000"/>
              </a:lnSpc>
            </a:pPr>
            <a:r>
              <a:rPr lang="en-GB" sz="1400" b="0" dirty="0">
                <a:solidFill>
                  <a:schemeClr val="tx1"/>
                </a:solidFill>
              </a:rPr>
              <a:t>As Jerry’s line manager, what would you do to welcome Jerry on to campus for the first time? What standard campus induction would you suggest they have? Is there anything specific you would arrange beyond what is being arranged for other members of your team who have been on campus before?</a:t>
            </a: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124744"/>
            <a:ext cx="7845723" cy="5510409"/>
          </a:xfrm>
        </p:spPr>
        <p:txBody>
          <a:bodyPr>
            <a:normAutofit/>
          </a:bodyPr>
          <a:lstStyle/>
          <a:p>
            <a:r>
              <a:rPr lang="en-GB" sz="2800" b="0" dirty="0">
                <a:solidFill>
                  <a:srgbClr val="FF0000"/>
                </a:solidFill>
                <a:latin typeface="Arial"/>
                <a:cs typeface="Arial"/>
              </a:rPr>
              <a:t>New starters: key information</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Updated induction resources: </a:t>
            </a:r>
            <a:r>
              <a:rPr lang="en-GB" sz="2000" b="0" dirty="0">
                <a:solidFill>
                  <a:prstClr val="black"/>
                </a:solidFill>
                <a:latin typeface="Arial"/>
                <a:ea typeface="+mn-ea"/>
                <a:cs typeface="Arial"/>
                <a:hlinkClick r:id="rId2"/>
              </a:rPr>
              <a:t>‘Flying Start’ Induction </a:t>
            </a: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Getting new starters acquainted with campus: campus tours</a:t>
            </a:r>
          </a:p>
          <a:p>
            <a:pPr marL="475060" lvl="1" indent="-342900" defTabSz="457200">
              <a:lnSpc>
                <a:spcPct val="100000"/>
              </a:lnSpc>
              <a:spcBef>
                <a:spcPct val="20000"/>
              </a:spcBef>
              <a:buClrTx/>
              <a:buSzTx/>
              <a:buFont typeface="Arial" panose="020B0604020202020204" pitchFamily="34" charset="0"/>
              <a:buChar char="•"/>
            </a:pPr>
            <a:r>
              <a:rPr lang="en-GB" sz="2000" dirty="0">
                <a:solidFill>
                  <a:prstClr val="black"/>
                </a:solidFill>
                <a:latin typeface="Arial"/>
                <a:ea typeface="+mn-ea"/>
                <a:cs typeface="Arial"/>
              </a:rPr>
              <a:t>More events happening on campus, including wellbeing activities in Lent Term</a:t>
            </a:r>
            <a:endParaRPr lang="en-GB" sz="20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771241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755576" y="1052109"/>
            <a:ext cx="7845723" cy="5582417"/>
          </a:xfrm>
        </p:spPr>
        <p:txBody>
          <a:bodyPr>
            <a:normAutofit fontScale="77500" lnSpcReduction="20000"/>
          </a:bodyPr>
          <a:lstStyle/>
          <a:p>
            <a:pPr>
              <a:lnSpc>
                <a:spcPct val="170000"/>
              </a:lnSpc>
            </a:pPr>
            <a:r>
              <a:rPr lang="en-GB" sz="2400" b="0" dirty="0">
                <a:solidFill>
                  <a:srgbClr val="FF0000"/>
                </a:solidFill>
                <a:latin typeface="Arial"/>
                <a:ea typeface="+mj-ea"/>
                <a:cs typeface="Arial"/>
              </a:rPr>
              <a:t>In groups…</a:t>
            </a:r>
          </a:p>
          <a:p>
            <a:pPr marL="0">
              <a:lnSpc>
                <a:spcPct val="120000"/>
              </a:lnSpc>
              <a:buClr>
                <a:schemeClr val="tx1"/>
              </a:buClr>
              <a:buSzPct val="100000"/>
            </a:pPr>
            <a:r>
              <a:rPr lang="en-GB" sz="2300" dirty="0">
                <a:solidFill>
                  <a:schemeClr val="tx1"/>
                </a:solidFill>
              </a:rPr>
              <a:t>Case Study 3</a:t>
            </a:r>
          </a:p>
          <a:p>
            <a:pPr marL="0">
              <a:lnSpc>
                <a:spcPct val="120000"/>
              </a:lnSpc>
              <a:buClr>
                <a:schemeClr val="tx1"/>
              </a:buClr>
              <a:buSzPct val="100000"/>
            </a:pPr>
            <a:r>
              <a:rPr lang="en-GB" sz="2300" b="0" dirty="0">
                <a:solidFill>
                  <a:schemeClr val="tx1"/>
                </a:solidFill>
                <a:latin typeface="Arial"/>
                <a:ea typeface="+mj-ea"/>
                <a:cs typeface="Arial"/>
              </a:rPr>
              <a:t>[Parents and carers]</a:t>
            </a: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r>
              <a:rPr lang="en-GB" sz="1700" b="0" dirty="0">
                <a:solidFill>
                  <a:schemeClr val="tx1"/>
                </a:solidFill>
              </a:rPr>
              <a:t>Marianne has been employed in the Department of Philosophy as a Programme Manager for four years.  In February 2020 she went on maternity leave and in the April she had her baby.  She also has a five-year-old who has just started reception class.  She returned to work in June 2021, initially working remotely.  As her role is student facing she was required to return to campus, four days a week from September.</a:t>
            </a:r>
          </a:p>
          <a:p>
            <a:pPr marL="0">
              <a:lnSpc>
                <a:spcPct val="120000"/>
              </a:lnSpc>
              <a:buClr>
                <a:schemeClr val="tx1"/>
              </a:buClr>
              <a:buSzPct val="100000"/>
            </a:pPr>
            <a:r>
              <a:rPr lang="en-GB" sz="1700" b="0" dirty="0">
                <a:solidFill>
                  <a:schemeClr val="tx1"/>
                </a:solidFill>
              </a:rPr>
              <a:t>Marianne has always been extremely motivated in her role and has enjoyed developing good relationships with the students and her colleagues.  The student satisfaction surveys always scores highly for the Programmes she manages.</a:t>
            </a:r>
          </a:p>
          <a:p>
            <a:pPr marL="0">
              <a:lnSpc>
                <a:spcPct val="120000"/>
              </a:lnSpc>
              <a:buClr>
                <a:schemeClr val="tx1"/>
              </a:buClr>
              <a:buSzPct val="100000"/>
            </a:pPr>
            <a:r>
              <a:rPr lang="en-GB" sz="1700" b="0" dirty="0">
                <a:solidFill>
                  <a:schemeClr val="tx1"/>
                </a:solidFill>
              </a:rPr>
              <a:t>However, since Marianne has returned to work, you have noticed a steady decline in her engagement and you sense that she has withdrawn.  Students are now submitting complaints that their queries and questions are not been answered or followed through.  You have also noticed that in the weekly programme meetings she often arrives late, is constantly yawning and hardly participates in any of the discussions.  She has also not come in to work on a number of occasions due to childcare arrangements breaking down and she has participated in zoom meetings several times with her baby on her lap.  She has also said she cannot attend meetings between 3.00 and 4.00 p.m. </a:t>
            </a:r>
          </a:p>
          <a:p>
            <a:pPr marL="0">
              <a:lnSpc>
                <a:spcPct val="120000"/>
              </a:lnSpc>
              <a:buClr>
                <a:schemeClr val="tx1"/>
              </a:buClr>
              <a:buSzPct val="100000"/>
            </a:pPr>
            <a:r>
              <a:rPr lang="en-GB" sz="1700" b="0" dirty="0">
                <a:solidFill>
                  <a:schemeClr val="tx1"/>
                </a:solidFill>
              </a:rPr>
              <a:t>As Marianne’s line manager how would you approach this issue.  What aspects of her wellbeing would you like to explore further and what interventions might you consider?</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196752"/>
            <a:ext cx="7845723" cy="5438401"/>
          </a:xfrm>
        </p:spPr>
        <p:txBody>
          <a:bodyPr>
            <a:normAutofit/>
          </a:bodyPr>
          <a:lstStyle/>
          <a:p>
            <a:r>
              <a:rPr lang="en-GB" sz="2800" b="0" dirty="0">
                <a:solidFill>
                  <a:srgbClr val="FF0000"/>
                </a:solidFill>
                <a:latin typeface="Arial"/>
                <a:cs typeface="Arial"/>
              </a:rPr>
              <a:t>Parents and carers: key information</a:t>
            </a:r>
          </a:p>
          <a:p>
            <a:pPr>
              <a:lnSpc>
                <a:spcPct val="150000"/>
              </a:lnSpc>
            </a:pPr>
            <a:endParaRPr lang="en-GB" sz="6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hlinkClick r:id="rId2"/>
              </a:rPr>
              <a:t>Toolkit fo</a:t>
            </a:r>
            <a:r>
              <a:rPr lang="en-GB" sz="2000" dirty="0">
                <a:solidFill>
                  <a:prstClr val="black"/>
                </a:solidFill>
                <a:latin typeface="Arial"/>
                <a:ea typeface="+mn-ea"/>
                <a:cs typeface="Arial"/>
                <a:hlinkClick r:id="rId2"/>
              </a:rPr>
              <a:t>r Parents and Carers</a:t>
            </a:r>
            <a:r>
              <a:rPr lang="en-GB" sz="2000" dirty="0">
                <a:solidFill>
                  <a:prstClr val="black"/>
                </a:solidFill>
                <a:latin typeface="Arial"/>
                <a:ea typeface="+mn-ea"/>
                <a:cs typeface="Arial"/>
              </a:rPr>
              <a:t>: launched in September 2021</a:t>
            </a:r>
          </a:p>
          <a:p>
            <a:pPr marL="742951" lvl="3" indent="-342900" defTabSz="457200">
              <a:lnSpc>
                <a:spcPct val="100000"/>
              </a:lnSpc>
              <a:spcBef>
                <a:spcPct val="20000"/>
              </a:spcBef>
              <a:buClrTx/>
              <a:buSzTx/>
              <a:buFont typeface="Wingdings" panose="05000000000000000000" pitchFamily="2" charset="2"/>
              <a:buChar char="Ø"/>
            </a:pPr>
            <a:r>
              <a:rPr lang="en-GB" sz="1800" dirty="0">
                <a:solidFill>
                  <a:prstClr val="black"/>
                </a:solidFill>
                <a:latin typeface="Arial"/>
                <a:ea typeface="+mn-ea"/>
                <a:cs typeface="Arial"/>
              </a:rPr>
              <a:t>Promotion of new partnerships with local nurseries</a:t>
            </a:r>
          </a:p>
          <a:p>
            <a:pPr marL="742951" lvl="3" indent="-342900" defTabSz="457200">
              <a:lnSpc>
                <a:spcPct val="100000"/>
              </a:lnSpc>
              <a:spcBef>
                <a:spcPct val="20000"/>
              </a:spcBef>
              <a:buClrTx/>
              <a:buSzTx/>
              <a:buFont typeface="Wingdings" panose="05000000000000000000" pitchFamily="2" charset="2"/>
              <a:buChar char="Ø"/>
            </a:pPr>
            <a:r>
              <a:rPr lang="en-GB" sz="1800" dirty="0">
                <a:solidFill>
                  <a:prstClr val="black"/>
                </a:solidFill>
                <a:latin typeface="Arial"/>
                <a:ea typeface="+mn-ea"/>
                <a:cs typeface="Arial"/>
              </a:rPr>
              <a:t>Sections for different types of family leave </a:t>
            </a:r>
          </a:p>
          <a:p>
            <a:pPr marL="742951" lvl="3" indent="-342900" defTabSz="457200">
              <a:lnSpc>
                <a:spcPct val="100000"/>
              </a:lnSpc>
              <a:spcBef>
                <a:spcPct val="20000"/>
              </a:spcBef>
              <a:buClrTx/>
              <a:buSzTx/>
              <a:buFont typeface="Wingdings" panose="05000000000000000000" pitchFamily="2" charset="2"/>
              <a:buChar char="Ø"/>
            </a:pPr>
            <a:r>
              <a:rPr lang="en-GB" sz="1800" dirty="0">
                <a:solidFill>
                  <a:prstClr val="black"/>
                </a:solidFill>
                <a:latin typeface="Arial"/>
                <a:ea typeface="+mn-ea"/>
                <a:cs typeface="Arial"/>
              </a:rPr>
              <a:t>Dedicated section on (non-parental) caring responsibilities</a:t>
            </a:r>
          </a:p>
          <a:p>
            <a:pPr marL="742951" lvl="3" indent="-342900" defTabSz="457200">
              <a:lnSpc>
                <a:spcPct val="100000"/>
              </a:lnSpc>
              <a:spcBef>
                <a:spcPct val="20000"/>
              </a:spcBef>
              <a:buClrTx/>
              <a:buSzTx/>
              <a:buFont typeface="Wingdings" panose="05000000000000000000" pitchFamily="2" charset="2"/>
              <a:buChar char="Ø"/>
            </a:pPr>
            <a:r>
              <a:rPr lang="en-GB" sz="1800" dirty="0">
                <a:solidFill>
                  <a:prstClr val="black"/>
                </a:solidFill>
                <a:latin typeface="Arial"/>
                <a:ea typeface="+mn-ea"/>
                <a:cs typeface="Arial"/>
              </a:rPr>
              <a:t>Section on dependants’ leave</a:t>
            </a:r>
          </a:p>
          <a:p>
            <a:pPr marL="742951" lvl="3" indent="-342900" defTabSz="457200">
              <a:lnSpc>
                <a:spcPct val="100000"/>
              </a:lnSpc>
              <a:spcBef>
                <a:spcPct val="20000"/>
              </a:spcBef>
              <a:buClrTx/>
              <a:buSzTx/>
              <a:buFont typeface="Wingdings" panose="05000000000000000000" pitchFamily="2" charset="2"/>
              <a:buChar char="Ø"/>
            </a:pPr>
            <a:r>
              <a:rPr lang="en-GB" sz="1800" dirty="0">
                <a:solidFill>
                  <a:prstClr val="black"/>
                </a:solidFill>
                <a:latin typeface="Arial"/>
                <a:ea typeface="+mn-ea"/>
                <a:cs typeface="Arial"/>
              </a:rPr>
              <a:t>Return to work guidance for staff and managers </a:t>
            </a:r>
          </a:p>
          <a:p>
            <a:pPr marL="400051" lvl="3" indent="0" defTabSz="457200">
              <a:lnSpc>
                <a:spcPct val="100000"/>
              </a:lnSpc>
              <a:spcBef>
                <a:spcPct val="20000"/>
              </a:spcBef>
              <a:buClrTx/>
              <a:buSzTx/>
              <a:buNone/>
            </a:pPr>
            <a:endParaRPr lang="en-GB" sz="180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hlinkClick r:id="rId3"/>
              </a:rPr>
              <a:t>Flexible Working Toolkit</a:t>
            </a: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dirty="0">
                <a:solidFill>
                  <a:prstClr val="black"/>
                </a:solidFill>
                <a:latin typeface="Arial"/>
                <a:ea typeface="+mn-ea"/>
                <a:cs typeface="Arial"/>
              </a:rPr>
              <a:t>Support for staff: </a:t>
            </a:r>
            <a:r>
              <a:rPr lang="en-GB" sz="2000" dirty="0">
                <a:solidFill>
                  <a:prstClr val="black"/>
                </a:solidFill>
                <a:latin typeface="Arial"/>
                <a:ea typeface="+mn-ea"/>
                <a:cs typeface="Arial"/>
                <a:hlinkClick r:id="rId4"/>
              </a:rPr>
              <a:t>Parents and Carers’ Network</a:t>
            </a:r>
            <a:endParaRPr lang="en-GB" sz="20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270423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4919833"/>
          </a:xfrm>
        </p:spPr>
        <p:txBody>
          <a:bodyPr>
            <a:normAutofit/>
          </a:bodyPr>
          <a:lstStyle/>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
        <p:nvSpPr>
          <p:cNvPr id="7" name="TextBox 6">
            <a:extLst>
              <a:ext uri="{FF2B5EF4-FFF2-40B4-BE49-F238E27FC236}">
                <a16:creationId xmlns:a16="http://schemas.microsoft.com/office/drawing/2014/main" id="{68738A5D-81B3-4204-B484-C41C2A807584}"/>
              </a:ext>
            </a:extLst>
          </p:cNvPr>
          <p:cNvSpPr txBox="1"/>
          <p:nvPr/>
        </p:nvSpPr>
        <p:spPr>
          <a:xfrm>
            <a:off x="1143000" y="6971966"/>
            <a:ext cx="1312085" cy="507831"/>
          </a:xfrm>
          <a:prstGeom prst="rect">
            <a:avLst/>
          </a:prstGeom>
          <a:noFill/>
        </p:spPr>
        <p:txBody>
          <a:bodyPr wrap="square" rtlCol="0">
            <a:spAutoFit/>
          </a:bodyPr>
          <a:lstStyle/>
          <a:p>
            <a:r>
              <a:rPr lang="en-GB" sz="900">
                <a:hlinkClick r:id="rId2" tooltip="https://commons.wikimedia.org/wiki/File:Emoji_u1f914.svg"/>
              </a:rPr>
              <a:t>This Photo</a:t>
            </a:r>
            <a:r>
              <a:rPr lang="en-GB" sz="900"/>
              <a:t> by Unknown Author is licensed under </a:t>
            </a:r>
            <a:r>
              <a:rPr lang="en-GB" sz="900">
                <a:hlinkClick r:id="rId3" tooltip="https://creativecommons.org/licenses/by-sa/3.0/"/>
              </a:rPr>
              <a:t>CC BY-SA</a:t>
            </a:r>
            <a:endParaRPr lang="en-GB" sz="900"/>
          </a:p>
        </p:txBody>
      </p:sp>
      <p:pic>
        <p:nvPicPr>
          <p:cNvPr id="9" name="Picture 8">
            <a:extLst>
              <a:ext uri="{FF2B5EF4-FFF2-40B4-BE49-F238E27FC236}">
                <a16:creationId xmlns:a16="http://schemas.microsoft.com/office/drawing/2014/main" id="{BDEAE744-56F5-4B4C-BD0C-808707D9C0C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63571" y="3856234"/>
            <a:ext cx="2387835" cy="2387835"/>
          </a:xfrm>
          <a:prstGeom prst="rect">
            <a:avLst/>
          </a:prstGeom>
        </p:spPr>
      </p:pic>
      <p:sp>
        <p:nvSpPr>
          <p:cNvPr id="10" name="TextBox 9">
            <a:extLst>
              <a:ext uri="{FF2B5EF4-FFF2-40B4-BE49-F238E27FC236}">
                <a16:creationId xmlns:a16="http://schemas.microsoft.com/office/drawing/2014/main" id="{AFE35DCA-9280-4B46-895E-1DF941B77992}"/>
              </a:ext>
            </a:extLst>
          </p:cNvPr>
          <p:cNvSpPr txBox="1"/>
          <p:nvPr/>
        </p:nvSpPr>
        <p:spPr>
          <a:xfrm>
            <a:off x="1293000" y="7121966"/>
            <a:ext cx="1312085" cy="507831"/>
          </a:xfrm>
          <a:prstGeom prst="rect">
            <a:avLst/>
          </a:prstGeom>
          <a:noFill/>
        </p:spPr>
        <p:txBody>
          <a:bodyPr wrap="square" rtlCol="0">
            <a:spAutoFit/>
          </a:bodyPr>
          <a:lstStyle/>
          <a:p>
            <a:r>
              <a:rPr lang="en-GB" sz="900">
                <a:hlinkClick r:id="rId5" tooltip="http://commons.wikimedia.org/wiki/file:emoji_u1f62c.svg"/>
              </a:rPr>
              <a:t>This Photo</a:t>
            </a:r>
            <a:r>
              <a:rPr lang="en-GB" sz="900"/>
              <a:t> by Unknown Author is licensed under </a:t>
            </a:r>
            <a:r>
              <a:rPr lang="en-GB" sz="900">
                <a:hlinkClick r:id="rId3" tooltip="https://creativecommons.org/licenses/by-sa/3.0/"/>
              </a:rPr>
              <a:t>CC BY-SA</a:t>
            </a:r>
            <a:endParaRPr lang="en-GB" sz="900"/>
          </a:p>
        </p:txBody>
      </p:sp>
      <p:pic>
        <p:nvPicPr>
          <p:cNvPr id="18" name="Picture 17">
            <a:extLst>
              <a:ext uri="{FF2B5EF4-FFF2-40B4-BE49-F238E27FC236}">
                <a16:creationId xmlns:a16="http://schemas.microsoft.com/office/drawing/2014/main" id="{B0FF9F15-C2E2-4860-9E2B-AAA8E0FB39B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47864" y="1625110"/>
            <a:ext cx="2005487" cy="2005487"/>
          </a:xfrm>
          <a:prstGeom prst="rect">
            <a:avLst/>
          </a:prstGeom>
        </p:spPr>
      </p:pic>
      <p:sp>
        <p:nvSpPr>
          <p:cNvPr id="19" name="TextBox 18">
            <a:extLst>
              <a:ext uri="{FF2B5EF4-FFF2-40B4-BE49-F238E27FC236}">
                <a16:creationId xmlns:a16="http://schemas.microsoft.com/office/drawing/2014/main" id="{D4A21EB0-0ADC-4562-A6C2-B08DD6838E09}"/>
              </a:ext>
            </a:extLst>
          </p:cNvPr>
          <p:cNvSpPr txBox="1"/>
          <p:nvPr/>
        </p:nvSpPr>
        <p:spPr>
          <a:xfrm>
            <a:off x="1743000" y="7571966"/>
            <a:ext cx="1312085" cy="507831"/>
          </a:xfrm>
          <a:prstGeom prst="rect">
            <a:avLst/>
          </a:prstGeom>
          <a:noFill/>
        </p:spPr>
        <p:txBody>
          <a:bodyPr wrap="square" rtlCol="0">
            <a:spAutoFit/>
          </a:bodyPr>
          <a:lstStyle/>
          <a:p>
            <a:r>
              <a:rPr lang="en-GB" sz="900">
                <a:hlinkClick r:id="rId7" tooltip="http://en.wikipedia.org/wiki/file:emoji_u263a.svg"/>
              </a:rPr>
              <a:t>This Photo</a:t>
            </a:r>
            <a:r>
              <a:rPr lang="en-GB" sz="900"/>
              <a:t> by Unknown Author is licensed under </a:t>
            </a:r>
            <a:r>
              <a:rPr lang="en-GB" sz="900">
                <a:hlinkClick r:id="rId3" tooltip="https://creativecommons.org/licenses/by-sa/3.0/"/>
              </a:rPr>
              <a:t>CC BY-SA</a:t>
            </a:r>
            <a:endParaRPr lang="en-GB" sz="900"/>
          </a:p>
        </p:txBody>
      </p:sp>
      <p:pic>
        <p:nvPicPr>
          <p:cNvPr id="21" name="Picture 20">
            <a:extLst>
              <a:ext uri="{FF2B5EF4-FFF2-40B4-BE49-F238E27FC236}">
                <a16:creationId xmlns:a16="http://schemas.microsoft.com/office/drawing/2014/main" id="{1C10CCD4-F48C-47DE-B6EE-1810D59050C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25980" y="1632828"/>
            <a:ext cx="2005487" cy="2005487"/>
          </a:xfrm>
          <a:prstGeom prst="rect">
            <a:avLst/>
          </a:prstGeom>
        </p:spPr>
      </p:pic>
      <p:sp>
        <p:nvSpPr>
          <p:cNvPr id="22" name="TextBox 21">
            <a:extLst>
              <a:ext uri="{FF2B5EF4-FFF2-40B4-BE49-F238E27FC236}">
                <a16:creationId xmlns:a16="http://schemas.microsoft.com/office/drawing/2014/main" id="{623F974F-F308-43F2-8681-4B39C616D9BD}"/>
              </a:ext>
            </a:extLst>
          </p:cNvPr>
          <p:cNvSpPr txBox="1"/>
          <p:nvPr/>
        </p:nvSpPr>
        <p:spPr>
          <a:xfrm>
            <a:off x="1893000" y="7721966"/>
            <a:ext cx="1312085" cy="507831"/>
          </a:xfrm>
          <a:prstGeom prst="rect">
            <a:avLst/>
          </a:prstGeom>
          <a:noFill/>
        </p:spPr>
        <p:txBody>
          <a:bodyPr wrap="square" rtlCol="0">
            <a:spAutoFit/>
          </a:bodyPr>
          <a:lstStyle/>
          <a:p>
            <a:r>
              <a:rPr lang="en-GB" sz="900">
                <a:hlinkClick r:id="rId9" tooltip="https://commons.wikimedia.org/wiki/File:Emoji_u1f601.svg"/>
              </a:rPr>
              <a:t>This Photo</a:t>
            </a:r>
            <a:r>
              <a:rPr lang="en-GB" sz="900"/>
              <a:t> by Unknown Author is licensed under </a:t>
            </a:r>
            <a:r>
              <a:rPr lang="en-GB" sz="900">
                <a:hlinkClick r:id="rId3" tooltip="https://creativecommons.org/licenses/by-sa/3.0/"/>
              </a:rPr>
              <a:t>CC BY-SA</a:t>
            </a:r>
            <a:endParaRPr lang="en-GB" sz="900"/>
          </a:p>
        </p:txBody>
      </p:sp>
      <p:pic>
        <p:nvPicPr>
          <p:cNvPr id="24" name="Picture 23">
            <a:extLst>
              <a:ext uri="{FF2B5EF4-FFF2-40B4-BE49-F238E27FC236}">
                <a16:creationId xmlns:a16="http://schemas.microsoft.com/office/drawing/2014/main" id="{4117B30A-F5C1-4B3C-B7B0-6E09C54B9337}"/>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277366" y="4103748"/>
            <a:ext cx="2137544" cy="2137544"/>
          </a:xfrm>
          <a:prstGeom prst="rect">
            <a:avLst/>
          </a:prstGeom>
        </p:spPr>
      </p:pic>
      <p:sp>
        <p:nvSpPr>
          <p:cNvPr id="25" name="TextBox 24">
            <a:extLst>
              <a:ext uri="{FF2B5EF4-FFF2-40B4-BE49-F238E27FC236}">
                <a16:creationId xmlns:a16="http://schemas.microsoft.com/office/drawing/2014/main" id="{8CC5F829-49B0-41C7-BF06-A29F716650C7}"/>
              </a:ext>
            </a:extLst>
          </p:cNvPr>
          <p:cNvSpPr txBox="1"/>
          <p:nvPr/>
        </p:nvSpPr>
        <p:spPr>
          <a:xfrm>
            <a:off x="2614500" y="7300466"/>
            <a:ext cx="1093404" cy="646331"/>
          </a:xfrm>
          <a:prstGeom prst="rect">
            <a:avLst/>
          </a:prstGeom>
          <a:noFill/>
        </p:spPr>
        <p:txBody>
          <a:bodyPr wrap="square" rtlCol="0">
            <a:spAutoFit/>
          </a:bodyPr>
          <a:lstStyle/>
          <a:p>
            <a:r>
              <a:rPr lang="en-GB" sz="900">
                <a:hlinkClick r:id="rId11" tooltip="http://commons.wikimedia.org/wiki/File:Emoji_u1f631.svg"/>
              </a:rPr>
              <a:t>This Photo</a:t>
            </a:r>
            <a:r>
              <a:rPr lang="en-GB" sz="900"/>
              <a:t> by Unknown Author is licensed under </a:t>
            </a:r>
            <a:r>
              <a:rPr lang="en-GB" sz="900">
                <a:hlinkClick r:id="rId3" tooltip="https://creativecommons.org/licenses/by-sa/3.0/"/>
              </a:rPr>
              <a:t>CC BY-SA</a:t>
            </a:r>
            <a:endParaRPr lang="en-GB" sz="900"/>
          </a:p>
        </p:txBody>
      </p:sp>
      <p:pic>
        <p:nvPicPr>
          <p:cNvPr id="27" name="Picture 26" descr="Icon&#10;&#10;Description automatically generated">
            <a:extLst>
              <a:ext uri="{FF2B5EF4-FFF2-40B4-BE49-F238E27FC236}">
                <a16:creationId xmlns:a16="http://schemas.microsoft.com/office/drawing/2014/main" id="{D296369D-85CA-48BA-9284-847803DDC091}"/>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6346138" y="1559081"/>
            <a:ext cx="2137544" cy="2137544"/>
          </a:xfrm>
          <a:prstGeom prst="rect">
            <a:avLst/>
          </a:prstGeom>
        </p:spPr>
      </p:pic>
    </p:spTree>
    <p:extLst>
      <p:ext uri="{BB962C8B-B14F-4D97-AF65-F5344CB8AC3E}">
        <p14:creationId xmlns:p14="http://schemas.microsoft.com/office/powerpoint/2010/main" val="2867774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r>
              <a:rPr lang="en-GB" sz="2400" b="0" dirty="0">
                <a:solidFill>
                  <a:srgbClr val="FF0000"/>
                </a:solidFill>
                <a:latin typeface="Arial"/>
                <a:ea typeface="+mj-ea"/>
                <a:cs typeface="Arial"/>
              </a:rPr>
              <a:t>Where would you find?...</a:t>
            </a:r>
          </a:p>
          <a:p>
            <a:pPr>
              <a:lnSpc>
                <a:spcPct val="170000"/>
              </a:lnSpc>
            </a:pPr>
            <a:endParaRPr lang="en-GB" sz="2400" b="0" dirty="0">
              <a:solidFill>
                <a:srgbClr val="FF0000"/>
              </a:solidFill>
              <a:latin typeface="Arial"/>
              <a:ea typeface="+mj-ea"/>
              <a:cs typeface="Arial"/>
            </a:endParaRPr>
          </a:p>
          <a:p>
            <a:pPr algn="ctr">
              <a:lnSpc>
                <a:spcPct val="170000"/>
              </a:lnSpc>
            </a:pPr>
            <a:r>
              <a:rPr lang="en-GB" sz="2400" b="0" dirty="0">
                <a:solidFill>
                  <a:schemeClr val="tx1"/>
                </a:solidFill>
                <a:latin typeface="Arial"/>
                <a:ea typeface="+mj-ea"/>
                <a:cs typeface="Arial"/>
                <a:hlinkClick r:id="rId2"/>
              </a:rPr>
              <a:t>https://info.lse.ac.uk/staff/divisions/Human-Resources/A-to-Z</a:t>
            </a:r>
            <a:r>
              <a:rPr lang="en-GB" sz="2400" b="0" dirty="0">
                <a:solidFill>
                  <a:schemeClr val="tx1"/>
                </a:solidFill>
                <a:latin typeface="Arial"/>
                <a:ea typeface="+mj-ea"/>
                <a:cs typeface="Arial"/>
              </a:rPr>
              <a:t> </a:t>
            </a: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046154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4919833"/>
          </a:xfrm>
        </p:spPr>
        <p:txBody>
          <a:bodyPr>
            <a:normAutofit fontScale="62500" lnSpcReduction="20000"/>
          </a:bodyPr>
          <a:lstStyle/>
          <a:p>
            <a:pPr>
              <a:lnSpc>
                <a:spcPct val="170000"/>
              </a:lnSpc>
            </a:pPr>
            <a:r>
              <a:rPr lang="en-GB" sz="2900" b="0" dirty="0">
                <a:solidFill>
                  <a:srgbClr val="FF0000"/>
                </a:solidFill>
                <a:latin typeface="Arial"/>
                <a:ea typeface="+mj-ea"/>
                <a:cs typeface="Arial"/>
              </a:rPr>
              <a:t>In groups…</a:t>
            </a:r>
          </a:p>
          <a:p>
            <a:pPr marL="0">
              <a:lnSpc>
                <a:spcPct val="120000"/>
              </a:lnSpc>
              <a:buClr>
                <a:schemeClr val="tx1"/>
              </a:buClr>
              <a:buSzPct val="100000"/>
            </a:pPr>
            <a:r>
              <a:rPr lang="en-GB" sz="2200" dirty="0">
                <a:solidFill>
                  <a:schemeClr val="tx1"/>
                </a:solidFill>
              </a:rPr>
              <a:t>Case Study 4</a:t>
            </a:r>
          </a:p>
          <a:p>
            <a:pPr marL="0">
              <a:lnSpc>
                <a:spcPct val="120000"/>
              </a:lnSpc>
              <a:buClr>
                <a:schemeClr val="tx1"/>
              </a:buClr>
              <a:buSzPct val="100000"/>
            </a:pPr>
            <a:r>
              <a:rPr lang="en-GB" sz="2200" b="0" dirty="0">
                <a:solidFill>
                  <a:schemeClr val="tx1"/>
                </a:solidFill>
                <a:latin typeface="Arial"/>
                <a:ea typeface="+mj-ea"/>
                <a:cs typeface="Arial"/>
              </a:rPr>
              <a:t>[Sickness absence/long COVID]</a:t>
            </a:r>
          </a:p>
          <a:p>
            <a:pPr marL="0">
              <a:lnSpc>
                <a:spcPct val="120000"/>
              </a:lnSpc>
              <a:buClr>
                <a:schemeClr val="tx1"/>
              </a:buClr>
              <a:buSzPct val="100000"/>
            </a:pPr>
            <a:endParaRPr lang="en-GB" sz="1600" b="0" dirty="0">
              <a:solidFill>
                <a:schemeClr val="tx1"/>
              </a:solidFill>
              <a:latin typeface="Arial"/>
              <a:ea typeface="+mj-ea"/>
              <a:cs typeface="Arial"/>
            </a:endParaRPr>
          </a:p>
          <a:p>
            <a:pPr>
              <a:lnSpc>
                <a:spcPct val="107000"/>
              </a:lnSpc>
              <a:spcAft>
                <a:spcPts val="800"/>
              </a:spcAft>
            </a:pPr>
            <a:r>
              <a:rPr lang="en-GB" sz="1900" b="0" dirty="0">
                <a:solidFill>
                  <a:schemeClr val="tx1"/>
                </a:solidFill>
                <a:effectLst/>
                <a:ea typeface="Calibri" panose="020F0502020204030204" pitchFamily="34" charset="0"/>
              </a:rPr>
              <a:t>John started working in the Department of Business in June 2012 as an Administrator for several Programmes .  It is a critical role in the Department and students are constantly coming in to see him to talk through their issues.  John has always been a highly engaged member of staff and as he has been in the Department for a long time, knows how everything works inside out.  He is the ‘go-to’ person in the Department for both students and colleagues. </a:t>
            </a:r>
          </a:p>
          <a:p>
            <a:pPr>
              <a:lnSpc>
                <a:spcPct val="107000"/>
              </a:lnSpc>
              <a:spcAft>
                <a:spcPts val="800"/>
              </a:spcAft>
            </a:pPr>
            <a:r>
              <a:rPr lang="en-GB" sz="1900" b="0" dirty="0">
                <a:solidFill>
                  <a:schemeClr val="tx1"/>
                </a:solidFill>
                <a:effectLst/>
                <a:ea typeface="Calibri" panose="020F0502020204030204" pitchFamily="34" charset="0"/>
              </a:rPr>
              <a:t>Unfortunately, John caught Covid in January 2021 and was hospitalised for four weeks.  He was extremely ill, and it was a relief to everyone that he pulled through.  John was off sick for a number of months recovering and eventually returned to work in May 2021.  You referred him to Occupational Health, and they advised a phased return to work, which ended in July, so he is now back to work full time.</a:t>
            </a:r>
          </a:p>
          <a:p>
            <a:pPr>
              <a:lnSpc>
                <a:spcPct val="107000"/>
              </a:lnSpc>
              <a:spcAft>
                <a:spcPts val="800"/>
              </a:spcAft>
            </a:pPr>
            <a:r>
              <a:rPr lang="en-GB" sz="1900" b="0" dirty="0">
                <a:solidFill>
                  <a:schemeClr val="tx1"/>
                </a:solidFill>
                <a:effectLst/>
                <a:ea typeface="Calibri" panose="020F0502020204030204" pitchFamily="34" charset="0"/>
              </a:rPr>
              <a:t>However, John has not been the same since before he caught Covid. He regularly arrives late to work and he says he is always oversleeping.  His short- term sickness absence has increased significantly.  His sickness includes chest pains, breathlessness and a persistent cough.  You have noticed that his performance in his role is dipping, and he is constantly forgetting simple tasks.  The two Co-ordinators who he line manages are also now escalating work issues to you as he is not responding to their emails and have also revealed to you that their 1:1 meetings with John are nearly always cancelled by him.</a:t>
            </a:r>
          </a:p>
          <a:p>
            <a:pPr>
              <a:lnSpc>
                <a:spcPct val="107000"/>
              </a:lnSpc>
              <a:spcAft>
                <a:spcPts val="800"/>
              </a:spcAft>
            </a:pPr>
            <a:r>
              <a:rPr lang="en-GB" sz="1900" b="0" dirty="0">
                <a:solidFill>
                  <a:schemeClr val="tx1"/>
                </a:solidFill>
                <a:effectLst/>
                <a:ea typeface="Calibri" panose="020F0502020204030204" pitchFamily="34" charset="0"/>
              </a:rPr>
              <a:t>As John’s line manager, what would you do and how would you manage the sickness absence issue?</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908050"/>
            <a:ext cx="7845723" cy="5727103"/>
          </a:xfrm>
        </p:spPr>
        <p:txBody>
          <a:bodyPr>
            <a:normAutofit/>
          </a:bodyPr>
          <a:lstStyle/>
          <a:p>
            <a:pPr>
              <a:lnSpc>
                <a:spcPct val="120000"/>
              </a:lnSpc>
            </a:pPr>
            <a:r>
              <a:rPr lang="en-GB" sz="2800" b="0" dirty="0">
                <a:solidFill>
                  <a:srgbClr val="FF0000"/>
                </a:solidFill>
                <a:latin typeface="Arial"/>
                <a:cs typeface="Arial"/>
              </a:rPr>
              <a:t>Sickness absence: key information</a:t>
            </a:r>
            <a:endParaRPr lang="en-GB" sz="1200" b="0" dirty="0">
              <a:solidFill>
                <a:srgbClr val="FF0000"/>
              </a:solidFill>
              <a:latin typeface="Arial"/>
              <a:cs typeface="Arial"/>
            </a:endParaRPr>
          </a:p>
          <a:p>
            <a:pPr marL="348853" indent="-342900">
              <a:buClr>
                <a:schemeClr val="tx1"/>
              </a:buClr>
              <a:buFont typeface="Arial" panose="020B0604020202020204" pitchFamily="34" charset="0"/>
              <a:buChar char="•"/>
            </a:pPr>
            <a:r>
              <a:rPr lang="en-GB" sz="2000" b="0" dirty="0">
                <a:solidFill>
                  <a:schemeClr val="tx1"/>
                </a:solidFill>
                <a:latin typeface="Arial"/>
                <a:ea typeface="+mj-ea"/>
                <a:cs typeface="Arial"/>
              </a:rPr>
              <a:t>Understand COVID-specific procedures and requirements:</a:t>
            </a:r>
            <a:endParaRPr lang="en-GB" sz="2000" b="0" dirty="0">
              <a:solidFill>
                <a:srgbClr val="FF0000"/>
              </a:solidFill>
              <a:latin typeface="Arial"/>
              <a:ea typeface="+mj-ea"/>
              <a:cs typeface="Arial"/>
            </a:endParaRPr>
          </a:p>
          <a:p>
            <a:pPr marL="417910" lvl="1" indent="-285750" algn="just">
              <a:lnSpc>
                <a:spcPct val="107000"/>
              </a:lnSpc>
              <a:buClr>
                <a:schemeClr val="tx1"/>
              </a:buClr>
              <a:buFont typeface="Wingdings" panose="05000000000000000000" pitchFamily="2" charset="2"/>
              <a:buChar char="Ø"/>
            </a:pPr>
            <a:r>
              <a:rPr lang="en-GB" sz="1800" b="0" dirty="0">
                <a:solidFill>
                  <a:schemeClr val="tx1"/>
                </a:solidFill>
                <a:effectLst/>
                <a:latin typeface="Arial" panose="020B0604020202020204" pitchFamily="34" charset="0"/>
                <a:cs typeface="Arial" panose="020B0604020202020204" pitchFamily="34" charset="0"/>
              </a:rPr>
              <a:t>Different tests (PCR and Rapid Lateral Flow)</a:t>
            </a:r>
          </a:p>
          <a:p>
            <a:pPr marL="417910" lvl="1" indent="-285750" algn="just">
              <a:lnSpc>
                <a:spcPct val="107000"/>
              </a:lnSpc>
              <a:buClr>
                <a:schemeClr val="tx1"/>
              </a:buClr>
              <a:buFont typeface="Wingdings" panose="05000000000000000000" pitchFamily="2" charset="2"/>
              <a:buChar char="Ø"/>
            </a:pPr>
            <a:r>
              <a:rPr lang="en-GB" sz="1800" dirty="0">
                <a:latin typeface="Arial" panose="020B0604020202020204" pitchFamily="34" charset="0"/>
                <a:cs typeface="Arial" panose="020B0604020202020204" pitchFamily="34" charset="0"/>
              </a:rPr>
              <a:t>Self-isolation rules (including changes as of 16 August 2021)</a:t>
            </a:r>
          </a:p>
          <a:p>
            <a:pPr marL="417910" lvl="1" indent="-285750" algn="just">
              <a:lnSpc>
                <a:spcPct val="107000"/>
              </a:lnSpc>
              <a:buClr>
                <a:schemeClr val="tx1"/>
              </a:buClr>
              <a:buFont typeface="Wingdings" panose="05000000000000000000" pitchFamily="2" charset="2"/>
              <a:buChar char="Ø"/>
            </a:pPr>
            <a:r>
              <a:rPr lang="en-GB" sz="1800" b="0" dirty="0">
                <a:solidFill>
                  <a:schemeClr val="tx1"/>
                </a:solidFill>
                <a:effectLst/>
                <a:latin typeface="Arial" panose="020B0604020202020204" pitchFamily="34" charset="0"/>
                <a:cs typeface="Arial" panose="020B0604020202020204" pitchFamily="34" charset="0"/>
              </a:rPr>
              <a:t>Staff</a:t>
            </a:r>
            <a:r>
              <a:rPr lang="en-GB" sz="1800" dirty="0">
                <a:latin typeface="Arial" panose="020B0604020202020204" pitchFamily="34" charset="0"/>
                <a:cs typeface="Arial" panose="020B0604020202020204" pitchFamily="34" charset="0"/>
              </a:rPr>
              <a:t> can self-certify COVID-related absence in MyView</a:t>
            </a:r>
          </a:p>
          <a:p>
            <a:pPr marL="417910" lvl="1" indent="-285750" algn="just">
              <a:lnSpc>
                <a:spcPct val="107000"/>
              </a:lnSpc>
              <a:buClr>
                <a:schemeClr val="tx1"/>
              </a:buClr>
              <a:buFont typeface="Wingdings" panose="05000000000000000000" pitchFamily="2" charset="2"/>
              <a:buChar char="Ø"/>
            </a:pPr>
            <a:r>
              <a:rPr lang="en-GB" sz="1800" dirty="0">
                <a:latin typeface="Arial" panose="020B0604020202020204" pitchFamily="34" charset="0"/>
                <a:cs typeface="Arial" panose="020B0604020202020204" pitchFamily="34" charset="0"/>
              </a:rPr>
              <a:t>Absence as a consequence of having a COVID vaccine can also be self-certified</a:t>
            </a:r>
          </a:p>
          <a:p>
            <a:pPr marL="417910" lvl="1" indent="-285750" algn="just">
              <a:lnSpc>
                <a:spcPct val="107000"/>
              </a:lnSpc>
              <a:buClr>
                <a:schemeClr val="tx1"/>
              </a:buClr>
              <a:buFont typeface="Wingdings" panose="05000000000000000000" pitchFamily="2" charset="2"/>
              <a:buChar char="Ø"/>
            </a:pPr>
            <a:r>
              <a:rPr lang="en-GB" sz="1800" b="0" dirty="0">
                <a:solidFill>
                  <a:schemeClr val="tx1"/>
                </a:solidFill>
                <a:effectLst/>
                <a:latin typeface="Arial" panose="020B0604020202020204" pitchFamily="34" charset="0"/>
                <a:cs typeface="Arial" panose="020B0604020202020204" pitchFamily="34" charset="0"/>
              </a:rPr>
              <a:t>Usual triggers may not be applied where absence is due to COVID-19 (this may be reviewed over time) </a:t>
            </a:r>
          </a:p>
          <a:p>
            <a:pPr marL="285750" lvl="0" indent="-285750" algn="just">
              <a:lnSpc>
                <a:spcPct val="107000"/>
              </a:lnSpc>
              <a:buClr>
                <a:schemeClr val="tx1"/>
              </a:buClr>
              <a:buFont typeface="Arial" panose="020B0604020202020204" pitchFamily="34" charset="0"/>
              <a:buChar char="•"/>
            </a:pPr>
            <a:r>
              <a:rPr lang="en-GB" sz="1800" b="0" dirty="0">
                <a:solidFill>
                  <a:schemeClr val="tx1"/>
                </a:solidFill>
                <a:effectLst/>
              </a:rPr>
              <a:t>Sickness absence not related to COVID-19 should be reported and managed in the usual way, referring to the usual resources (e.g. </a:t>
            </a:r>
            <a:r>
              <a:rPr lang="en-GB" sz="1800" b="0" dirty="0">
                <a:solidFill>
                  <a:schemeClr val="tx1"/>
                </a:solidFill>
                <a:effectLst/>
                <a:hlinkClick r:id="rId2"/>
              </a:rPr>
              <a:t>Sickness Absence Toolkit</a:t>
            </a:r>
            <a:r>
              <a:rPr lang="en-GB" sz="1800" b="0" dirty="0">
                <a:solidFill>
                  <a:schemeClr val="tx1"/>
                </a:solidFill>
                <a:effectLst/>
              </a:rPr>
              <a:t>). </a:t>
            </a:r>
          </a:p>
          <a:p>
            <a:pPr marL="285750" lvl="0" indent="-285750" algn="just">
              <a:lnSpc>
                <a:spcPct val="107000"/>
              </a:lnSpc>
              <a:buClr>
                <a:schemeClr val="tx1"/>
              </a:buClr>
              <a:buFont typeface="Arial" panose="020B0604020202020204" pitchFamily="34" charset="0"/>
              <a:buChar char="•"/>
            </a:pPr>
            <a:r>
              <a:rPr lang="en-GB" sz="1800" b="0" dirty="0">
                <a:solidFill>
                  <a:schemeClr val="tx1"/>
                </a:solidFill>
                <a:effectLst/>
              </a:rPr>
              <a:t>Sickness absence should be managed sympathetically. </a:t>
            </a:r>
          </a:p>
          <a:p>
            <a:endParaRPr lang="en-GB" sz="1200" b="0" dirty="0">
              <a:solidFill>
                <a:srgbClr val="FF0000"/>
              </a:solidFill>
              <a:latin typeface="Arial"/>
              <a:cs typeface="Arial"/>
            </a:endParaRPr>
          </a:p>
        </p:txBody>
      </p:sp>
    </p:spTree>
    <p:extLst>
      <p:ext uri="{BB962C8B-B14F-4D97-AF65-F5344CB8AC3E}">
        <p14:creationId xmlns:p14="http://schemas.microsoft.com/office/powerpoint/2010/main" val="382618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5688632"/>
          </a:xfrm>
        </p:spPr>
        <p:txBody>
          <a:bodyPr>
            <a:normAutofit fontScale="62500" lnSpcReduction="20000"/>
          </a:bodyPr>
          <a:lstStyle/>
          <a:p>
            <a:pPr>
              <a:lnSpc>
                <a:spcPct val="170000"/>
              </a:lnSpc>
            </a:pPr>
            <a:r>
              <a:rPr lang="en-GB" sz="2400" b="0" dirty="0">
                <a:solidFill>
                  <a:srgbClr val="FF0000"/>
                </a:solidFill>
                <a:latin typeface="Arial"/>
                <a:ea typeface="+mj-ea"/>
                <a:cs typeface="Arial"/>
              </a:rPr>
              <a:t>Individual Reflection</a:t>
            </a:r>
          </a:p>
          <a:p>
            <a:pPr marL="0">
              <a:lnSpc>
                <a:spcPct val="120000"/>
              </a:lnSpc>
              <a:buClr>
                <a:schemeClr val="tx1"/>
              </a:buClr>
              <a:buSzPct val="100000"/>
            </a:pPr>
            <a:r>
              <a:rPr lang="en-GB" sz="2000" dirty="0">
                <a:solidFill>
                  <a:schemeClr val="tx1"/>
                </a:solidFill>
              </a:rPr>
              <a:t>Case Study 5</a:t>
            </a:r>
          </a:p>
          <a:p>
            <a:pPr marL="0">
              <a:lnSpc>
                <a:spcPct val="120000"/>
              </a:lnSpc>
              <a:buClr>
                <a:schemeClr val="tx1"/>
              </a:buClr>
              <a:buSzPct val="100000"/>
            </a:pPr>
            <a:r>
              <a:rPr lang="en-GB" sz="2000" b="0" dirty="0">
                <a:solidFill>
                  <a:schemeClr val="tx1"/>
                </a:solidFill>
                <a:latin typeface="Arial"/>
                <a:ea typeface="+mj-ea"/>
                <a:cs typeface="Arial"/>
              </a:rPr>
              <a:t>[Disability &amp; reasonable adjustments]</a:t>
            </a:r>
          </a:p>
          <a:p>
            <a:pPr marL="0">
              <a:lnSpc>
                <a:spcPct val="120000"/>
              </a:lnSpc>
              <a:buClr>
                <a:schemeClr val="tx1"/>
              </a:buClr>
              <a:buSzPct val="100000"/>
            </a:pPr>
            <a:endParaRPr lang="en-GB" sz="1900" b="0" dirty="0">
              <a:solidFill>
                <a:schemeClr val="tx1"/>
              </a:solidFill>
              <a:ea typeface="+mj-ea"/>
            </a:endParaRPr>
          </a:p>
          <a:p>
            <a:pPr>
              <a:lnSpc>
                <a:spcPct val="107000"/>
              </a:lnSpc>
              <a:spcAft>
                <a:spcPts val="600"/>
              </a:spcAft>
            </a:pPr>
            <a:r>
              <a:rPr lang="en-GB" sz="1900" b="0" dirty="0">
                <a:solidFill>
                  <a:schemeClr val="tx1"/>
                </a:solidFill>
                <a:effectLst/>
                <a:ea typeface="Calibri" panose="020F0502020204030204" pitchFamily="34" charset="0"/>
              </a:rPr>
              <a:t>You are a manager of a team of 10 members of staff in the Estates Division looking after projects across the School.  You are all based in a large open plan office.  One of your team members, Ricardo, joined the LSE in March 2021 and was working remotely initially until the team returned to campus in September 2021.  As Ricardo’s line manager, you meet with him regularly as part of his on-going induction.</a:t>
            </a:r>
          </a:p>
          <a:p>
            <a:pPr>
              <a:lnSpc>
                <a:spcPct val="107000"/>
              </a:lnSpc>
              <a:spcAft>
                <a:spcPts val="600"/>
              </a:spcAft>
            </a:pPr>
            <a:r>
              <a:rPr lang="en-GB" sz="1900" b="0" dirty="0">
                <a:solidFill>
                  <a:schemeClr val="tx1"/>
                </a:solidFill>
                <a:effectLst/>
                <a:ea typeface="Calibri" panose="020F0502020204030204" pitchFamily="34" charset="0"/>
              </a:rPr>
              <a:t>Since the return to the office in September, you have noticed that Ricardo seems agitated.  He leaves his desk numerous times during the day and is gone for a few hours at a time.  You asked another member of the team, James, to buddy up with Ricardo and take him out for regular coffee breaks to help Ricardo settle in.</a:t>
            </a:r>
          </a:p>
          <a:p>
            <a:pPr>
              <a:lnSpc>
                <a:spcPct val="107000"/>
              </a:lnSpc>
              <a:spcAft>
                <a:spcPts val="600"/>
              </a:spcAft>
            </a:pPr>
            <a:r>
              <a:rPr lang="en-GB" sz="1900" b="0" dirty="0">
                <a:solidFill>
                  <a:schemeClr val="tx1"/>
                </a:solidFill>
                <a:effectLst/>
                <a:ea typeface="Calibri" panose="020F0502020204030204" pitchFamily="34" charset="0"/>
              </a:rPr>
              <a:t>At one of your 1:1 meetings, you ask him how he is and he declares to you that he suffers from Hypersensitivity.  He explains that he has suffered with this condition for many years and is usually able to keep it under control.  However, he declares that since he started working on campus that his symptoms are increasing, and they have started to impact the way he carries out his role.  He says he is struggling to concentrate for extended periods of time, and he becomes fatigued often.  </a:t>
            </a:r>
          </a:p>
          <a:p>
            <a:pPr>
              <a:lnSpc>
                <a:spcPct val="107000"/>
              </a:lnSpc>
              <a:spcAft>
                <a:spcPts val="600"/>
              </a:spcAft>
            </a:pPr>
            <a:r>
              <a:rPr lang="en-GB" sz="1900" b="0" dirty="0">
                <a:solidFill>
                  <a:schemeClr val="tx1"/>
                </a:solidFill>
                <a:effectLst/>
                <a:ea typeface="Calibri" panose="020F0502020204030204" pitchFamily="34" charset="0"/>
              </a:rPr>
              <a:t>What sort of reasonable adjustments might  you consider, and how would you support Ricardo, as his line manager? </a:t>
            </a:r>
          </a:p>
          <a:p>
            <a:pPr>
              <a:lnSpc>
                <a:spcPct val="107000"/>
              </a:lnSpc>
              <a:spcAft>
                <a:spcPts val="600"/>
              </a:spcAft>
            </a:pPr>
            <a:r>
              <a:rPr lang="en-GB" sz="1900" b="0" dirty="0">
                <a:solidFill>
                  <a:schemeClr val="tx1"/>
                </a:solidFill>
                <a:effectLst/>
                <a:ea typeface="Calibri" panose="020F0502020204030204" pitchFamily="34" charset="0"/>
              </a:rPr>
              <a:t> </a:t>
            </a:r>
          </a:p>
          <a:p>
            <a:pPr>
              <a:lnSpc>
                <a:spcPct val="107000"/>
              </a:lnSpc>
              <a:spcAft>
                <a:spcPts val="600"/>
              </a:spcAft>
            </a:pPr>
            <a:r>
              <a:rPr lang="en-GB" sz="1900" b="0" dirty="0">
                <a:solidFill>
                  <a:schemeClr val="tx1"/>
                </a:solidFill>
                <a:effectLst/>
                <a:ea typeface="Calibri" panose="020F0502020204030204" pitchFamily="34" charset="0"/>
              </a:rPr>
              <a:t>NB – People who suffer from ‘hypersensitivity’ often find too much sensory information overwhelming. .Stimuli could include:  lighting, noise, patterns, smells</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84796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December 2021</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a:xfrm>
            <a:off x="2267744" y="-243408"/>
            <a:ext cx="7209065" cy="1214157"/>
          </a:xfrm>
        </p:spPr>
        <p:txBody>
          <a:bodyPr/>
          <a:lstStyle/>
          <a:p>
            <a:r>
              <a:rPr lang="en-US" dirty="0"/>
              <a:t>How long have you been at LSE?</a:t>
            </a: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pic>
        <p:nvPicPr>
          <p:cNvPr id="3" name="Picture 2" descr="A picture containing text, mug&#10;&#10;Description automatically generated">
            <a:extLst>
              <a:ext uri="{FF2B5EF4-FFF2-40B4-BE49-F238E27FC236}">
                <a16:creationId xmlns:a16="http://schemas.microsoft.com/office/drawing/2014/main" id="{C69A0F42-57DE-4484-B841-7D148B88728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71800" y="1784794"/>
            <a:ext cx="3759172" cy="4063970"/>
          </a:xfrm>
          <a:prstGeom prst="rect">
            <a:avLst/>
          </a:prstGeom>
        </p:spPr>
      </p:pic>
    </p:spTree>
    <p:extLst>
      <p:ext uri="{BB962C8B-B14F-4D97-AF65-F5344CB8AC3E}">
        <p14:creationId xmlns:p14="http://schemas.microsoft.com/office/powerpoint/2010/main" val="3138112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908050"/>
            <a:ext cx="7845723" cy="5727103"/>
          </a:xfrm>
        </p:spPr>
        <p:txBody>
          <a:bodyPr>
            <a:normAutofit/>
          </a:bodyPr>
          <a:lstStyle/>
          <a:p>
            <a:pPr>
              <a:lnSpc>
                <a:spcPct val="120000"/>
              </a:lnSpc>
            </a:pPr>
            <a:r>
              <a:rPr lang="en-GB" sz="2800" b="0" dirty="0">
                <a:solidFill>
                  <a:srgbClr val="FF0000"/>
                </a:solidFill>
                <a:latin typeface="Arial"/>
                <a:cs typeface="Arial"/>
              </a:rPr>
              <a:t>Disability: key information</a:t>
            </a:r>
            <a:endParaRPr lang="en-GB" sz="1200" b="0" dirty="0">
              <a:solidFill>
                <a:srgbClr val="FF0000"/>
              </a:solidFill>
              <a:latin typeface="Arial"/>
              <a:cs typeface="Arial"/>
            </a:endParaRPr>
          </a:p>
          <a:p>
            <a:pPr marL="348853" indent="-342900">
              <a:buClr>
                <a:schemeClr val="tx1"/>
              </a:buClr>
              <a:buFont typeface="Arial" panose="020B0604020202020204" pitchFamily="34" charset="0"/>
              <a:buChar char="•"/>
            </a:pPr>
            <a:r>
              <a:rPr lang="en-GB" sz="2000" b="0" dirty="0">
                <a:solidFill>
                  <a:schemeClr val="tx1"/>
                </a:solidFill>
                <a:latin typeface="Arial"/>
                <a:ea typeface="+mj-ea"/>
                <a:cs typeface="Arial"/>
                <a:hlinkClick r:id="rId2"/>
              </a:rPr>
              <a:t>Disability Policy </a:t>
            </a:r>
            <a:r>
              <a:rPr lang="en-GB" sz="2000" b="0" dirty="0">
                <a:solidFill>
                  <a:schemeClr val="tx1"/>
                </a:solidFill>
                <a:latin typeface="Arial"/>
                <a:ea typeface="+mj-ea"/>
                <a:cs typeface="Arial"/>
              </a:rPr>
              <a:t>and supporting resources</a:t>
            </a:r>
          </a:p>
          <a:p>
            <a:pPr marL="748904" lvl="3" indent="-342900">
              <a:buClr>
                <a:schemeClr val="tx1"/>
              </a:buClr>
              <a:buFont typeface="Wingdings" panose="05000000000000000000" pitchFamily="2" charset="2"/>
              <a:buChar char="Ø"/>
            </a:pPr>
            <a:r>
              <a:rPr lang="en-GB" sz="1800" b="0" dirty="0">
                <a:solidFill>
                  <a:schemeClr val="tx1"/>
                </a:solidFill>
                <a:latin typeface="Arial"/>
                <a:ea typeface="+mj-ea"/>
                <a:cs typeface="Arial"/>
              </a:rPr>
              <a:t>Occupational Health</a:t>
            </a:r>
          </a:p>
          <a:p>
            <a:pPr marL="748904" lvl="3" indent="-342900">
              <a:buClr>
                <a:schemeClr val="tx1"/>
              </a:buClr>
              <a:buFont typeface="Wingdings" panose="05000000000000000000" pitchFamily="2" charset="2"/>
              <a:buChar char="Ø"/>
            </a:pPr>
            <a:r>
              <a:rPr lang="en-GB" sz="1800" dirty="0">
                <a:latin typeface="Arial"/>
                <a:ea typeface="+mj-ea"/>
                <a:cs typeface="Arial"/>
              </a:rPr>
              <a:t>School resources that disabled staff can access (staff counselling services, EAP, etc.)</a:t>
            </a:r>
            <a:endParaRPr lang="en-GB" sz="20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2000" b="0" dirty="0">
                <a:solidFill>
                  <a:schemeClr val="tx1"/>
                </a:solidFill>
                <a:latin typeface="Arial"/>
                <a:ea typeface="+mj-ea"/>
                <a:cs typeface="Arial"/>
              </a:rPr>
              <a:t>Reasonable Adjustments (informed by medical advice):</a:t>
            </a:r>
          </a:p>
          <a:p>
            <a:pPr marL="748904" lvl="3" indent="-342900">
              <a:buClr>
                <a:schemeClr val="tx1"/>
              </a:buClr>
              <a:buFont typeface="Wingdings" panose="05000000000000000000" pitchFamily="2" charset="2"/>
              <a:buChar char="Ø"/>
            </a:pPr>
            <a:r>
              <a:rPr lang="en-GB" sz="1800" dirty="0">
                <a:latin typeface="Arial"/>
                <a:ea typeface="+mj-ea"/>
                <a:cs typeface="Arial"/>
              </a:rPr>
              <a:t>Workstation adjustments</a:t>
            </a:r>
          </a:p>
          <a:p>
            <a:pPr marL="748904" lvl="3" indent="-342900">
              <a:buClr>
                <a:schemeClr val="tx1"/>
              </a:buClr>
              <a:buFont typeface="Wingdings" panose="05000000000000000000" pitchFamily="2" charset="2"/>
              <a:buChar char="Ø"/>
            </a:pPr>
            <a:r>
              <a:rPr lang="en-GB" sz="1800" b="0" dirty="0">
                <a:solidFill>
                  <a:schemeClr val="tx1"/>
                </a:solidFill>
                <a:latin typeface="Arial"/>
                <a:ea typeface="+mj-ea"/>
                <a:cs typeface="Arial"/>
              </a:rPr>
              <a:t>Sensory support</a:t>
            </a:r>
          </a:p>
          <a:p>
            <a:pPr marL="748904" lvl="3" indent="-342900">
              <a:buClr>
                <a:schemeClr val="tx1"/>
              </a:buClr>
              <a:buFont typeface="Wingdings" panose="05000000000000000000" pitchFamily="2" charset="2"/>
              <a:buChar char="Ø"/>
            </a:pPr>
            <a:r>
              <a:rPr lang="en-GB" sz="1800" dirty="0">
                <a:latin typeface="Arial"/>
                <a:ea typeface="+mj-ea"/>
                <a:cs typeface="Arial"/>
              </a:rPr>
              <a:t>Adjustments to work pattern</a:t>
            </a:r>
            <a:endParaRPr lang="en-GB" sz="18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2000" b="0" dirty="0">
                <a:solidFill>
                  <a:schemeClr val="tx1"/>
                </a:solidFill>
                <a:latin typeface="Arial"/>
                <a:ea typeface="+mj-ea"/>
                <a:cs typeface="Arial"/>
              </a:rPr>
              <a:t>Support for staff: </a:t>
            </a:r>
            <a:r>
              <a:rPr lang="en-GB" sz="2000" b="0" dirty="0">
                <a:solidFill>
                  <a:schemeClr val="tx1"/>
                </a:solidFill>
                <a:latin typeface="Arial"/>
                <a:ea typeface="+mj-ea"/>
                <a:cs typeface="Arial"/>
                <a:hlinkClick r:id="rId3"/>
              </a:rPr>
              <a:t>Disability and Wellbeing Network (DAWN)</a:t>
            </a:r>
            <a:endParaRPr lang="en-GB" sz="20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2000" b="0" dirty="0">
                <a:solidFill>
                  <a:schemeClr val="tx1"/>
                </a:solidFill>
                <a:latin typeface="Arial"/>
                <a:ea typeface="+mj-ea"/>
                <a:cs typeface="Arial"/>
              </a:rPr>
              <a:t>Resources in development:</a:t>
            </a:r>
          </a:p>
          <a:p>
            <a:pPr marL="748904" lvl="3" indent="-342900">
              <a:buClr>
                <a:schemeClr val="tx1"/>
              </a:buClr>
              <a:buFont typeface="Wingdings" panose="05000000000000000000" pitchFamily="2" charset="2"/>
              <a:buChar char="Ø"/>
            </a:pPr>
            <a:r>
              <a:rPr lang="en-GB" sz="1800" dirty="0">
                <a:latin typeface="Arial"/>
                <a:ea typeface="+mj-ea"/>
                <a:cs typeface="Arial"/>
              </a:rPr>
              <a:t>Updated policy and guidance</a:t>
            </a:r>
          </a:p>
          <a:p>
            <a:pPr marL="748904" lvl="3" indent="-342900">
              <a:buClr>
                <a:schemeClr val="tx1"/>
              </a:buClr>
              <a:buFont typeface="Wingdings" panose="05000000000000000000" pitchFamily="2" charset="2"/>
              <a:buChar char="Ø"/>
            </a:pPr>
            <a:r>
              <a:rPr lang="en-GB" sz="1800" dirty="0">
                <a:latin typeface="Arial"/>
                <a:ea typeface="+mj-ea"/>
                <a:cs typeface="Arial"/>
              </a:rPr>
              <a:t>Business Disability Forum</a:t>
            </a:r>
            <a:endParaRPr lang="en-GB" sz="1800" b="0" dirty="0">
              <a:solidFill>
                <a:schemeClr val="tx1"/>
              </a:solidFill>
              <a:latin typeface="Arial"/>
              <a:ea typeface="+mj-ea"/>
              <a:cs typeface="Arial"/>
            </a:endParaRPr>
          </a:p>
          <a:p>
            <a:endParaRPr lang="en-GB" sz="20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341965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908050"/>
            <a:ext cx="7845723" cy="5185246"/>
          </a:xfrm>
        </p:spPr>
        <p:txBody>
          <a:bodyPr>
            <a:normAutofit fontScale="25000" lnSpcReduction="20000"/>
          </a:bodyPr>
          <a:lstStyle/>
          <a:p>
            <a:r>
              <a:rPr lang="en-GB" sz="7200" b="0" dirty="0">
                <a:solidFill>
                  <a:srgbClr val="FF0000"/>
                </a:solidFill>
                <a:latin typeface="Arial"/>
                <a:ea typeface="+mj-ea"/>
                <a:cs typeface="Arial"/>
              </a:rPr>
              <a:t>General resources to support staff and managers</a:t>
            </a:r>
            <a:endParaRPr lang="en-GB" sz="7200" b="0" dirty="0">
              <a:solidFill>
                <a:prstClr val="black"/>
              </a:solidFill>
              <a:latin typeface="Arial"/>
              <a:ea typeface="+mn-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2"/>
              </a:rPr>
              <a:t>Staff counselling services</a:t>
            </a:r>
            <a:endParaRPr lang="en-GB" sz="72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3"/>
              </a:rPr>
              <a:t>Employee Assistance Programme</a:t>
            </a:r>
            <a:endParaRPr lang="en-GB" sz="72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4"/>
              </a:rPr>
              <a:t>Mental Health First Aid Network</a:t>
            </a:r>
            <a:r>
              <a:rPr lang="en-GB" sz="7200" b="0" dirty="0">
                <a:solidFill>
                  <a:schemeClr val="tx1"/>
                </a:solidFill>
                <a:latin typeface="Arial"/>
                <a:ea typeface="+mj-ea"/>
                <a:cs typeface="Arial"/>
              </a:rPr>
              <a:t> &amp; </a:t>
            </a:r>
            <a:r>
              <a:rPr lang="en-GB" sz="7200" b="0" dirty="0">
                <a:solidFill>
                  <a:schemeClr val="tx1"/>
                </a:solidFill>
                <a:latin typeface="Arial"/>
                <a:ea typeface="+mj-ea"/>
                <a:cs typeface="Arial"/>
                <a:hlinkClick r:id="rId5"/>
              </a:rPr>
              <a:t>Mental Health Staff Champions</a:t>
            </a:r>
            <a:endParaRPr lang="en-GB" sz="72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6"/>
              </a:rPr>
              <a:t>Mind Mental Health Awareness module</a:t>
            </a:r>
            <a:endParaRPr lang="en-GB" sz="72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7"/>
              </a:rPr>
              <a:t>Return to campus and your wellbeing webpage </a:t>
            </a:r>
            <a:r>
              <a:rPr lang="en-GB" sz="7200" b="0" dirty="0">
                <a:solidFill>
                  <a:schemeClr val="tx1"/>
                </a:solidFill>
                <a:latin typeface="Arial"/>
                <a:ea typeface="+mj-ea"/>
                <a:cs typeface="Arial"/>
              </a:rPr>
              <a:t>(captures much of the above)</a:t>
            </a: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8"/>
              </a:rPr>
              <a:t>Annual leave guidance </a:t>
            </a:r>
            <a:endParaRPr lang="en-GB" sz="72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9"/>
              </a:rPr>
              <a:t>Staff resources centre </a:t>
            </a:r>
            <a:endParaRPr lang="en-GB" sz="7200" b="0" dirty="0">
              <a:solidFill>
                <a:schemeClr val="tx1"/>
              </a:solidFill>
              <a:latin typeface="Arial"/>
              <a:ea typeface="+mj-ea"/>
              <a:cs typeface="Arial"/>
            </a:endParaRPr>
          </a:p>
          <a:p>
            <a:pPr marL="348853" indent="-342900">
              <a:buClr>
                <a:schemeClr val="tx1"/>
              </a:buClr>
              <a:buFont typeface="Arial" panose="020B0604020202020204" pitchFamily="34" charset="0"/>
              <a:buChar char="•"/>
            </a:pPr>
            <a:r>
              <a:rPr lang="en-GB" sz="7200" b="0" dirty="0">
                <a:solidFill>
                  <a:schemeClr val="tx1"/>
                </a:solidFill>
                <a:latin typeface="Arial"/>
                <a:ea typeface="+mj-ea"/>
                <a:cs typeface="Arial"/>
                <a:hlinkClick r:id="rId10"/>
              </a:rPr>
              <a:t>Your HR Partner</a:t>
            </a:r>
            <a:endParaRPr lang="en-GB" sz="72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98132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r>
              <a:rPr lang="en-GB" sz="2000" b="0" dirty="0">
                <a:solidFill>
                  <a:schemeClr val="tx1"/>
                </a:solidFill>
                <a:latin typeface="Arial"/>
                <a:ea typeface="+mj-ea"/>
                <a:cs typeface="Arial"/>
              </a:rPr>
              <a:t>What has worked well for you when managing the return to campus of staff? </a:t>
            </a:r>
          </a:p>
          <a:p>
            <a:endParaRPr lang="en-GB" sz="2000" b="0" dirty="0">
              <a:solidFill>
                <a:schemeClr val="tx1"/>
              </a:solidFill>
              <a:latin typeface="Arial"/>
              <a:ea typeface="+mj-ea"/>
              <a:cs typeface="Arial"/>
            </a:endParaRPr>
          </a:p>
          <a:p>
            <a:r>
              <a:rPr lang="en-GB" sz="2000" b="0" dirty="0">
                <a:solidFill>
                  <a:schemeClr val="tx1"/>
                </a:solidFill>
                <a:latin typeface="Arial"/>
                <a:ea typeface="+mj-ea"/>
                <a:cs typeface="Arial"/>
              </a:rPr>
              <a:t>[https://wall.sli.do/event/kbrparhr?section=7c330691-53d6-4e69-9f01-630ad201d565]</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Some final thoughts…</a:t>
            </a:r>
          </a:p>
          <a:p>
            <a:pPr marL="348853" indent="-342900">
              <a:buClrTx/>
              <a:buFont typeface="Arial" panose="020B0604020202020204" pitchFamily="34" charset="0"/>
              <a:buChar char="•"/>
            </a:pPr>
            <a:r>
              <a:rPr lang="en-GB" sz="2000" b="0" dirty="0">
                <a:solidFill>
                  <a:schemeClr val="tx1"/>
                </a:solidFill>
              </a:rPr>
              <a:t>The return to campus experience may vary considerably for different individuals</a:t>
            </a:r>
          </a:p>
          <a:p>
            <a:pPr marL="348853" indent="-342900">
              <a:buClrTx/>
              <a:buFont typeface="Arial" panose="020B0604020202020204" pitchFamily="34" charset="0"/>
              <a:buChar char="•"/>
            </a:pPr>
            <a:r>
              <a:rPr lang="en-GB" sz="2000" b="0" dirty="0">
                <a:solidFill>
                  <a:schemeClr val="tx1"/>
                </a:solidFill>
              </a:rPr>
              <a:t>As a manager, you need to balance the needs of the team with consideration of how someone’s individual circumstances affects how they return to campus</a:t>
            </a:r>
          </a:p>
          <a:p>
            <a:pPr marL="348853" indent="-342900">
              <a:buClrTx/>
              <a:buFont typeface="Arial" panose="020B0604020202020204" pitchFamily="34" charset="0"/>
              <a:buChar char="•"/>
            </a:pPr>
            <a:r>
              <a:rPr lang="en-GB" sz="2000" b="0" dirty="0">
                <a:solidFill>
                  <a:schemeClr val="tx1"/>
                </a:solidFill>
              </a:rPr>
              <a:t>The School is continuing to develop resources to support return to campus, informed by staff views (e.g. 2021 Pulse Survey)</a:t>
            </a:r>
          </a:p>
          <a:p>
            <a:pPr marL="348853" indent="-342900">
              <a:buClrTx/>
              <a:buFont typeface="Arial" panose="020B0604020202020204" pitchFamily="34" charset="0"/>
              <a:buChar char="•"/>
            </a:pPr>
            <a:r>
              <a:rPr lang="en-GB" sz="2000" b="0" dirty="0">
                <a:solidFill>
                  <a:schemeClr val="tx1"/>
                </a:solidFill>
              </a:rPr>
              <a:t>Talk with your HR Partner</a:t>
            </a:r>
          </a:p>
        </p:txBody>
      </p:sp>
    </p:spTree>
    <p:extLst>
      <p:ext uri="{BB962C8B-B14F-4D97-AF65-F5344CB8AC3E}">
        <p14:creationId xmlns:p14="http://schemas.microsoft.com/office/powerpoint/2010/main" val="185646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4919833"/>
          </a:xfrm>
        </p:spPr>
        <p:txBody>
          <a:bodyPr>
            <a:normAutofit/>
          </a:bodyPr>
          <a:lstStyle/>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
        <p:nvSpPr>
          <p:cNvPr id="7" name="TextBox 6">
            <a:extLst>
              <a:ext uri="{FF2B5EF4-FFF2-40B4-BE49-F238E27FC236}">
                <a16:creationId xmlns:a16="http://schemas.microsoft.com/office/drawing/2014/main" id="{68738A5D-81B3-4204-B484-C41C2A807584}"/>
              </a:ext>
            </a:extLst>
          </p:cNvPr>
          <p:cNvSpPr txBox="1"/>
          <p:nvPr/>
        </p:nvSpPr>
        <p:spPr>
          <a:xfrm>
            <a:off x="1143000" y="6971966"/>
            <a:ext cx="1312085" cy="507831"/>
          </a:xfrm>
          <a:prstGeom prst="rect">
            <a:avLst/>
          </a:prstGeom>
          <a:noFill/>
        </p:spPr>
        <p:txBody>
          <a:bodyPr wrap="square" rtlCol="0">
            <a:spAutoFit/>
          </a:bodyPr>
          <a:lstStyle/>
          <a:p>
            <a:r>
              <a:rPr lang="en-GB" sz="900">
                <a:hlinkClick r:id="rId2" tooltip="https://commons.wikimedia.org/wiki/File:Emoji_u1f914.svg"/>
              </a:rPr>
              <a:t>This Photo</a:t>
            </a:r>
            <a:r>
              <a:rPr lang="en-GB" sz="900"/>
              <a:t> by Unknown Author is licensed under </a:t>
            </a:r>
            <a:r>
              <a:rPr lang="en-GB" sz="900">
                <a:hlinkClick r:id="rId3" tooltip="https://creativecommons.org/licenses/by-sa/3.0/"/>
              </a:rPr>
              <a:t>CC BY-SA</a:t>
            </a:r>
            <a:endParaRPr lang="en-GB" sz="900"/>
          </a:p>
        </p:txBody>
      </p:sp>
      <p:pic>
        <p:nvPicPr>
          <p:cNvPr id="9" name="Picture 8">
            <a:extLst>
              <a:ext uri="{FF2B5EF4-FFF2-40B4-BE49-F238E27FC236}">
                <a16:creationId xmlns:a16="http://schemas.microsoft.com/office/drawing/2014/main" id="{BDEAE744-56F5-4B4C-BD0C-808707D9C0C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63571" y="3856234"/>
            <a:ext cx="2387835" cy="2387835"/>
          </a:xfrm>
          <a:prstGeom prst="rect">
            <a:avLst/>
          </a:prstGeom>
        </p:spPr>
      </p:pic>
      <p:sp>
        <p:nvSpPr>
          <p:cNvPr id="10" name="TextBox 9">
            <a:extLst>
              <a:ext uri="{FF2B5EF4-FFF2-40B4-BE49-F238E27FC236}">
                <a16:creationId xmlns:a16="http://schemas.microsoft.com/office/drawing/2014/main" id="{AFE35DCA-9280-4B46-895E-1DF941B77992}"/>
              </a:ext>
            </a:extLst>
          </p:cNvPr>
          <p:cNvSpPr txBox="1"/>
          <p:nvPr/>
        </p:nvSpPr>
        <p:spPr>
          <a:xfrm>
            <a:off x="1293000" y="7121966"/>
            <a:ext cx="1312085" cy="507831"/>
          </a:xfrm>
          <a:prstGeom prst="rect">
            <a:avLst/>
          </a:prstGeom>
          <a:noFill/>
        </p:spPr>
        <p:txBody>
          <a:bodyPr wrap="square" rtlCol="0">
            <a:spAutoFit/>
          </a:bodyPr>
          <a:lstStyle/>
          <a:p>
            <a:r>
              <a:rPr lang="en-GB" sz="900">
                <a:hlinkClick r:id="rId5" tooltip="http://commons.wikimedia.org/wiki/file:emoji_u1f62c.svg"/>
              </a:rPr>
              <a:t>This Photo</a:t>
            </a:r>
            <a:r>
              <a:rPr lang="en-GB" sz="900"/>
              <a:t> by Unknown Author is licensed under </a:t>
            </a:r>
            <a:r>
              <a:rPr lang="en-GB" sz="900">
                <a:hlinkClick r:id="rId3" tooltip="https://creativecommons.org/licenses/by-sa/3.0/"/>
              </a:rPr>
              <a:t>CC BY-SA</a:t>
            </a:r>
            <a:endParaRPr lang="en-GB" sz="900"/>
          </a:p>
        </p:txBody>
      </p:sp>
      <p:pic>
        <p:nvPicPr>
          <p:cNvPr id="18" name="Picture 17">
            <a:extLst>
              <a:ext uri="{FF2B5EF4-FFF2-40B4-BE49-F238E27FC236}">
                <a16:creationId xmlns:a16="http://schemas.microsoft.com/office/drawing/2014/main" id="{B0FF9F15-C2E2-4860-9E2B-AAA8E0FB39B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47864" y="1625110"/>
            <a:ext cx="2005487" cy="2005487"/>
          </a:xfrm>
          <a:prstGeom prst="rect">
            <a:avLst/>
          </a:prstGeom>
        </p:spPr>
      </p:pic>
      <p:sp>
        <p:nvSpPr>
          <p:cNvPr id="19" name="TextBox 18">
            <a:extLst>
              <a:ext uri="{FF2B5EF4-FFF2-40B4-BE49-F238E27FC236}">
                <a16:creationId xmlns:a16="http://schemas.microsoft.com/office/drawing/2014/main" id="{D4A21EB0-0ADC-4562-A6C2-B08DD6838E09}"/>
              </a:ext>
            </a:extLst>
          </p:cNvPr>
          <p:cNvSpPr txBox="1"/>
          <p:nvPr/>
        </p:nvSpPr>
        <p:spPr>
          <a:xfrm>
            <a:off x="1743000" y="7571966"/>
            <a:ext cx="1312085" cy="507831"/>
          </a:xfrm>
          <a:prstGeom prst="rect">
            <a:avLst/>
          </a:prstGeom>
          <a:noFill/>
        </p:spPr>
        <p:txBody>
          <a:bodyPr wrap="square" rtlCol="0">
            <a:spAutoFit/>
          </a:bodyPr>
          <a:lstStyle/>
          <a:p>
            <a:r>
              <a:rPr lang="en-GB" sz="900">
                <a:hlinkClick r:id="rId7" tooltip="http://en.wikipedia.org/wiki/file:emoji_u263a.svg"/>
              </a:rPr>
              <a:t>This Photo</a:t>
            </a:r>
            <a:r>
              <a:rPr lang="en-GB" sz="900"/>
              <a:t> by Unknown Author is licensed under </a:t>
            </a:r>
            <a:r>
              <a:rPr lang="en-GB" sz="900">
                <a:hlinkClick r:id="rId3" tooltip="https://creativecommons.org/licenses/by-sa/3.0/"/>
              </a:rPr>
              <a:t>CC BY-SA</a:t>
            </a:r>
            <a:endParaRPr lang="en-GB" sz="900"/>
          </a:p>
        </p:txBody>
      </p:sp>
      <p:pic>
        <p:nvPicPr>
          <p:cNvPr id="21" name="Picture 20">
            <a:extLst>
              <a:ext uri="{FF2B5EF4-FFF2-40B4-BE49-F238E27FC236}">
                <a16:creationId xmlns:a16="http://schemas.microsoft.com/office/drawing/2014/main" id="{1C10CCD4-F48C-47DE-B6EE-1810D59050C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25980" y="1632828"/>
            <a:ext cx="2005487" cy="2005487"/>
          </a:xfrm>
          <a:prstGeom prst="rect">
            <a:avLst/>
          </a:prstGeom>
        </p:spPr>
      </p:pic>
      <p:sp>
        <p:nvSpPr>
          <p:cNvPr id="22" name="TextBox 21">
            <a:extLst>
              <a:ext uri="{FF2B5EF4-FFF2-40B4-BE49-F238E27FC236}">
                <a16:creationId xmlns:a16="http://schemas.microsoft.com/office/drawing/2014/main" id="{623F974F-F308-43F2-8681-4B39C616D9BD}"/>
              </a:ext>
            </a:extLst>
          </p:cNvPr>
          <p:cNvSpPr txBox="1"/>
          <p:nvPr/>
        </p:nvSpPr>
        <p:spPr>
          <a:xfrm>
            <a:off x="1893000" y="7721966"/>
            <a:ext cx="1312085" cy="507831"/>
          </a:xfrm>
          <a:prstGeom prst="rect">
            <a:avLst/>
          </a:prstGeom>
          <a:noFill/>
        </p:spPr>
        <p:txBody>
          <a:bodyPr wrap="square" rtlCol="0">
            <a:spAutoFit/>
          </a:bodyPr>
          <a:lstStyle/>
          <a:p>
            <a:r>
              <a:rPr lang="en-GB" sz="900">
                <a:hlinkClick r:id="rId9" tooltip="https://commons.wikimedia.org/wiki/File:Emoji_u1f601.svg"/>
              </a:rPr>
              <a:t>This Photo</a:t>
            </a:r>
            <a:r>
              <a:rPr lang="en-GB" sz="900"/>
              <a:t> by Unknown Author is licensed under </a:t>
            </a:r>
            <a:r>
              <a:rPr lang="en-GB" sz="900">
                <a:hlinkClick r:id="rId3" tooltip="https://creativecommons.org/licenses/by-sa/3.0/"/>
              </a:rPr>
              <a:t>CC BY-SA</a:t>
            </a:r>
            <a:endParaRPr lang="en-GB" sz="900"/>
          </a:p>
        </p:txBody>
      </p:sp>
      <p:pic>
        <p:nvPicPr>
          <p:cNvPr id="24" name="Picture 23">
            <a:extLst>
              <a:ext uri="{FF2B5EF4-FFF2-40B4-BE49-F238E27FC236}">
                <a16:creationId xmlns:a16="http://schemas.microsoft.com/office/drawing/2014/main" id="{4117B30A-F5C1-4B3C-B7B0-6E09C54B9337}"/>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277366" y="4103748"/>
            <a:ext cx="2137544" cy="2137544"/>
          </a:xfrm>
          <a:prstGeom prst="rect">
            <a:avLst/>
          </a:prstGeom>
        </p:spPr>
      </p:pic>
      <p:sp>
        <p:nvSpPr>
          <p:cNvPr id="25" name="TextBox 24">
            <a:extLst>
              <a:ext uri="{FF2B5EF4-FFF2-40B4-BE49-F238E27FC236}">
                <a16:creationId xmlns:a16="http://schemas.microsoft.com/office/drawing/2014/main" id="{8CC5F829-49B0-41C7-BF06-A29F716650C7}"/>
              </a:ext>
            </a:extLst>
          </p:cNvPr>
          <p:cNvSpPr txBox="1"/>
          <p:nvPr/>
        </p:nvSpPr>
        <p:spPr>
          <a:xfrm>
            <a:off x="2614500" y="7300466"/>
            <a:ext cx="1093404" cy="646331"/>
          </a:xfrm>
          <a:prstGeom prst="rect">
            <a:avLst/>
          </a:prstGeom>
          <a:noFill/>
        </p:spPr>
        <p:txBody>
          <a:bodyPr wrap="square" rtlCol="0">
            <a:spAutoFit/>
          </a:bodyPr>
          <a:lstStyle/>
          <a:p>
            <a:r>
              <a:rPr lang="en-GB" sz="900">
                <a:hlinkClick r:id="rId11" tooltip="http://commons.wikimedia.org/wiki/File:Emoji_u1f631.svg"/>
              </a:rPr>
              <a:t>This Photo</a:t>
            </a:r>
            <a:r>
              <a:rPr lang="en-GB" sz="900"/>
              <a:t> by Unknown Author is licensed under </a:t>
            </a:r>
            <a:r>
              <a:rPr lang="en-GB" sz="900">
                <a:hlinkClick r:id="rId3" tooltip="https://creativecommons.org/licenses/by-sa/3.0/"/>
              </a:rPr>
              <a:t>CC BY-SA</a:t>
            </a:r>
            <a:endParaRPr lang="en-GB" sz="900"/>
          </a:p>
        </p:txBody>
      </p:sp>
      <p:pic>
        <p:nvPicPr>
          <p:cNvPr id="27" name="Picture 26" descr="Icon&#10;&#10;Description automatically generated">
            <a:extLst>
              <a:ext uri="{FF2B5EF4-FFF2-40B4-BE49-F238E27FC236}">
                <a16:creationId xmlns:a16="http://schemas.microsoft.com/office/drawing/2014/main" id="{D296369D-85CA-48BA-9284-847803DDC091}"/>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6346138" y="1559081"/>
            <a:ext cx="2137544" cy="2137544"/>
          </a:xfrm>
          <a:prstGeom prst="rect">
            <a:avLst/>
          </a:prstGeom>
        </p:spPr>
      </p:pic>
    </p:spTree>
    <p:extLst>
      <p:ext uri="{BB962C8B-B14F-4D97-AF65-F5344CB8AC3E}">
        <p14:creationId xmlns:p14="http://schemas.microsoft.com/office/powerpoint/2010/main" val="1241216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196752"/>
            <a:ext cx="7845723" cy="4775817"/>
          </a:xfrm>
        </p:spPr>
        <p:txBody>
          <a:bodyPr>
            <a:normAutofit lnSpcReduction="10000"/>
          </a:bodyPr>
          <a:lstStyle/>
          <a:p>
            <a:r>
              <a:rPr lang="en-GB" sz="2400" b="0" dirty="0"/>
              <a:t>Aims for this session…</a:t>
            </a:r>
          </a:p>
          <a:p>
            <a:pPr marL="342900" indent="-342900">
              <a:lnSpc>
                <a:spcPct val="150000"/>
              </a:lnSpc>
              <a:buFont typeface="Arial" panose="020B0604020202020204" pitchFamily="34" charset="0"/>
              <a:buChar char="•"/>
            </a:pPr>
            <a:r>
              <a:rPr lang="en-GB" sz="2200" dirty="0">
                <a:solidFill>
                  <a:schemeClr val="tx1"/>
                </a:solidFill>
              </a:rPr>
              <a:t>Demonstrate</a:t>
            </a:r>
            <a:r>
              <a:rPr lang="en-GB" sz="2200" b="0" dirty="0">
                <a:solidFill>
                  <a:schemeClr val="tx1"/>
                </a:solidFill>
              </a:rPr>
              <a:t> the resources available to support the return of staff to campus, and your role as a manager in enabling effective returns.</a:t>
            </a:r>
          </a:p>
          <a:p>
            <a:pPr marL="342900" indent="-342900">
              <a:lnSpc>
                <a:spcPct val="150000"/>
              </a:lnSpc>
              <a:buFont typeface="Arial" panose="020B0604020202020204" pitchFamily="34" charset="0"/>
              <a:buChar char="•"/>
            </a:pPr>
            <a:r>
              <a:rPr lang="en-GB" sz="2200" dirty="0">
                <a:solidFill>
                  <a:schemeClr val="tx1"/>
                </a:solidFill>
              </a:rPr>
              <a:t>Differentiate </a:t>
            </a:r>
            <a:r>
              <a:rPr lang="en-GB" sz="2200" b="0" dirty="0">
                <a:solidFill>
                  <a:schemeClr val="tx1"/>
                </a:solidFill>
              </a:rPr>
              <a:t>the circumstances which may affect an employee’s return to campus, and how you can manage these fairly and reasonably.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400" b="0" dirty="0"/>
              <a:t>Overview…</a:t>
            </a:r>
            <a:endParaRPr lang="en-GB" sz="2600" b="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Case studies</a:t>
            </a:r>
          </a:p>
          <a:p>
            <a:pPr marL="342900" indent="-342900">
              <a:lnSpc>
                <a:spcPct val="150000"/>
              </a:lnSpc>
              <a:buFont typeface="Arial" panose="020B0604020202020204" pitchFamily="34" charset="0"/>
              <a:buChar char="•"/>
            </a:pPr>
            <a:r>
              <a:rPr lang="en-GB" sz="2600" b="0" dirty="0">
                <a:solidFill>
                  <a:schemeClr val="tx1"/>
                </a:solidFill>
              </a:rPr>
              <a:t>Discuss/Feedback</a:t>
            </a:r>
          </a:p>
          <a:p>
            <a:pPr marL="342900" indent="-342900">
              <a:lnSpc>
                <a:spcPct val="150000"/>
              </a:lnSpc>
              <a:buFont typeface="Arial" panose="020B0604020202020204" pitchFamily="34" charset="0"/>
              <a:buChar char="•"/>
            </a:pPr>
            <a:r>
              <a:rPr lang="en-GB" sz="2600" b="0" dirty="0">
                <a:solidFill>
                  <a:schemeClr val="tx1"/>
                </a:solidFill>
              </a:rPr>
              <a:t>Key Info &amp; Best Practice</a:t>
            </a:r>
          </a:p>
          <a:p>
            <a:pPr marL="342900" indent="-342900">
              <a:lnSpc>
                <a:spcPct val="150000"/>
              </a:lnSpc>
              <a:buFont typeface="Arial" panose="020B0604020202020204" pitchFamily="34" charset="0"/>
              <a:buChar char="•"/>
            </a:pPr>
            <a:r>
              <a:rPr lang="en-GB" sz="2600" b="0" dirty="0">
                <a:solidFill>
                  <a:schemeClr val="tx1"/>
                </a:solidFill>
              </a:rPr>
              <a:t>Return to campus resources </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83568" y="1062019"/>
            <a:ext cx="7845723" cy="5510409"/>
          </a:xfrm>
        </p:spPr>
        <p:txBody>
          <a:bodyPr>
            <a:normAutofit/>
          </a:bodyPr>
          <a:lstStyle/>
          <a:p>
            <a:endParaRPr lang="en-GB" sz="2400" b="0" dirty="0"/>
          </a:p>
          <a:p>
            <a:r>
              <a:rPr lang="en-GB" sz="2400" b="0" dirty="0"/>
              <a:t>Case Studies</a:t>
            </a:r>
          </a:p>
          <a:p>
            <a:pPr marL="342900" indent="-342900">
              <a:lnSpc>
                <a:spcPct val="150000"/>
              </a:lnSpc>
              <a:buFont typeface="Arial" panose="020B0604020202020204" pitchFamily="34" charset="0"/>
              <a:buChar char="•"/>
            </a:pPr>
            <a:r>
              <a:rPr lang="en-GB" sz="2600" b="0" dirty="0">
                <a:solidFill>
                  <a:schemeClr val="tx1"/>
                </a:solidFill>
              </a:rPr>
              <a:t>General anxiety about returning to campus</a:t>
            </a:r>
          </a:p>
          <a:p>
            <a:pPr marL="342900" indent="-342900">
              <a:lnSpc>
                <a:spcPct val="150000"/>
              </a:lnSpc>
              <a:buFont typeface="Arial" panose="020B0604020202020204" pitchFamily="34" charset="0"/>
              <a:buChar char="•"/>
            </a:pPr>
            <a:r>
              <a:rPr lang="en-GB" sz="2600" b="0" dirty="0">
                <a:solidFill>
                  <a:schemeClr val="tx1"/>
                </a:solidFill>
              </a:rPr>
              <a:t>The experience for new starters</a:t>
            </a:r>
          </a:p>
          <a:p>
            <a:pPr marL="342900" indent="-342900">
              <a:lnSpc>
                <a:spcPct val="150000"/>
              </a:lnSpc>
              <a:buFont typeface="Arial" panose="020B0604020202020204" pitchFamily="34" charset="0"/>
              <a:buChar char="•"/>
            </a:pPr>
            <a:r>
              <a:rPr lang="en-GB" sz="2600" b="0" dirty="0">
                <a:solidFill>
                  <a:schemeClr val="tx1"/>
                </a:solidFill>
              </a:rPr>
              <a:t>Challenges facing parents and carers</a:t>
            </a:r>
          </a:p>
          <a:p>
            <a:pPr marL="342900" indent="-342900">
              <a:lnSpc>
                <a:spcPct val="150000"/>
              </a:lnSpc>
              <a:buFont typeface="Arial" panose="020B0604020202020204" pitchFamily="34" charset="0"/>
              <a:buChar char="•"/>
            </a:pPr>
            <a:r>
              <a:rPr lang="en-GB" sz="2600" b="0" dirty="0">
                <a:solidFill>
                  <a:schemeClr val="tx1"/>
                </a:solidFill>
              </a:rPr>
              <a:t>Disability &amp; reasonable adjustments </a:t>
            </a:r>
          </a:p>
          <a:p>
            <a:pPr marL="342900" indent="-342900">
              <a:lnSpc>
                <a:spcPct val="150000"/>
              </a:lnSpc>
              <a:buFont typeface="Arial" panose="020B0604020202020204" pitchFamily="34" charset="0"/>
              <a:buChar char="•"/>
            </a:pPr>
            <a:r>
              <a:rPr lang="en-GB" sz="2600" b="0" dirty="0">
                <a:solidFill>
                  <a:schemeClr val="tx1"/>
                </a:solidFill>
              </a:rPr>
              <a:t>Sickness absence</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33972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b="0" dirty="0">
                <a:solidFill>
                  <a:schemeClr val="tx1"/>
                </a:solidFill>
              </a:rPr>
              <a:t>Return to campus for many staff within the context of:</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Increased numbers on campus during MT 2021 (students &amp; staff), with some safety measures still in place</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Juggling (often increased) workload with extra responsibilities (e.g. childcare or other caring commitments)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Exploring different ways of working, e.g. blended/hybrid approaches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School planning alongside wider uncertainties (e.g. further potential lockdowns) </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Pulse Survey</a:t>
            </a:r>
          </a:p>
          <a:p>
            <a:pPr lvl="3" indent="0">
              <a:lnSpc>
                <a:spcPct val="100000"/>
              </a:lnSpc>
              <a:buClrTx/>
              <a:buNone/>
            </a:pPr>
            <a:endParaRPr lang="en-GB" sz="2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dirty="0">
                <a:latin typeface="Arial" panose="020B0604020202020204" pitchFamily="34" charset="0"/>
                <a:cs typeface="Arial" panose="020B0604020202020204" pitchFamily="34" charset="0"/>
              </a:rPr>
              <a:t>What this means for managers: </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Increased focus on wellbeing</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Changed expectations as a consequence of COVID-19, e.g. work/life balance </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Managing individual cases alongside wider team needs   </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196752"/>
            <a:ext cx="7845723" cy="5438401"/>
          </a:xfrm>
        </p:spPr>
        <p:txBody>
          <a:bodyPr>
            <a:normAutofit/>
          </a:bodyPr>
          <a:lstStyle/>
          <a:p>
            <a:r>
              <a:rPr lang="en-GB" sz="2800" b="0" dirty="0">
                <a:solidFill>
                  <a:srgbClr val="FF0000"/>
                </a:solidFill>
                <a:latin typeface="Arial"/>
                <a:ea typeface="+mj-ea"/>
                <a:cs typeface="Arial"/>
              </a:rPr>
              <a:t>A moment to reflect…</a:t>
            </a: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pPr algn="ctr"/>
            <a:r>
              <a:rPr lang="en-GB" sz="2400" b="0" dirty="0">
                <a:solidFill>
                  <a:schemeClr val="tx1"/>
                </a:solidFill>
                <a:latin typeface="Arial"/>
                <a:ea typeface="+mj-ea"/>
                <a:cs typeface="Arial"/>
              </a:rPr>
              <a:t>What are the positive aspects of return to campus? </a:t>
            </a:r>
          </a:p>
          <a:p>
            <a:pPr algn="ctr"/>
            <a:endParaRPr lang="en-GB" sz="2800" b="0" dirty="0">
              <a:solidFill>
                <a:schemeClr val="tx1"/>
              </a:solidFill>
              <a:latin typeface="Arial"/>
              <a:ea typeface="+mj-ea"/>
              <a:cs typeface="Arial"/>
            </a:endParaRPr>
          </a:p>
          <a:p>
            <a:pPr algn="ctr"/>
            <a:r>
              <a:rPr lang="en-GB" sz="2400" b="0" dirty="0">
                <a:solidFill>
                  <a:schemeClr val="tx1"/>
                </a:solidFill>
                <a:latin typeface="Arial"/>
                <a:ea typeface="+mj-ea"/>
                <a:cs typeface="Arial"/>
              </a:rPr>
              <a:t>[https://wall.sli.do/event/kbrparhr?section=7c330691-53d6-4e69-9f01-630ad201d565]</a:t>
            </a:r>
          </a:p>
          <a:p>
            <a:endParaRPr lang="en-GB" dirty="0"/>
          </a:p>
        </p:txBody>
      </p:sp>
    </p:spTree>
    <p:extLst>
      <p:ext uri="{BB962C8B-B14F-4D97-AF65-F5344CB8AC3E}">
        <p14:creationId xmlns:p14="http://schemas.microsoft.com/office/powerpoint/2010/main" val="155565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fontScale="32500" lnSpcReduction="20000"/>
          </a:bodyPr>
          <a:lstStyle/>
          <a:p>
            <a:pPr marL="5715">
              <a:lnSpc>
                <a:spcPct val="170000"/>
              </a:lnSpc>
            </a:pPr>
            <a:r>
              <a:rPr lang="en-GB" sz="5500" b="0" dirty="0">
                <a:solidFill>
                  <a:srgbClr val="FF0000"/>
                </a:solidFill>
                <a:latin typeface="Arial"/>
                <a:ea typeface="+mj-ea"/>
                <a:cs typeface="Arial"/>
              </a:rPr>
              <a:t>In groups…</a:t>
            </a:r>
            <a:endParaRPr lang="en-US" sz="5500" dirty="0">
              <a:ea typeface="+mj-ea"/>
            </a:endParaRPr>
          </a:p>
          <a:p>
            <a:pPr marL="0">
              <a:lnSpc>
                <a:spcPct val="120000"/>
              </a:lnSpc>
              <a:buClr>
                <a:schemeClr val="tx1"/>
              </a:buClr>
              <a:buSzPct val="100000"/>
            </a:pPr>
            <a:r>
              <a:rPr lang="en-GB" sz="4300" dirty="0">
                <a:solidFill>
                  <a:schemeClr val="tx1"/>
                </a:solidFill>
              </a:rPr>
              <a:t>Case Study 1</a:t>
            </a:r>
          </a:p>
          <a:p>
            <a:pPr marL="0">
              <a:lnSpc>
                <a:spcPct val="120000"/>
              </a:lnSpc>
              <a:buClr>
                <a:schemeClr val="tx1"/>
              </a:buClr>
              <a:buSzPct val="100000"/>
            </a:pPr>
            <a:r>
              <a:rPr lang="en-GB" sz="4300" b="0" dirty="0">
                <a:solidFill>
                  <a:schemeClr val="tx1"/>
                </a:solidFill>
                <a:latin typeface="Arial"/>
                <a:ea typeface="+mj-ea"/>
                <a:cs typeface="Arial"/>
              </a:rPr>
              <a:t>[General anxiety about returning to campus]</a:t>
            </a:r>
          </a:p>
          <a:p>
            <a:pPr marL="0">
              <a:lnSpc>
                <a:spcPct val="120000"/>
              </a:lnSpc>
              <a:buClr>
                <a:schemeClr val="tx1"/>
              </a:buClr>
              <a:buSzPct val="100000"/>
            </a:pPr>
            <a:endParaRPr lang="en-GB" sz="3700" dirty="0"/>
          </a:p>
          <a:p>
            <a:pPr marL="0">
              <a:lnSpc>
                <a:spcPct val="120000"/>
              </a:lnSpc>
              <a:buClr>
                <a:schemeClr val="tx1"/>
              </a:buClr>
              <a:buSzPct val="100000"/>
            </a:pPr>
            <a:r>
              <a:rPr lang="en-GB" sz="3700" b="0" dirty="0">
                <a:solidFill>
                  <a:schemeClr val="tx1"/>
                </a:solidFill>
                <a:ea typeface="Roboto"/>
              </a:rPr>
              <a:t>You plan to meet with your team on Zoom to discuss the return to campus arrangements and agree a timeline for them to return.</a:t>
            </a:r>
            <a:endParaRPr lang="en-GB" sz="3700" b="0" dirty="0">
              <a:solidFill>
                <a:schemeClr val="tx1"/>
              </a:solidFill>
            </a:endParaRPr>
          </a:p>
          <a:p>
            <a:pPr marL="0">
              <a:lnSpc>
                <a:spcPct val="120000"/>
              </a:lnSpc>
              <a:buClr>
                <a:schemeClr val="tx1"/>
              </a:buClr>
              <a:buSzPct val="100000"/>
            </a:pPr>
            <a:r>
              <a:rPr lang="en-GB" sz="3700" b="0" dirty="0">
                <a:solidFill>
                  <a:schemeClr val="tx1"/>
                </a:solidFill>
                <a:ea typeface="Roboto"/>
              </a:rPr>
              <a:t>During your meeting, Alice, a data analyst, expressed her anxiety at having to return to campus. She appeared agitated and said that she did not feel the Division had her best interests at heart by asking her to return to campus whilst the infection rates remained high. You suggested that a separate meeting with Alice may be helpful to discuss her concerns in more detail.</a:t>
            </a:r>
            <a:endParaRPr lang="en-GB" sz="3700" b="0" dirty="0">
              <a:solidFill>
                <a:schemeClr val="tx1"/>
              </a:solidFill>
            </a:endParaRPr>
          </a:p>
          <a:p>
            <a:pPr marL="0">
              <a:lnSpc>
                <a:spcPct val="120000"/>
              </a:lnSpc>
              <a:buClr>
                <a:schemeClr val="tx1"/>
              </a:buClr>
              <a:buSzPct val="100000"/>
            </a:pPr>
            <a:r>
              <a:rPr lang="en-GB" sz="3700" b="0" dirty="0">
                <a:solidFill>
                  <a:schemeClr val="tx1"/>
                </a:solidFill>
                <a:ea typeface="Roboto"/>
              </a:rPr>
              <a:t>You meet with Alice the next day to address her concerns. She explained that she was unlikely to need an individual risk assessment as she had no underlying health conditions but she said that she felt anxious and stressed at the thought of returning to campus and being amongst so many people. She explained that she had not taken public transport for nearly 18 months and this is adding to her anxiety to the extent that she is having sleepless nights. She also doesn’t want to sit next to anyone who had not had their Covid vaccinations and asks if she can be told who hasn’t had one. She also went on to advise that she had lost a close friend due to COVID and is petrified of contracting the virus herself.</a:t>
            </a:r>
            <a:endParaRPr lang="en-GB" sz="3700" b="0" dirty="0">
              <a:solidFill>
                <a:schemeClr val="tx1"/>
              </a:solidFill>
            </a:endParaRPr>
          </a:p>
          <a:p>
            <a:pPr marL="0">
              <a:lnSpc>
                <a:spcPct val="120000"/>
              </a:lnSpc>
              <a:buClr>
                <a:schemeClr val="tx1"/>
              </a:buClr>
              <a:buSzPct val="100000"/>
            </a:pPr>
            <a:r>
              <a:rPr lang="en-GB" sz="3700" b="0" dirty="0">
                <a:solidFill>
                  <a:schemeClr val="tx1"/>
                </a:solidFill>
                <a:ea typeface="Roboto"/>
              </a:rPr>
              <a:t>Alice expressed her frustration at having to return to campus particularly as her role ‘is not as front-facing as other teams’ and felt that she should be allowed to continue working remotely indefinitely. She informed you that he has no intention of returning to campus on the anticipated date as she feels you have done nothing to alleviate her fears as his line manager.</a:t>
            </a:r>
            <a:endParaRPr lang="en-GB" sz="3700" b="0" dirty="0">
              <a:solidFill>
                <a:schemeClr val="tx1"/>
              </a:solidFill>
            </a:endParaRPr>
          </a:p>
          <a:p>
            <a:pPr marL="0">
              <a:lnSpc>
                <a:spcPct val="120000"/>
              </a:lnSpc>
              <a:buClr>
                <a:schemeClr val="tx1"/>
              </a:buClr>
              <a:buSzPct val="100000"/>
            </a:pPr>
            <a:r>
              <a:rPr lang="en-GB" sz="3700" b="0" dirty="0">
                <a:solidFill>
                  <a:schemeClr val="tx1"/>
                </a:solidFill>
                <a:ea typeface="Roboto"/>
              </a:rPr>
              <a:t>As Alice’s line manager how would you address this issue?</a:t>
            </a:r>
            <a:endParaRPr lang="en-GB" sz="3700" b="0" dirty="0">
              <a:solidFill>
                <a:schemeClr val="tx1"/>
              </a:solidFill>
              <a:ea typeface="+mj-ea"/>
            </a:endParaRPr>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Return to Campus</a:t>
            </a:r>
          </a:p>
        </p:txBody>
      </p:sp>
      <p:sp>
        <p:nvSpPr>
          <p:cNvPr id="3" name="Text Placeholder 2"/>
          <p:cNvSpPr>
            <a:spLocks noGrp="1"/>
          </p:cNvSpPr>
          <p:nvPr>
            <p:ph type="body" sz="quarter" idx="16"/>
          </p:nvPr>
        </p:nvSpPr>
        <p:spPr/>
        <p:txBody>
          <a:bodyPr/>
          <a:lstStyle/>
          <a:p>
            <a:r>
              <a:rPr lang="en-GB" dirty="0"/>
              <a:t>HR December 2021</a:t>
            </a:r>
          </a:p>
        </p:txBody>
      </p:sp>
      <p:sp>
        <p:nvSpPr>
          <p:cNvPr id="4" name="Text Placeholder 3"/>
          <p:cNvSpPr>
            <a:spLocks noGrp="1"/>
          </p:cNvSpPr>
          <p:nvPr>
            <p:ph type="body" sz="quarter" idx="17"/>
          </p:nvPr>
        </p:nvSpPr>
        <p:spPr>
          <a:xfrm>
            <a:off x="696221" y="1196752"/>
            <a:ext cx="7845723" cy="5438401"/>
          </a:xfrm>
        </p:spPr>
        <p:txBody>
          <a:bodyPr>
            <a:normAutofit/>
          </a:bodyPr>
          <a:lstStyle/>
          <a:p>
            <a:r>
              <a:rPr lang="en-GB" sz="2800" b="0" dirty="0">
                <a:solidFill>
                  <a:srgbClr val="FF0000"/>
                </a:solidFill>
                <a:latin typeface="Arial"/>
                <a:cs typeface="Arial"/>
              </a:rPr>
              <a:t>General anxiety: key information</a:t>
            </a:r>
          </a:p>
          <a:p>
            <a:pPr>
              <a:lnSpc>
                <a:spcPct val="100000"/>
              </a:lnSpc>
            </a:pPr>
            <a:endParaRPr lang="en-GB" sz="10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2000" dirty="0">
                <a:solidFill>
                  <a:prstClr val="black"/>
                </a:solidFill>
                <a:latin typeface="Arial"/>
                <a:ea typeface="+mn-ea"/>
                <a:cs typeface="Arial"/>
              </a:rPr>
              <a:t>Understand the safety measures still in place to support return to campus: </a:t>
            </a:r>
          </a:p>
          <a:p>
            <a:pPr marL="875110" lvl="4" indent="-342900" defTabSz="457200">
              <a:lnSpc>
                <a:spcPct val="100000"/>
              </a:lnSpc>
              <a:spcBef>
                <a:spcPct val="20000"/>
              </a:spcBef>
              <a:buClrTx/>
              <a:buSzTx/>
              <a:buFont typeface="Wingdings" panose="05000000000000000000" pitchFamily="2" charset="2"/>
              <a:buChar char="Ø"/>
            </a:pPr>
            <a:r>
              <a:rPr lang="en-GB" sz="1775" b="0" dirty="0">
                <a:solidFill>
                  <a:prstClr val="black"/>
                </a:solidFill>
                <a:latin typeface="Arial"/>
                <a:ea typeface="+mn-ea"/>
                <a:cs typeface="Arial"/>
              </a:rPr>
              <a:t>Face masks mandatory in classrooms and lifts, and strongly encouraged elsewhere in LSE buildings</a:t>
            </a:r>
          </a:p>
          <a:p>
            <a:pPr marL="875110" lvl="4" indent="-342900" defTabSz="457200">
              <a:lnSpc>
                <a:spcPct val="100000"/>
              </a:lnSpc>
              <a:spcBef>
                <a:spcPct val="20000"/>
              </a:spcBef>
              <a:buClrTx/>
              <a:buSzTx/>
              <a:buFont typeface="Wingdings" panose="05000000000000000000" pitchFamily="2" charset="2"/>
              <a:buChar char="Ø"/>
            </a:pPr>
            <a:r>
              <a:rPr lang="en-GB" sz="1775" dirty="0">
                <a:solidFill>
                  <a:prstClr val="black"/>
                </a:solidFill>
                <a:latin typeface="Arial"/>
                <a:ea typeface="+mn-ea"/>
                <a:cs typeface="Arial"/>
              </a:rPr>
              <a:t>Testing requirements to come onto campus</a:t>
            </a:r>
          </a:p>
          <a:p>
            <a:pPr marL="875110" lvl="4" indent="-342900" defTabSz="457200">
              <a:lnSpc>
                <a:spcPct val="100000"/>
              </a:lnSpc>
              <a:spcBef>
                <a:spcPct val="20000"/>
              </a:spcBef>
              <a:buClrTx/>
              <a:buSzTx/>
              <a:buFont typeface="Wingdings" panose="05000000000000000000" pitchFamily="2" charset="2"/>
              <a:buChar char="Ø"/>
            </a:pPr>
            <a:r>
              <a:rPr lang="en-GB" sz="1775" dirty="0">
                <a:solidFill>
                  <a:prstClr val="black"/>
                </a:solidFill>
                <a:latin typeface="Arial"/>
                <a:ea typeface="+mn-ea"/>
                <a:cs typeface="Arial"/>
              </a:rPr>
              <a:t>Risk Assessments: both department/division level and individual</a:t>
            </a:r>
          </a:p>
          <a:p>
            <a:pPr marL="532210" lvl="4" indent="0" defTabSz="457200">
              <a:lnSpc>
                <a:spcPct val="100000"/>
              </a:lnSpc>
              <a:spcBef>
                <a:spcPct val="20000"/>
              </a:spcBef>
              <a:buClrTx/>
              <a:buSzTx/>
              <a:buNone/>
            </a:pPr>
            <a:endParaRPr lang="en-GB" sz="1775" dirty="0">
              <a:solidFill>
                <a:prstClr val="black"/>
              </a:solidFill>
              <a:latin typeface="Arial"/>
              <a:ea typeface="+mn-ea"/>
              <a:cs typeface="Arial"/>
            </a:endParaRPr>
          </a:p>
          <a:p>
            <a:pPr marL="417910" lvl="1" indent="-28575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Flexibility about how staff return, e.g. </a:t>
            </a:r>
            <a:r>
              <a:rPr lang="en-GB" sz="2000" dirty="0">
                <a:solidFill>
                  <a:prstClr val="black"/>
                </a:solidFill>
                <a:latin typeface="Arial"/>
                <a:ea typeface="+mn-ea"/>
                <a:cs typeface="Arial"/>
              </a:rPr>
              <a:t>more flexible start/finish times if staff are anxious about commuting.</a:t>
            </a: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17910" lvl="1" indent="-285750" defTabSz="457200">
              <a:lnSpc>
                <a:spcPct val="100000"/>
              </a:lnSpc>
              <a:spcBef>
                <a:spcPct val="20000"/>
              </a:spcBef>
              <a:buClrTx/>
              <a:buSzTx/>
              <a:buFont typeface="Arial" panose="020B0604020202020204" pitchFamily="34" charset="0"/>
              <a:buChar char="•"/>
            </a:pPr>
            <a:r>
              <a:rPr lang="en-GB" sz="2000" b="0" dirty="0">
                <a:solidFill>
                  <a:prstClr val="black"/>
                </a:solidFill>
                <a:latin typeface="Arial"/>
                <a:ea typeface="+mn-ea"/>
                <a:cs typeface="Arial"/>
              </a:rPr>
              <a:t>Information to help staff readjust to campus (e.g. </a:t>
            </a:r>
            <a:r>
              <a:rPr lang="en-GB" sz="2000" b="0" dirty="0">
                <a:solidFill>
                  <a:prstClr val="black"/>
                </a:solidFill>
                <a:latin typeface="Arial"/>
                <a:ea typeface="+mn-ea"/>
                <a:cs typeface="Arial"/>
                <a:hlinkClick r:id="rId2"/>
              </a:rPr>
              <a:t>retu</a:t>
            </a:r>
            <a:r>
              <a:rPr lang="en-GB" sz="2000" dirty="0">
                <a:solidFill>
                  <a:prstClr val="black"/>
                </a:solidFill>
                <a:latin typeface="Arial"/>
                <a:ea typeface="+mn-ea"/>
                <a:cs typeface="Arial"/>
                <a:hlinkClick r:id="rId2"/>
              </a:rPr>
              <a:t>rn to campus guidance</a:t>
            </a:r>
            <a:r>
              <a:rPr lang="en-GB" sz="2000" dirty="0">
                <a:solidFill>
                  <a:prstClr val="black"/>
                </a:solidFill>
                <a:latin typeface="Arial"/>
                <a:ea typeface="+mn-ea"/>
                <a:cs typeface="Arial"/>
              </a:rPr>
              <a:t>) and documents that address behaviour on campus (e.g. </a:t>
            </a:r>
            <a:r>
              <a:rPr lang="en-GB" sz="2000" dirty="0">
                <a:solidFill>
                  <a:prstClr val="black"/>
                </a:solidFill>
                <a:latin typeface="Arial"/>
                <a:ea typeface="+mn-ea"/>
                <a:cs typeface="Arial"/>
                <a:hlinkClick r:id="rId3"/>
              </a:rPr>
              <a:t>Staff Code</a:t>
            </a:r>
            <a:r>
              <a:rPr lang="en-GB" sz="2000" dirty="0">
                <a:solidFill>
                  <a:prstClr val="black"/>
                </a:solidFill>
                <a:latin typeface="Arial"/>
                <a:ea typeface="+mn-ea"/>
                <a:cs typeface="Arial"/>
              </a:rPr>
              <a:t>). </a:t>
            </a:r>
            <a:endParaRPr lang="en-GB" sz="20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2000" b="0" dirty="0">
              <a:solidFill>
                <a:prstClr val="black"/>
              </a:solidFill>
              <a:latin typeface="Arial"/>
              <a:ea typeface="+mn-ea"/>
              <a:cs typeface="Arial"/>
            </a:endParaRPr>
          </a:p>
          <a:p>
            <a:endParaRPr lang="en-GB" sz="2000" b="0" dirty="0">
              <a:solidFill>
                <a:schemeClr val="tx1"/>
              </a:solidFill>
              <a:latin typeface="Arial"/>
              <a:ea typeface="+mn-ea"/>
              <a:cs typeface="Arial"/>
            </a:endParaRPr>
          </a:p>
          <a:p>
            <a:endParaRPr lang="en-GB" sz="20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462304217"/>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2177</TotalTime>
  <Words>2455</Words>
  <Application>Microsoft Office PowerPoint</Application>
  <PresentationFormat>On-screen Show (4:3)</PresentationFormat>
  <Paragraphs>259</Paragraphs>
  <Slides>25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Regular</vt:lpstr>
      <vt:lpstr>Calibri</vt:lpstr>
      <vt:lpstr>Roboto</vt:lpstr>
      <vt:lpstr>Roboto Medium</vt:lpstr>
      <vt:lpstr>Roboto Regular</vt:lpstr>
      <vt:lpstr>Times New Roman</vt:lpstr>
      <vt:lpstr>Wingdings</vt:lpstr>
      <vt:lpstr>Introduction</vt:lpstr>
      <vt:lpstr>Return to Campus: supporting the effective return of staff </vt:lpstr>
      <vt:lpstr>How long have you been at LSE?</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lpstr>Return to Campus</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388</cp:revision>
  <dcterms:created xsi:type="dcterms:W3CDTF">2019-04-09T16:31:17Z</dcterms:created>
  <dcterms:modified xsi:type="dcterms:W3CDTF">2021-11-29T13:22:27Z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