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9" r:id="rId2"/>
    <p:sldId id="268" r:id="rId3"/>
    <p:sldId id="271" r:id="rId4"/>
    <p:sldId id="275" r:id="rId5"/>
    <p:sldId id="276" r:id="rId6"/>
    <p:sldId id="277" r:id="rId7"/>
    <p:sldId id="272" r:id="rId8"/>
    <p:sldId id="274" r:id="rId9"/>
    <p:sldId id="257" r:id="rId10"/>
    <p:sldId id="258" r:id="rId11"/>
    <p:sldId id="259" r:id="rId12"/>
    <p:sldId id="260" r:id="rId13"/>
    <p:sldId id="262" r:id="rId14"/>
    <p:sldId id="263" r:id="rId15"/>
    <p:sldId id="267"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8" autoAdjust="0"/>
  </p:normalViewPr>
  <p:slideViewPr>
    <p:cSldViewPr>
      <p:cViewPr>
        <p:scale>
          <a:sx n="107" d="100"/>
          <a:sy n="107" d="100"/>
        </p:scale>
        <p:origin x="-8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19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43613-345E-4ECB-A083-75743DE939EB}" type="doc">
      <dgm:prSet loTypeId="urn:microsoft.com/office/officeart/2005/8/layout/cycle1" loCatId="cycle" qsTypeId="urn:microsoft.com/office/officeart/2005/8/quickstyle/simple1" qsCatId="simple" csTypeId="urn:microsoft.com/office/officeart/2005/8/colors/accent1_2" csCatId="accent1" phldr="1"/>
      <dgm:spPr/>
    </dgm:pt>
    <dgm:pt modelId="{2E81CEC6-E222-41C4-A45C-06C711C44ED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Past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cs typeface="Arial" charset="0"/>
            </a:rPr>
            <a:t>relationships</a:t>
          </a:r>
          <a:endParaRPr kumimoji="0" lang="en-US" b="0" i="0" u="none" strike="noStrike" cap="none" normalizeH="0" baseline="0" smtClean="0">
            <a:ln>
              <a:noFill/>
            </a:ln>
            <a:solidFill>
              <a:schemeClr val="tx1"/>
            </a:solidFill>
            <a:effectLst/>
            <a:latin typeface="Arial" charset="0"/>
            <a:cs typeface="Arial" charset="0"/>
          </a:endParaRPr>
        </a:p>
      </dgm:t>
    </dgm:pt>
    <dgm:pt modelId="{1CDCC472-6CFB-41D2-9855-BA2D2162D0BD}" type="parTrans" cxnId="{0628E085-B9FF-4BDD-9C7E-883670032AFF}">
      <dgm:prSet/>
      <dgm:spPr/>
      <dgm:t>
        <a:bodyPr/>
        <a:lstStyle/>
        <a:p>
          <a:endParaRPr lang="en-GB"/>
        </a:p>
      </dgm:t>
    </dgm:pt>
    <dgm:pt modelId="{1A031510-B645-49AB-9A76-39AF9D5442C2}" type="sibTrans" cxnId="{0628E085-B9FF-4BDD-9C7E-883670032AFF}">
      <dgm:prSet/>
      <dgm:spPr/>
      <dgm:t>
        <a:bodyPr/>
        <a:lstStyle/>
        <a:p>
          <a:endParaRPr lang="en-GB"/>
        </a:p>
      </dgm:t>
    </dgm:pt>
    <dgm:pt modelId="{52CD1FDD-F33C-4977-8E9A-3E07E347763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cs typeface="Arial" charset="0"/>
            </a:rPr>
            <a:t>Your career/ academic work</a:t>
          </a:r>
          <a:endParaRPr kumimoji="0" lang="en-US" b="0" i="0" u="none" strike="noStrike" cap="none" normalizeH="0" baseline="0" dirty="0" smtClean="0">
            <a:ln>
              <a:noFill/>
            </a:ln>
            <a:solidFill>
              <a:schemeClr val="tx1"/>
            </a:solidFill>
            <a:effectLst/>
            <a:latin typeface="Arial" charset="0"/>
            <a:cs typeface="Arial" charset="0"/>
          </a:endParaRPr>
        </a:p>
      </dgm:t>
    </dgm:pt>
    <dgm:pt modelId="{303FE4DE-BA72-4A58-BF3A-8907E9DC1386}" type="parTrans" cxnId="{874CCFF6-B5C0-49E9-9141-C2EFF4991B73}">
      <dgm:prSet/>
      <dgm:spPr/>
      <dgm:t>
        <a:bodyPr/>
        <a:lstStyle/>
        <a:p>
          <a:endParaRPr lang="en-GB"/>
        </a:p>
      </dgm:t>
    </dgm:pt>
    <dgm:pt modelId="{BF2070DE-4D66-43D3-B358-F7E271E1C357}" type="sibTrans" cxnId="{874CCFF6-B5C0-49E9-9141-C2EFF4991B73}">
      <dgm:prSet/>
      <dgm:spPr/>
      <dgm:t>
        <a:bodyPr/>
        <a:lstStyle/>
        <a:p>
          <a:endParaRPr lang="en-GB"/>
        </a:p>
      </dgm:t>
    </dgm:pt>
    <dgm:pt modelId="{F53B7A8D-884C-4D28-B476-6E3F72DFE52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cs typeface="Arial"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latin typeface="Arial" charset="0"/>
              <a:cs typeface="Arial" charset="0"/>
            </a:rPr>
            <a:t>relationships</a:t>
          </a:r>
          <a:endParaRPr kumimoji="0" lang="en-US" b="0" i="0" u="none" strike="noStrike" cap="none" normalizeH="0" baseline="0" dirty="0" smtClean="0">
            <a:ln>
              <a:noFill/>
            </a:ln>
            <a:solidFill>
              <a:schemeClr val="tx1"/>
            </a:solidFill>
            <a:effectLst/>
            <a:latin typeface="Arial" charset="0"/>
            <a:cs typeface="Arial" charset="0"/>
          </a:endParaRPr>
        </a:p>
      </dgm:t>
    </dgm:pt>
    <dgm:pt modelId="{40AABE18-46B8-4942-A566-CECECB4D5883}" type="sibTrans" cxnId="{265B0231-5B1C-405E-B905-4630CE328588}">
      <dgm:prSet/>
      <dgm:spPr/>
      <dgm:t>
        <a:bodyPr/>
        <a:lstStyle/>
        <a:p>
          <a:endParaRPr lang="en-GB"/>
        </a:p>
      </dgm:t>
    </dgm:pt>
    <dgm:pt modelId="{8BF82167-03F9-4B7D-A412-1576B777FD45}" type="parTrans" cxnId="{265B0231-5B1C-405E-B905-4630CE328588}">
      <dgm:prSet/>
      <dgm:spPr/>
      <dgm:t>
        <a:bodyPr/>
        <a:lstStyle/>
        <a:p>
          <a:endParaRPr lang="en-GB"/>
        </a:p>
      </dgm:t>
    </dgm:pt>
    <dgm:pt modelId="{3AF33F8C-EF6E-431A-AB43-538710E596E3}" type="pres">
      <dgm:prSet presAssocID="{54643613-345E-4ECB-A083-75743DE939EB}" presName="cycle" presStyleCnt="0">
        <dgm:presLayoutVars>
          <dgm:dir val="rev"/>
          <dgm:resizeHandles val="exact"/>
        </dgm:presLayoutVars>
      </dgm:prSet>
      <dgm:spPr/>
    </dgm:pt>
    <dgm:pt modelId="{3964F3D6-B323-46C9-BDB4-BE7D61AC3D90}" type="pres">
      <dgm:prSet presAssocID="{2E81CEC6-E222-41C4-A45C-06C711C44ED6}" presName="dummy" presStyleCnt="0"/>
      <dgm:spPr/>
    </dgm:pt>
    <dgm:pt modelId="{3F58A9C1-12A3-4B54-A1D8-63B69916150E}" type="pres">
      <dgm:prSet presAssocID="{2E81CEC6-E222-41C4-A45C-06C711C44ED6}" presName="node" presStyleLbl="revTx" presStyleIdx="0" presStyleCnt="3">
        <dgm:presLayoutVars>
          <dgm:bulletEnabled val="1"/>
        </dgm:presLayoutVars>
      </dgm:prSet>
      <dgm:spPr/>
      <dgm:t>
        <a:bodyPr/>
        <a:lstStyle/>
        <a:p>
          <a:endParaRPr lang="en-GB"/>
        </a:p>
      </dgm:t>
    </dgm:pt>
    <dgm:pt modelId="{F3639351-A6F5-4892-BFFE-5878B98F2505}" type="pres">
      <dgm:prSet presAssocID="{1A031510-B645-49AB-9A76-39AF9D5442C2}" presName="sibTrans" presStyleLbl="node1" presStyleIdx="0" presStyleCnt="3"/>
      <dgm:spPr/>
      <dgm:t>
        <a:bodyPr/>
        <a:lstStyle/>
        <a:p>
          <a:endParaRPr lang="en-GB"/>
        </a:p>
      </dgm:t>
    </dgm:pt>
    <dgm:pt modelId="{401244C9-75FD-4C77-B841-77E0A07E73F7}" type="pres">
      <dgm:prSet presAssocID="{52CD1FDD-F33C-4977-8E9A-3E07E3477631}" presName="dummy" presStyleCnt="0"/>
      <dgm:spPr/>
    </dgm:pt>
    <dgm:pt modelId="{AF85B7D6-D95F-4F05-A6A4-1D4F7C3158E8}" type="pres">
      <dgm:prSet presAssocID="{52CD1FDD-F33C-4977-8E9A-3E07E3477631}" presName="node" presStyleLbl="revTx" presStyleIdx="1" presStyleCnt="3">
        <dgm:presLayoutVars>
          <dgm:bulletEnabled val="1"/>
        </dgm:presLayoutVars>
      </dgm:prSet>
      <dgm:spPr/>
      <dgm:t>
        <a:bodyPr/>
        <a:lstStyle/>
        <a:p>
          <a:endParaRPr lang="en-GB"/>
        </a:p>
      </dgm:t>
    </dgm:pt>
    <dgm:pt modelId="{F0039E48-9555-4ADB-97CC-5E0AE993DDA9}" type="pres">
      <dgm:prSet presAssocID="{BF2070DE-4D66-43D3-B358-F7E271E1C357}" presName="sibTrans" presStyleLbl="node1" presStyleIdx="1" presStyleCnt="3"/>
      <dgm:spPr/>
      <dgm:t>
        <a:bodyPr/>
        <a:lstStyle/>
        <a:p>
          <a:endParaRPr lang="en-GB"/>
        </a:p>
      </dgm:t>
    </dgm:pt>
    <dgm:pt modelId="{D6BB0012-2522-4427-B5A0-086562B42984}" type="pres">
      <dgm:prSet presAssocID="{F53B7A8D-884C-4D28-B476-6E3F72DFE52E}" presName="dummy" presStyleCnt="0"/>
      <dgm:spPr/>
    </dgm:pt>
    <dgm:pt modelId="{12D1E4D4-9C7B-422F-88F6-73A16709E144}" type="pres">
      <dgm:prSet presAssocID="{F53B7A8D-884C-4D28-B476-6E3F72DFE52E}" presName="node" presStyleLbl="revTx" presStyleIdx="2" presStyleCnt="3">
        <dgm:presLayoutVars>
          <dgm:bulletEnabled val="1"/>
        </dgm:presLayoutVars>
      </dgm:prSet>
      <dgm:spPr/>
      <dgm:t>
        <a:bodyPr/>
        <a:lstStyle/>
        <a:p>
          <a:endParaRPr lang="en-GB"/>
        </a:p>
      </dgm:t>
    </dgm:pt>
    <dgm:pt modelId="{D87F6BBD-2CBB-469D-A085-0CD4C52D4241}" type="pres">
      <dgm:prSet presAssocID="{40AABE18-46B8-4942-A566-CECECB4D5883}" presName="sibTrans" presStyleLbl="node1" presStyleIdx="2" presStyleCnt="3"/>
      <dgm:spPr/>
      <dgm:t>
        <a:bodyPr/>
        <a:lstStyle/>
        <a:p>
          <a:endParaRPr lang="en-GB"/>
        </a:p>
      </dgm:t>
    </dgm:pt>
  </dgm:ptLst>
  <dgm:cxnLst>
    <dgm:cxn modelId="{874CCFF6-B5C0-49E9-9141-C2EFF4991B73}" srcId="{54643613-345E-4ECB-A083-75743DE939EB}" destId="{52CD1FDD-F33C-4977-8E9A-3E07E3477631}" srcOrd="1" destOrd="0" parTransId="{303FE4DE-BA72-4A58-BF3A-8907E9DC1386}" sibTransId="{BF2070DE-4D66-43D3-B358-F7E271E1C357}"/>
    <dgm:cxn modelId="{823850A7-DF6A-403E-92F6-A9F7ACB9183D}" type="presOf" srcId="{54643613-345E-4ECB-A083-75743DE939EB}" destId="{3AF33F8C-EF6E-431A-AB43-538710E596E3}" srcOrd="0" destOrd="0" presId="urn:microsoft.com/office/officeart/2005/8/layout/cycle1"/>
    <dgm:cxn modelId="{07B5A794-BBEC-4156-8B81-88C88770EF1A}" type="presOf" srcId="{BF2070DE-4D66-43D3-B358-F7E271E1C357}" destId="{F0039E48-9555-4ADB-97CC-5E0AE993DDA9}" srcOrd="0" destOrd="0" presId="urn:microsoft.com/office/officeart/2005/8/layout/cycle1"/>
    <dgm:cxn modelId="{9BD6E77D-5861-4BAA-9CD0-B6549413E310}" type="presOf" srcId="{2E81CEC6-E222-41C4-A45C-06C711C44ED6}" destId="{3F58A9C1-12A3-4B54-A1D8-63B69916150E}" srcOrd="0" destOrd="0" presId="urn:microsoft.com/office/officeart/2005/8/layout/cycle1"/>
    <dgm:cxn modelId="{0628E085-B9FF-4BDD-9C7E-883670032AFF}" srcId="{54643613-345E-4ECB-A083-75743DE939EB}" destId="{2E81CEC6-E222-41C4-A45C-06C711C44ED6}" srcOrd="0" destOrd="0" parTransId="{1CDCC472-6CFB-41D2-9855-BA2D2162D0BD}" sibTransId="{1A031510-B645-49AB-9A76-39AF9D5442C2}"/>
    <dgm:cxn modelId="{A619D11D-589E-4EA8-982E-2EE3193E184B}" type="presOf" srcId="{52CD1FDD-F33C-4977-8E9A-3E07E3477631}" destId="{AF85B7D6-D95F-4F05-A6A4-1D4F7C3158E8}" srcOrd="0" destOrd="0" presId="urn:microsoft.com/office/officeart/2005/8/layout/cycle1"/>
    <dgm:cxn modelId="{265B0231-5B1C-405E-B905-4630CE328588}" srcId="{54643613-345E-4ECB-A083-75743DE939EB}" destId="{F53B7A8D-884C-4D28-B476-6E3F72DFE52E}" srcOrd="2" destOrd="0" parTransId="{8BF82167-03F9-4B7D-A412-1576B777FD45}" sibTransId="{40AABE18-46B8-4942-A566-CECECB4D5883}"/>
    <dgm:cxn modelId="{CDD94FDD-7240-447D-AA55-639B48761D3F}" type="presOf" srcId="{1A031510-B645-49AB-9A76-39AF9D5442C2}" destId="{F3639351-A6F5-4892-BFFE-5878B98F2505}" srcOrd="0" destOrd="0" presId="urn:microsoft.com/office/officeart/2005/8/layout/cycle1"/>
    <dgm:cxn modelId="{CCE90EF1-C41F-4D22-AA75-343463F6E73D}" type="presOf" srcId="{40AABE18-46B8-4942-A566-CECECB4D5883}" destId="{D87F6BBD-2CBB-469D-A085-0CD4C52D4241}" srcOrd="0" destOrd="0" presId="urn:microsoft.com/office/officeart/2005/8/layout/cycle1"/>
    <dgm:cxn modelId="{A7E1E8FB-6A9B-4744-9398-09E0ABC1B4B3}" type="presOf" srcId="{F53B7A8D-884C-4D28-B476-6E3F72DFE52E}" destId="{12D1E4D4-9C7B-422F-88F6-73A16709E144}" srcOrd="0" destOrd="0" presId="urn:microsoft.com/office/officeart/2005/8/layout/cycle1"/>
    <dgm:cxn modelId="{F210B21F-93B9-4ED6-846A-E601B15019D0}" type="presParOf" srcId="{3AF33F8C-EF6E-431A-AB43-538710E596E3}" destId="{3964F3D6-B323-46C9-BDB4-BE7D61AC3D90}" srcOrd="0" destOrd="0" presId="urn:microsoft.com/office/officeart/2005/8/layout/cycle1"/>
    <dgm:cxn modelId="{D79323ED-FA10-4FE8-8577-13AAC5B69C31}" type="presParOf" srcId="{3AF33F8C-EF6E-431A-AB43-538710E596E3}" destId="{3F58A9C1-12A3-4B54-A1D8-63B69916150E}" srcOrd="1" destOrd="0" presId="urn:microsoft.com/office/officeart/2005/8/layout/cycle1"/>
    <dgm:cxn modelId="{D0F56EF5-74A3-4B7F-891D-F38A60C3E0CA}" type="presParOf" srcId="{3AF33F8C-EF6E-431A-AB43-538710E596E3}" destId="{F3639351-A6F5-4892-BFFE-5878B98F2505}" srcOrd="2" destOrd="0" presId="urn:microsoft.com/office/officeart/2005/8/layout/cycle1"/>
    <dgm:cxn modelId="{52A14F85-EC53-473D-8BE5-23EDDF35205F}" type="presParOf" srcId="{3AF33F8C-EF6E-431A-AB43-538710E596E3}" destId="{401244C9-75FD-4C77-B841-77E0A07E73F7}" srcOrd="3" destOrd="0" presId="urn:microsoft.com/office/officeart/2005/8/layout/cycle1"/>
    <dgm:cxn modelId="{1561EE90-C147-40CC-97A5-9CCF746E82A3}" type="presParOf" srcId="{3AF33F8C-EF6E-431A-AB43-538710E596E3}" destId="{AF85B7D6-D95F-4F05-A6A4-1D4F7C3158E8}" srcOrd="4" destOrd="0" presId="urn:microsoft.com/office/officeart/2005/8/layout/cycle1"/>
    <dgm:cxn modelId="{C6F28FE4-6F5E-4231-B193-CB60EC4F4F24}" type="presParOf" srcId="{3AF33F8C-EF6E-431A-AB43-538710E596E3}" destId="{F0039E48-9555-4ADB-97CC-5E0AE993DDA9}" srcOrd="5" destOrd="0" presId="urn:microsoft.com/office/officeart/2005/8/layout/cycle1"/>
    <dgm:cxn modelId="{F3FEFFE0-E632-4016-BE3B-FBF7ED32CDAF}" type="presParOf" srcId="{3AF33F8C-EF6E-431A-AB43-538710E596E3}" destId="{D6BB0012-2522-4427-B5A0-086562B42984}" srcOrd="6" destOrd="0" presId="urn:microsoft.com/office/officeart/2005/8/layout/cycle1"/>
    <dgm:cxn modelId="{BDA759A3-4631-4015-8E85-BB22F289FCE3}" type="presParOf" srcId="{3AF33F8C-EF6E-431A-AB43-538710E596E3}" destId="{12D1E4D4-9C7B-422F-88F6-73A16709E144}" srcOrd="7" destOrd="0" presId="urn:microsoft.com/office/officeart/2005/8/layout/cycle1"/>
    <dgm:cxn modelId="{609BE63C-EAFE-408D-9327-7706C9C84BFE}" type="presParOf" srcId="{3AF33F8C-EF6E-431A-AB43-538710E596E3}" destId="{D87F6BBD-2CBB-469D-A085-0CD4C52D4241}"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8A9C1-12A3-4B54-A1D8-63B69916150E}">
      <dsp:nvSpPr>
        <dsp:cNvPr id="0" name=""/>
        <dsp:cNvSpPr/>
      </dsp:nvSpPr>
      <dsp:spPr>
        <a:xfrm>
          <a:off x="1810405" y="302440"/>
          <a:ext cx="1548408" cy="15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kern="1200" cap="none" normalizeH="0" baseline="0" smtClean="0">
              <a:ln>
                <a:noFill/>
              </a:ln>
              <a:solidFill>
                <a:schemeClr val="tx1"/>
              </a:solidFill>
              <a:effectLst/>
              <a:latin typeface="Arial" charset="0"/>
              <a:cs typeface="Arial" charset="0"/>
            </a:rPr>
            <a:t>Past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kern="1200" cap="none" normalizeH="0" baseline="0" smtClean="0">
              <a:ln>
                <a:noFill/>
              </a:ln>
              <a:solidFill>
                <a:schemeClr val="tx1"/>
              </a:solidFill>
              <a:effectLst/>
              <a:latin typeface="Arial" charset="0"/>
              <a:cs typeface="Arial" charset="0"/>
            </a:rPr>
            <a:t>relationships</a:t>
          </a:r>
          <a:endParaRPr kumimoji="0" lang="en-US" sz="2000" b="0" i="0" u="none" strike="noStrike" kern="1200" cap="none" normalizeH="0" baseline="0" smtClean="0">
            <a:ln>
              <a:noFill/>
            </a:ln>
            <a:solidFill>
              <a:schemeClr val="tx1"/>
            </a:solidFill>
            <a:effectLst/>
            <a:latin typeface="Arial" charset="0"/>
            <a:cs typeface="Arial" charset="0"/>
          </a:endParaRPr>
        </a:p>
      </dsp:txBody>
      <dsp:txXfrm>
        <a:off x="1810405" y="302440"/>
        <a:ext cx="1548408" cy="1548408"/>
      </dsp:txXfrm>
    </dsp:sp>
    <dsp:sp modelId="{F3639351-A6F5-4892-BFFE-5878B98F2505}">
      <dsp:nvSpPr>
        <dsp:cNvPr id="0" name=""/>
        <dsp:cNvSpPr/>
      </dsp:nvSpPr>
      <dsp:spPr>
        <a:xfrm>
          <a:off x="2056151" y="-1930"/>
          <a:ext cx="3660098" cy="3660098"/>
        </a:xfrm>
        <a:prstGeom prst="leftCircularArrow">
          <a:avLst>
            <a:gd name="adj1" fmla="val 8249"/>
            <a:gd name="adj2" fmla="val 576205"/>
            <a:gd name="adj3" fmla="val 7836548"/>
            <a:gd name="adj4" fmla="val 10748007"/>
            <a:gd name="adj5" fmla="val 962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85B7D6-D95F-4F05-A6A4-1D4F7C3158E8}">
      <dsp:nvSpPr>
        <dsp:cNvPr id="0" name=""/>
        <dsp:cNvSpPr/>
      </dsp:nvSpPr>
      <dsp:spPr>
        <a:xfrm>
          <a:off x="3111996" y="2556862"/>
          <a:ext cx="1548408" cy="15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0" b="0" i="0" u="none" strike="noStrike" kern="1200"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kern="1200" cap="none" normalizeH="0" baseline="0" dirty="0" smtClean="0">
              <a:ln>
                <a:noFill/>
              </a:ln>
              <a:solidFill>
                <a:schemeClr val="tx1"/>
              </a:solidFill>
              <a:effectLst/>
              <a:latin typeface="Arial" charset="0"/>
              <a:cs typeface="Arial" charset="0"/>
            </a:rPr>
            <a:t>Your career/ academic work</a:t>
          </a:r>
          <a:endParaRPr kumimoji="0" lang="en-US" sz="2000" b="0" i="0" u="none" strike="noStrike" kern="1200" cap="none" normalizeH="0" baseline="0" dirty="0" smtClean="0">
            <a:ln>
              <a:noFill/>
            </a:ln>
            <a:solidFill>
              <a:schemeClr val="tx1"/>
            </a:solidFill>
            <a:effectLst/>
            <a:latin typeface="Arial" charset="0"/>
            <a:cs typeface="Arial" charset="0"/>
          </a:endParaRPr>
        </a:p>
      </dsp:txBody>
      <dsp:txXfrm>
        <a:off x="3111996" y="2556862"/>
        <a:ext cx="1548408" cy="1548408"/>
      </dsp:txXfrm>
    </dsp:sp>
    <dsp:sp modelId="{F0039E48-9555-4ADB-97CC-5E0AE993DDA9}">
      <dsp:nvSpPr>
        <dsp:cNvPr id="0" name=""/>
        <dsp:cNvSpPr/>
      </dsp:nvSpPr>
      <dsp:spPr>
        <a:xfrm>
          <a:off x="2056151" y="-1930"/>
          <a:ext cx="3660098" cy="3660098"/>
        </a:xfrm>
        <a:prstGeom prst="leftCircularArrow">
          <a:avLst>
            <a:gd name="adj1" fmla="val 8249"/>
            <a:gd name="adj2" fmla="val 576205"/>
            <a:gd name="adj3" fmla="val 628198"/>
            <a:gd name="adj4" fmla="val 3539657"/>
            <a:gd name="adj5" fmla="val 962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D1E4D4-9C7B-422F-88F6-73A16709E144}">
      <dsp:nvSpPr>
        <dsp:cNvPr id="0" name=""/>
        <dsp:cNvSpPr/>
      </dsp:nvSpPr>
      <dsp:spPr>
        <a:xfrm>
          <a:off x="4413587" y="302440"/>
          <a:ext cx="1548408" cy="1548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kern="1200" cap="none" normalizeH="0" baseline="0" dirty="0" smtClean="0">
              <a:ln>
                <a:noFill/>
              </a:ln>
              <a:solidFill>
                <a:schemeClr val="tx1"/>
              </a:solidFill>
              <a:effectLst/>
              <a:latin typeface="Arial" charset="0"/>
              <a:cs typeface="Arial"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kern="1200" cap="none" normalizeH="0" baseline="0" dirty="0" smtClean="0">
              <a:ln>
                <a:noFill/>
              </a:ln>
              <a:solidFill>
                <a:schemeClr val="tx1"/>
              </a:solidFill>
              <a:effectLst/>
              <a:latin typeface="Arial" charset="0"/>
              <a:cs typeface="Arial" charset="0"/>
            </a:rPr>
            <a:t>relationships</a:t>
          </a:r>
          <a:endParaRPr kumimoji="0" lang="en-US" sz="2000" b="0" i="0" u="none" strike="noStrike" kern="1200" cap="none" normalizeH="0" baseline="0" dirty="0" smtClean="0">
            <a:ln>
              <a:noFill/>
            </a:ln>
            <a:solidFill>
              <a:schemeClr val="tx1"/>
            </a:solidFill>
            <a:effectLst/>
            <a:latin typeface="Arial" charset="0"/>
            <a:cs typeface="Arial" charset="0"/>
          </a:endParaRPr>
        </a:p>
      </dsp:txBody>
      <dsp:txXfrm>
        <a:off x="4413587" y="302440"/>
        <a:ext cx="1548408" cy="1548408"/>
      </dsp:txXfrm>
    </dsp:sp>
    <dsp:sp modelId="{D87F6BBD-2CBB-469D-A085-0CD4C52D4241}">
      <dsp:nvSpPr>
        <dsp:cNvPr id="0" name=""/>
        <dsp:cNvSpPr/>
      </dsp:nvSpPr>
      <dsp:spPr>
        <a:xfrm>
          <a:off x="2056151" y="-1930"/>
          <a:ext cx="3660098" cy="3660098"/>
        </a:xfrm>
        <a:prstGeom prst="leftCircularArrow">
          <a:avLst>
            <a:gd name="adj1" fmla="val 8249"/>
            <a:gd name="adj2" fmla="val 576205"/>
            <a:gd name="adj3" fmla="val 15543656"/>
            <a:gd name="adj4" fmla="val 17432549"/>
            <a:gd name="adj5" fmla="val 962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D07274-D1D1-4122-931D-B25CE25B7A1D}" type="datetimeFigureOut">
              <a:rPr lang="en-GB" smtClean="0"/>
              <a:t>12/10/2012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6A05F6-3E54-4236-A330-763D1E43B133}" type="slidenum">
              <a:rPr lang="en-GB" smtClean="0"/>
              <a:t>‹#›</a:t>
            </a:fld>
            <a:endParaRPr lang="en-GB"/>
          </a:p>
        </p:txBody>
      </p:sp>
    </p:spTree>
    <p:extLst>
      <p:ext uri="{BB962C8B-B14F-4D97-AF65-F5344CB8AC3E}">
        <p14:creationId xmlns:p14="http://schemas.microsoft.com/office/powerpoint/2010/main" val="1674836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A05F6-3E54-4236-A330-763D1E43B133}" type="slidenum">
              <a:rPr lang="en-GB" smtClean="0"/>
              <a:t>1</a:t>
            </a:fld>
            <a:endParaRPr lang="en-GB"/>
          </a:p>
        </p:txBody>
      </p:sp>
    </p:spTree>
    <p:extLst>
      <p:ext uri="{BB962C8B-B14F-4D97-AF65-F5344CB8AC3E}">
        <p14:creationId xmlns:p14="http://schemas.microsoft.com/office/powerpoint/2010/main" val="2976554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6A05F6-3E54-4236-A330-763D1E43B133}" type="slidenum">
              <a:rPr lang="en-GB" smtClean="0"/>
              <a:t>17</a:t>
            </a:fld>
            <a:endParaRPr lang="en-GB"/>
          </a:p>
        </p:txBody>
      </p:sp>
    </p:spTree>
    <p:extLst>
      <p:ext uri="{BB962C8B-B14F-4D97-AF65-F5344CB8AC3E}">
        <p14:creationId xmlns:p14="http://schemas.microsoft.com/office/powerpoint/2010/main" val="25369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76A05F6-3E54-4236-A330-763D1E43B133}" type="slidenum">
              <a:rPr lang="en-GB" smtClean="0"/>
              <a:t>2</a:t>
            </a:fld>
            <a:endParaRPr lang="en-GB"/>
          </a:p>
        </p:txBody>
      </p:sp>
    </p:spTree>
    <p:extLst>
      <p:ext uri="{BB962C8B-B14F-4D97-AF65-F5344CB8AC3E}">
        <p14:creationId xmlns:p14="http://schemas.microsoft.com/office/powerpoint/2010/main" val="101200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your career-no one else’s. Important to be true to yourself and trust gut instinct- Adam will go into more detail but from careers perspective a big influence here is other students and the idea of what you ‘should’ be looking at as an LSE Student. Dispel the ABC myth-remind that a key attraction of LSE students is independent thinking and individuality. Come to CS fro advice not other students.</a:t>
            </a:r>
          </a:p>
          <a:p>
            <a:endParaRPr lang="en-GB" baseline="0" dirty="0" smtClean="0"/>
          </a:p>
          <a:p>
            <a:r>
              <a:rPr lang="en-GB" baseline="0" dirty="0" smtClean="0"/>
              <a:t>Why be swayed by what everyone else is doing-surely it makes more sense to apply to different jobs to everyone else? </a:t>
            </a:r>
          </a:p>
          <a:p>
            <a:endParaRPr lang="en-GB" baseline="0" dirty="0" smtClean="0"/>
          </a:p>
          <a:p>
            <a:r>
              <a:rPr lang="en-GB" baseline="0" dirty="0" smtClean="0"/>
              <a:t>Ask room-who is completely undecided – who thinks they know but is unsure- why unsure? No idea at all, idea of type but not too sure of roles- other? Different stages of decision making- </a:t>
            </a:r>
          </a:p>
          <a:p>
            <a:endParaRPr lang="en-GB" baseline="0" dirty="0" smtClean="0"/>
          </a:p>
          <a:p>
            <a:r>
              <a:rPr lang="en-GB" baseline="0" dirty="0" smtClean="0"/>
              <a:t>Understanding yourself- </a:t>
            </a:r>
            <a:r>
              <a:rPr lang="en-GB" baseline="0" dirty="0" err="1" smtClean="0"/>
              <a:t>i</a:t>
            </a:r>
            <a:r>
              <a:rPr lang="en-US" dirty="0" smtClean="0">
                <a:effectLst/>
              </a:rPr>
              <a:t>t's unlikely you will find a job that meets all of your criteria immediately after graduation. Inevitably, you will need to make compromises. However, once you have a clearer idea about your abilities, interests and motivations it will then be much easier to identify which direction you want to move in and where to target your job search. </a:t>
            </a:r>
            <a:endParaRPr lang="en-GB" baseline="0" dirty="0" smtClean="0"/>
          </a:p>
          <a:p>
            <a:endParaRPr lang="en-GB" baseline="0" dirty="0" smtClean="0"/>
          </a:p>
          <a:p>
            <a:r>
              <a:rPr lang="en-GB" baseline="0" dirty="0" smtClean="0"/>
              <a:t>Researching careers- once you understand your criteria for what is important to you in a job </a:t>
            </a:r>
            <a:r>
              <a:rPr lang="en-US" baseline="0" dirty="0" smtClean="0">
                <a:effectLst/>
              </a:rPr>
              <a:t>c</a:t>
            </a:r>
            <a:r>
              <a:rPr lang="en-US" dirty="0" smtClean="0">
                <a:effectLst/>
              </a:rPr>
              <a:t>areers research is about finding out what industry sectors and jobs might match those criteria</a:t>
            </a:r>
          </a:p>
          <a:p>
            <a:r>
              <a:rPr lang="en-US" baseline="0" dirty="0" smtClean="0">
                <a:effectLst/>
              </a:rPr>
              <a:t>Some sites on Desk research on next slide</a:t>
            </a:r>
          </a:p>
          <a:p>
            <a:endParaRPr lang="en-US" baseline="0" dirty="0" smtClean="0">
              <a:effectLst/>
            </a:endParaRPr>
          </a:p>
          <a:p>
            <a:r>
              <a:rPr lang="en-US" baseline="0" dirty="0" smtClean="0">
                <a:effectLst/>
              </a:rPr>
              <a:t>Active research-ask friends and family-what do they do/ enjoy/ find challenging</a:t>
            </a:r>
          </a:p>
          <a:p>
            <a:r>
              <a:rPr lang="en-US" baseline="0" dirty="0" smtClean="0">
                <a:effectLst/>
              </a:rPr>
              <a:t>Speak to people doing the jobs-go to LSE events (fairs forums), making contact and informational interviewing- more later</a:t>
            </a:r>
          </a:p>
          <a:p>
            <a:endParaRPr lang="en-US" dirty="0" smtClean="0">
              <a:effectLst/>
            </a:endParaRPr>
          </a:p>
          <a:p>
            <a:r>
              <a:rPr lang="en-US" dirty="0" smtClean="0">
                <a:effectLst/>
              </a:rPr>
              <a:t>.</a:t>
            </a:r>
            <a:endParaRPr lang="en-GB" baseline="0" dirty="0" smtClean="0"/>
          </a:p>
        </p:txBody>
      </p:sp>
      <p:sp>
        <p:nvSpPr>
          <p:cNvPr id="4" name="Slide Number Placeholder 3"/>
          <p:cNvSpPr>
            <a:spLocks noGrp="1"/>
          </p:cNvSpPr>
          <p:nvPr>
            <p:ph type="sldNum" sz="quarter" idx="10"/>
          </p:nvPr>
        </p:nvSpPr>
        <p:spPr/>
        <p:txBody>
          <a:bodyPr/>
          <a:lstStyle/>
          <a:p>
            <a:fld id="{176A05F6-3E54-4236-A330-763D1E43B133}" type="slidenum">
              <a:rPr lang="en-GB" smtClean="0"/>
              <a:t>3</a:t>
            </a:fld>
            <a:endParaRPr lang="en-GB"/>
          </a:p>
        </p:txBody>
      </p:sp>
    </p:spTree>
    <p:extLst>
      <p:ext uri="{BB962C8B-B14F-4D97-AF65-F5344CB8AC3E}">
        <p14:creationId xmlns:p14="http://schemas.microsoft.com/office/powerpoint/2010/main" val="1874273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tx1"/>
              </a:solidFill>
            </a:endParaRPr>
          </a:p>
          <a:p>
            <a:r>
              <a:rPr lang="en-US" dirty="0" smtClean="0">
                <a:solidFill>
                  <a:schemeClr val="tx1"/>
                </a:solidFill>
              </a:rPr>
              <a:t>LSE Careers- employment sectors-  for investigating</a:t>
            </a:r>
            <a:r>
              <a:rPr lang="en-US" baseline="0" dirty="0" smtClean="0">
                <a:solidFill>
                  <a:schemeClr val="tx1"/>
                </a:solidFill>
              </a:rPr>
              <a:t> industries and roles where LSE students often start careers</a:t>
            </a:r>
          </a:p>
          <a:p>
            <a:r>
              <a:rPr lang="en-US" baseline="0" dirty="0" smtClean="0">
                <a:solidFill>
                  <a:schemeClr val="tx1"/>
                </a:solidFill>
              </a:rPr>
              <a:t>What do LSE grads do leaflets-</a:t>
            </a:r>
            <a:r>
              <a:rPr lang="en-US" baseline="0" dirty="0" err="1" smtClean="0">
                <a:solidFill>
                  <a:schemeClr val="tx1"/>
                </a:solidFill>
              </a:rPr>
              <a:t>dept</a:t>
            </a:r>
            <a:r>
              <a:rPr lang="en-US" baseline="0" dirty="0" smtClean="0">
                <a:solidFill>
                  <a:schemeClr val="tx1"/>
                </a:solidFill>
              </a:rPr>
              <a:t> based</a:t>
            </a:r>
          </a:p>
          <a:p>
            <a:r>
              <a:rPr lang="en-US" baseline="0" dirty="0" smtClean="0">
                <a:solidFill>
                  <a:schemeClr val="tx1"/>
                </a:solidFill>
              </a:rPr>
              <a:t>Job advertisements on vacancy boards-don’t have to apply!</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176A05F6-3E54-4236-A330-763D1E43B133}" type="slidenum">
              <a:rPr lang="en-GB" smtClean="0"/>
              <a:t>4</a:t>
            </a:fld>
            <a:endParaRPr lang="en-GB"/>
          </a:p>
        </p:txBody>
      </p:sp>
    </p:spTree>
    <p:extLst>
      <p:ext uri="{BB962C8B-B14F-4D97-AF65-F5344CB8AC3E}">
        <p14:creationId xmlns:p14="http://schemas.microsoft.com/office/powerpoint/2010/main" val="38439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more you know about something the more equipped you are to make a confident decision-how can you possibly feel confident about making an informed choice if you don’t really know or understand the roles out there- speaking to people- pieces of jigsaw:</a:t>
            </a:r>
          </a:p>
          <a:p>
            <a:endParaRPr lang="en-GB" baseline="0" dirty="0" smtClean="0"/>
          </a:p>
          <a:p>
            <a:r>
              <a:rPr lang="en-GB" baseline="0" dirty="0" smtClean="0"/>
              <a:t>Finding out about roles = confident choices about job types and specific organisations= strong tailored applications + evidence of motivation= likelihood of interview</a:t>
            </a:r>
          </a:p>
          <a:p>
            <a:endParaRPr lang="en-GB" baseline="0" dirty="0" smtClean="0"/>
          </a:p>
          <a:p>
            <a:r>
              <a:rPr lang="en-GB" baseline="0" dirty="0" smtClean="0"/>
              <a:t>Jigsaw-you finding out the right information and being selective in choices will mean you are probably a good fit for the employers you choose and will aid performance at interview- all the pieces will fit together</a:t>
            </a:r>
          </a:p>
          <a:p>
            <a:endParaRPr lang="en-GB" baseline="0" dirty="0" smtClean="0"/>
          </a:p>
          <a:p>
            <a:r>
              <a:rPr lang="en-US" dirty="0" smtClean="0">
                <a:effectLst/>
              </a:rPr>
              <a:t>A personal introduction isn't essential - in the UK this kind of initiative is the norm in some sectors such as media and charities. If</a:t>
            </a:r>
            <a:r>
              <a:rPr lang="en-US" baseline="0" dirty="0" smtClean="0">
                <a:effectLst/>
              </a:rPr>
              <a:t> you can use contacts do though-</a:t>
            </a:r>
            <a:r>
              <a:rPr lang="en-US" baseline="0" dirty="0" err="1" smtClean="0">
                <a:effectLst/>
              </a:rPr>
              <a:t>facebook</a:t>
            </a:r>
            <a:r>
              <a:rPr lang="en-US" baseline="0" dirty="0" smtClean="0">
                <a:effectLst/>
              </a:rPr>
              <a:t>-linked in- if not personal use same tools or contact recruiters, ask questions, see if you can be linked with a recent started or someone in role</a:t>
            </a:r>
            <a:endParaRPr lang="en-US" dirty="0"/>
          </a:p>
        </p:txBody>
      </p:sp>
      <p:sp>
        <p:nvSpPr>
          <p:cNvPr id="4" name="Slide Number Placeholder 3"/>
          <p:cNvSpPr>
            <a:spLocks noGrp="1"/>
          </p:cNvSpPr>
          <p:nvPr>
            <p:ph type="sldNum" sz="quarter" idx="10"/>
          </p:nvPr>
        </p:nvSpPr>
        <p:spPr/>
        <p:txBody>
          <a:bodyPr/>
          <a:lstStyle/>
          <a:p>
            <a:fld id="{176A05F6-3E54-4236-A330-763D1E43B133}" type="slidenum">
              <a:rPr lang="en-GB" smtClean="0"/>
              <a:t>5</a:t>
            </a:fld>
            <a:endParaRPr lang="en-GB"/>
          </a:p>
        </p:txBody>
      </p:sp>
    </p:spTree>
    <p:extLst>
      <p:ext uri="{BB962C8B-B14F-4D97-AF65-F5344CB8AC3E}">
        <p14:creationId xmlns:p14="http://schemas.microsoft.com/office/powerpoint/2010/main" val="3125223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Tailor</a:t>
            </a:r>
            <a:r>
              <a:rPr lang="en-US" baseline="0" dirty="0" smtClean="0"/>
              <a:t> and ask both yourself </a:t>
            </a:r>
            <a:r>
              <a:rPr lang="en-US" baseline="0" smtClean="0"/>
              <a:t>and others</a:t>
            </a:r>
            <a:endParaRPr lang="en-US"/>
          </a:p>
        </p:txBody>
      </p:sp>
      <p:sp>
        <p:nvSpPr>
          <p:cNvPr id="4" name="Slide Number Placeholder 3"/>
          <p:cNvSpPr>
            <a:spLocks noGrp="1"/>
          </p:cNvSpPr>
          <p:nvPr>
            <p:ph type="sldNum" sz="quarter" idx="10"/>
          </p:nvPr>
        </p:nvSpPr>
        <p:spPr/>
        <p:txBody>
          <a:bodyPr/>
          <a:lstStyle/>
          <a:p>
            <a:fld id="{176A05F6-3E54-4236-A330-763D1E43B133}" type="slidenum">
              <a:rPr lang="en-GB" smtClean="0"/>
              <a:t>6</a:t>
            </a:fld>
            <a:endParaRPr lang="en-GB"/>
          </a:p>
        </p:txBody>
      </p:sp>
    </p:spTree>
    <p:extLst>
      <p:ext uri="{BB962C8B-B14F-4D97-AF65-F5344CB8AC3E}">
        <p14:creationId xmlns:p14="http://schemas.microsoft.com/office/powerpoint/2010/main" val="1887042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Goals - </a:t>
            </a:r>
            <a:r>
              <a:rPr lang="en-US" dirty="0" smtClean="0">
                <a:effectLst/>
              </a:rPr>
              <a:t>come up one key goal and some small 'stepping stone' goals to help you along the way. </a:t>
            </a:r>
            <a:br>
              <a:rPr lang="en-US" dirty="0" smtClean="0">
                <a:effectLst/>
              </a:rPr>
            </a:br>
            <a:r>
              <a:rPr lang="en-US" dirty="0" smtClean="0">
                <a:effectLst/>
              </a:rPr>
              <a:t/>
            </a:r>
            <a:br>
              <a:rPr lang="en-US" dirty="0" smtClean="0">
                <a:effectLst/>
              </a:rPr>
            </a:br>
            <a:r>
              <a:rPr lang="en-US" b="1" dirty="0" smtClean="0">
                <a:effectLst/>
              </a:rPr>
              <a:t>Key Goal</a:t>
            </a:r>
            <a:r>
              <a:rPr lang="en-US" dirty="0" smtClean="0">
                <a:effectLst/>
              </a:rPr>
              <a:t/>
            </a:r>
            <a:br>
              <a:rPr lang="en-US" dirty="0" smtClean="0">
                <a:effectLst/>
              </a:rPr>
            </a:br>
            <a:r>
              <a:rPr lang="en-US" dirty="0" smtClean="0">
                <a:effectLst/>
              </a:rPr>
              <a:t>"I'd like to work for charity when I finish LSE" </a:t>
            </a:r>
            <a:br>
              <a:rPr lang="en-US" dirty="0" smtClean="0">
                <a:effectLst/>
              </a:rPr>
            </a:br>
            <a:r>
              <a:rPr lang="en-US" dirty="0" smtClean="0">
                <a:effectLst/>
              </a:rPr>
              <a:t/>
            </a:r>
            <a:br>
              <a:rPr lang="en-US" dirty="0" smtClean="0">
                <a:effectLst/>
              </a:rPr>
            </a:br>
            <a:r>
              <a:rPr lang="en-US" b="1" dirty="0" smtClean="0">
                <a:effectLst/>
              </a:rPr>
              <a:t>Stepping Stone Goals</a:t>
            </a:r>
            <a:r>
              <a:rPr lang="en-US" dirty="0" smtClean="0">
                <a:effectLst/>
              </a:rPr>
              <a:t/>
            </a:r>
            <a:br>
              <a:rPr lang="en-US" dirty="0" smtClean="0">
                <a:effectLst/>
              </a:rPr>
            </a:br>
            <a:r>
              <a:rPr lang="en-US" dirty="0" smtClean="0">
                <a:effectLst/>
              </a:rPr>
              <a:t>"I need to find out more about what jobs are available in the charity sector" </a:t>
            </a:r>
            <a:br>
              <a:rPr lang="en-US" dirty="0" smtClean="0">
                <a:effectLst/>
              </a:rPr>
            </a:br>
            <a:r>
              <a:rPr lang="en-US" dirty="0" smtClean="0">
                <a:effectLst/>
              </a:rPr>
              <a:t>"I'd like get some voluntary experience working in a charity" </a:t>
            </a:r>
            <a:br>
              <a:rPr lang="en-US" dirty="0" smtClean="0">
                <a:effectLst/>
              </a:rPr>
            </a:br>
            <a:r>
              <a:rPr lang="en-US" dirty="0" smtClean="0">
                <a:effectLst/>
              </a:rPr>
              <a:t>"I need to update my CV" </a:t>
            </a:r>
            <a:br>
              <a:rPr lang="en-US" dirty="0" smtClean="0">
                <a:effectLst/>
              </a:rPr>
            </a:br>
            <a:r>
              <a:rPr lang="en-US" dirty="0" smtClean="0">
                <a:effectLst/>
              </a:rPr>
              <a:t/>
            </a:r>
            <a:br>
              <a:rPr lang="en-US" dirty="0" smtClean="0">
                <a:effectLst/>
              </a:rPr>
            </a:br>
            <a:r>
              <a:rPr lang="en-US" dirty="0" smtClean="0">
                <a:effectLst/>
              </a:rPr>
              <a:t>Identifying the smaller goals will help make the whole process feel more manageable, particularly when you are managing your studies alongside planning your career. </a:t>
            </a:r>
            <a:endParaRPr lang="en-US" dirty="0"/>
          </a:p>
        </p:txBody>
      </p:sp>
      <p:sp>
        <p:nvSpPr>
          <p:cNvPr id="4" name="Slide Number Placeholder 3"/>
          <p:cNvSpPr>
            <a:spLocks noGrp="1"/>
          </p:cNvSpPr>
          <p:nvPr>
            <p:ph type="sldNum" sz="quarter" idx="10"/>
          </p:nvPr>
        </p:nvSpPr>
        <p:spPr/>
        <p:txBody>
          <a:bodyPr/>
          <a:lstStyle/>
          <a:p>
            <a:fld id="{176A05F6-3E54-4236-A330-763D1E43B133}" type="slidenum">
              <a:rPr lang="en-GB" smtClean="0"/>
              <a:t>7</a:t>
            </a:fld>
            <a:endParaRPr lang="en-GB"/>
          </a:p>
        </p:txBody>
      </p:sp>
    </p:spTree>
    <p:extLst>
      <p:ext uri="{BB962C8B-B14F-4D97-AF65-F5344CB8AC3E}">
        <p14:creationId xmlns:p14="http://schemas.microsoft.com/office/powerpoint/2010/main" val="286874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never have perfect information about all the options. Gathering relevant factual information makes sense, but at some point, you have to stop analyzing and choose</a:t>
            </a:r>
          </a:p>
          <a:p>
            <a:endParaRPr lang="en-US" dirty="0" smtClean="0"/>
          </a:p>
          <a:p>
            <a:r>
              <a:rPr lang="en-US" dirty="0" smtClean="0"/>
              <a:t>Listen to your gut instinct</a:t>
            </a:r>
          </a:p>
          <a:p>
            <a:endParaRPr lang="en-US" dirty="0" smtClean="0"/>
          </a:p>
          <a:p>
            <a:r>
              <a:rPr lang="en-US" dirty="0" smtClean="0"/>
              <a:t>Don’t dismiss</a:t>
            </a:r>
            <a:r>
              <a:rPr lang="en-US" baseline="0" dirty="0" smtClean="0"/>
              <a:t> opportunities for the </a:t>
            </a:r>
            <a:r>
              <a:rPr lang="en-US" baseline="0" dirty="0" err="1" smtClean="0"/>
              <a:t>worng</a:t>
            </a:r>
            <a:r>
              <a:rPr lang="en-US" baseline="0" dirty="0" smtClean="0"/>
              <a:t> reasons-don’t be swayed by big names or external pressures-consider longer term goals and think of creative ways to get there.</a:t>
            </a:r>
            <a:endParaRPr lang="en-US" dirty="0"/>
          </a:p>
        </p:txBody>
      </p:sp>
      <p:sp>
        <p:nvSpPr>
          <p:cNvPr id="4" name="Slide Number Placeholder 3"/>
          <p:cNvSpPr>
            <a:spLocks noGrp="1"/>
          </p:cNvSpPr>
          <p:nvPr>
            <p:ph type="sldNum" sz="quarter" idx="10"/>
          </p:nvPr>
        </p:nvSpPr>
        <p:spPr/>
        <p:txBody>
          <a:bodyPr/>
          <a:lstStyle/>
          <a:p>
            <a:fld id="{176A05F6-3E54-4236-A330-763D1E43B133}" type="slidenum">
              <a:rPr lang="en-GB" smtClean="0"/>
              <a:t>8</a:t>
            </a:fld>
            <a:endParaRPr lang="en-GB"/>
          </a:p>
        </p:txBody>
      </p:sp>
    </p:spTree>
    <p:extLst>
      <p:ext uri="{BB962C8B-B14F-4D97-AF65-F5344CB8AC3E}">
        <p14:creationId xmlns:p14="http://schemas.microsoft.com/office/powerpoint/2010/main" val="886367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FC3965E-8DE9-4DC8-AB55-FA3303E9856D}" type="slidenum">
              <a:rPr lang="en-GB" smtClean="0"/>
              <a:pPr eaLnBrk="1" hangingPunct="1"/>
              <a:t>16</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685480" y="4345605"/>
            <a:ext cx="5487041" cy="41118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B3919D-1C67-4B39-8134-AC69D0BE5B6E}" type="datetimeFigureOut">
              <a:rPr lang="en-GB" smtClean="0"/>
              <a:t>12/10/2012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1701044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B3919D-1C67-4B39-8134-AC69D0BE5B6E}" type="datetimeFigureOut">
              <a:rPr lang="en-GB" smtClean="0"/>
              <a:t>12/10/2012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259306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B3919D-1C67-4B39-8134-AC69D0BE5B6E}" type="datetimeFigureOut">
              <a:rPr lang="en-GB" smtClean="0"/>
              <a:t>12/10/2012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1347437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600200"/>
            <a:ext cx="4038600" cy="4525963"/>
          </a:xfrm>
        </p:spPr>
        <p:txBody>
          <a:bodyPr/>
          <a:lstStyle/>
          <a:p>
            <a:pPr lvl="0"/>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D4C63F2-8178-42A9-8B13-18D578676C85}" type="slidenum">
              <a:rPr lang="en-GB"/>
              <a:pPr>
                <a:defRPr/>
              </a:pPr>
              <a:t>‹#›</a:t>
            </a:fld>
            <a:endParaRPr lang="en-GB"/>
          </a:p>
        </p:txBody>
      </p:sp>
    </p:spTree>
    <p:extLst>
      <p:ext uri="{BB962C8B-B14F-4D97-AF65-F5344CB8AC3E}">
        <p14:creationId xmlns:p14="http://schemas.microsoft.com/office/powerpoint/2010/main" val="285526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150E668-1875-48C8-AFE0-FACB2EE66FCA}" type="slidenum">
              <a:rPr lang="en-GB"/>
              <a:pPr>
                <a:defRPr/>
              </a:pPr>
              <a:t>‹#›</a:t>
            </a:fld>
            <a:endParaRPr lang="en-GB"/>
          </a:p>
        </p:txBody>
      </p:sp>
    </p:spTree>
    <p:extLst>
      <p:ext uri="{BB962C8B-B14F-4D97-AF65-F5344CB8AC3E}">
        <p14:creationId xmlns:p14="http://schemas.microsoft.com/office/powerpoint/2010/main" val="411010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B3919D-1C67-4B39-8134-AC69D0BE5B6E}" type="datetimeFigureOut">
              <a:rPr lang="en-GB" smtClean="0"/>
              <a:t>12/10/2012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257486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3919D-1C67-4B39-8134-AC69D0BE5B6E}" type="datetimeFigureOut">
              <a:rPr lang="en-GB" smtClean="0"/>
              <a:t>12/10/2012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43191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B3919D-1C67-4B39-8134-AC69D0BE5B6E}" type="datetimeFigureOut">
              <a:rPr lang="en-GB" smtClean="0"/>
              <a:t>12/10/2012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289799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B3919D-1C67-4B39-8134-AC69D0BE5B6E}" type="datetimeFigureOut">
              <a:rPr lang="en-GB" smtClean="0"/>
              <a:t>12/10/2012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114639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B3919D-1C67-4B39-8134-AC69D0BE5B6E}" type="datetimeFigureOut">
              <a:rPr lang="en-GB" smtClean="0"/>
              <a:t>12/10/2012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913006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3919D-1C67-4B39-8134-AC69D0BE5B6E}" type="datetimeFigureOut">
              <a:rPr lang="en-GB" smtClean="0"/>
              <a:t>12/10/2012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246043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3919D-1C67-4B39-8134-AC69D0BE5B6E}" type="datetimeFigureOut">
              <a:rPr lang="en-GB" smtClean="0"/>
              <a:t>12/10/2012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151385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3919D-1C67-4B39-8134-AC69D0BE5B6E}" type="datetimeFigureOut">
              <a:rPr lang="en-GB" smtClean="0"/>
              <a:t>12/10/2012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6BA17A-BF0B-4F2C-AA86-40557AAD6E4F}" type="slidenum">
              <a:rPr lang="en-GB" smtClean="0"/>
              <a:t>‹#›</a:t>
            </a:fld>
            <a:endParaRPr lang="en-GB"/>
          </a:p>
        </p:txBody>
      </p:sp>
    </p:spTree>
    <p:extLst>
      <p:ext uri="{BB962C8B-B14F-4D97-AF65-F5344CB8AC3E}">
        <p14:creationId xmlns:p14="http://schemas.microsoft.com/office/powerpoint/2010/main" val="221738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3919D-1C67-4B39-8134-AC69D0BE5B6E}" type="datetimeFigureOut">
              <a:rPr lang="en-GB" smtClean="0"/>
              <a:t>12/10/2012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BA17A-BF0B-4F2C-AA86-40557AAD6E4F}" type="slidenum">
              <a:rPr lang="en-GB" smtClean="0"/>
              <a:t>‹#›</a:t>
            </a:fld>
            <a:endParaRPr lang="en-GB"/>
          </a:p>
        </p:txBody>
      </p:sp>
    </p:spTree>
    <p:extLst>
      <p:ext uri="{BB962C8B-B14F-4D97-AF65-F5344CB8AC3E}">
        <p14:creationId xmlns:p14="http://schemas.microsoft.com/office/powerpoint/2010/main" val="61468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rospects.ac.u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targetjobs.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linkedin.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2232247"/>
          </a:xfrm>
        </p:spPr>
        <p:txBody>
          <a:bodyPr/>
          <a:lstStyle/>
          <a:p>
            <a:r>
              <a:rPr lang="en-GB" dirty="0" smtClean="0"/>
              <a:t>Career Identity</a:t>
            </a:r>
            <a:br>
              <a:rPr lang="en-GB" dirty="0" smtClean="0"/>
            </a:br>
            <a:r>
              <a:rPr lang="en-GB" sz="3200" dirty="0" smtClean="0"/>
              <a:t>How to find the best career for YOU!</a:t>
            </a:r>
            <a:endParaRPr lang="en-GB" dirty="0"/>
          </a:p>
        </p:txBody>
      </p:sp>
      <p:sp>
        <p:nvSpPr>
          <p:cNvPr id="3" name="Subtitle 2"/>
          <p:cNvSpPr>
            <a:spLocks noGrp="1"/>
          </p:cNvSpPr>
          <p:nvPr>
            <p:ph type="subTitle" idx="1"/>
          </p:nvPr>
        </p:nvSpPr>
        <p:spPr>
          <a:xfrm>
            <a:off x="251520" y="2564904"/>
            <a:ext cx="8568952" cy="4104456"/>
          </a:xfrm>
        </p:spPr>
        <p:txBody>
          <a:bodyPr/>
          <a:lstStyle/>
          <a:p>
            <a:r>
              <a:rPr lang="en-GB" dirty="0" err="1" smtClean="0">
                <a:solidFill>
                  <a:srgbClr val="FF0000"/>
                </a:solidFill>
              </a:rPr>
              <a:t>Viki</a:t>
            </a:r>
            <a:r>
              <a:rPr lang="en-GB" dirty="0" smtClean="0">
                <a:solidFill>
                  <a:srgbClr val="FF0000"/>
                </a:solidFill>
              </a:rPr>
              <a:t> Chinn - LSE Careers</a:t>
            </a:r>
          </a:p>
          <a:p>
            <a:r>
              <a:rPr lang="en-GB" dirty="0" smtClean="0">
                <a:solidFill>
                  <a:srgbClr val="FF0000"/>
                </a:solidFill>
              </a:rPr>
              <a:t>Adam </a:t>
            </a:r>
            <a:r>
              <a:rPr lang="en-GB" dirty="0" err="1" smtClean="0">
                <a:solidFill>
                  <a:srgbClr val="FF0000"/>
                </a:solidFill>
              </a:rPr>
              <a:t>Sandelson</a:t>
            </a:r>
            <a:r>
              <a:rPr lang="en-GB" dirty="0" smtClean="0">
                <a:solidFill>
                  <a:srgbClr val="FF0000"/>
                </a:solidFill>
              </a:rPr>
              <a:t> – Student Counselling Service</a:t>
            </a:r>
            <a:endParaRPr lang="en-GB" dirty="0">
              <a:solidFill>
                <a:srgbClr val="FF0000"/>
              </a:solidFill>
            </a:endParaRPr>
          </a:p>
        </p:txBody>
      </p:sp>
      <p:pic>
        <p:nvPicPr>
          <p:cNvPr id="4" name="Picture 3"/>
          <p:cNvPicPr>
            <a:picLocks noChangeAspect="1"/>
          </p:cNvPicPr>
          <p:nvPr/>
        </p:nvPicPr>
        <p:blipFill>
          <a:blip r:embed="rId3"/>
          <a:stretch>
            <a:fillRect/>
          </a:stretch>
        </p:blipFill>
        <p:spPr>
          <a:xfrm>
            <a:off x="2843808" y="4443430"/>
            <a:ext cx="3048000" cy="2438400"/>
          </a:xfrm>
          <a:prstGeom prst="rect">
            <a:avLst/>
          </a:prstGeom>
        </p:spPr>
      </p:pic>
    </p:spTree>
    <p:extLst>
      <p:ext uri="{BB962C8B-B14F-4D97-AF65-F5344CB8AC3E}">
        <p14:creationId xmlns:p14="http://schemas.microsoft.com/office/powerpoint/2010/main" val="873170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r>
              <a:rPr lang="en-GB" b="1" dirty="0" smtClean="0"/>
              <a:t>What gets in the way?</a:t>
            </a:r>
          </a:p>
        </p:txBody>
      </p:sp>
      <p:sp>
        <p:nvSpPr>
          <p:cNvPr id="29699" name="Rectangle 3"/>
          <p:cNvSpPr>
            <a:spLocks noGrp="1" noChangeArrowheads="1"/>
          </p:cNvSpPr>
          <p:nvPr>
            <p:ph type="body" idx="1"/>
          </p:nvPr>
        </p:nvSpPr>
        <p:spPr>
          <a:xfrm>
            <a:off x="395288" y="1557338"/>
            <a:ext cx="8229600" cy="3455987"/>
          </a:xfrm>
        </p:spPr>
        <p:txBody>
          <a:bodyPr>
            <a:normAutofit fontScale="92500" lnSpcReduction="10000"/>
          </a:bodyPr>
          <a:lstStyle/>
          <a:p>
            <a:pPr>
              <a:buFontTx/>
              <a:buNone/>
            </a:pPr>
            <a:endParaRPr lang="en-GB" sz="2800" dirty="0" smtClean="0"/>
          </a:p>
          <a:p>
            <a:r>
              <a:rPr lang="en-GB" sz="2800" dirty="0" smtClean="0"/>
              <a:t>Transition – change of identity</a:t>
            </a:r>
          </a:p>
          <a:p>
            <a:r>
              <a:rPr lang="en-GB" sz="2800" dirty="0" smtClean="0"/>
              <a:t>Pressure – internal and external</a:t>
            </a:r>
          </a:p>
          <a:p>
            <a:r>
              <a:rPr lang="en-GB" sz="2800" dirty="0" smtClean="0"/>
              <a:t>Envy and Competition </a:t>
            </a:r>
          </a:p>
          <a:p>
            <a:r>
              <a:rPr lang="en-GB" sz="2800" dirty="0" smtClean="0"/>
              <a:t>Self esteem</a:t>
            </a:r>
          </a:p>
          <a:p>
            <a:r>
              <a:rPr lang="en-GB" sz="2800" dirty="0" smtClean="0"/>
              <a:t>Family pressure</a:t>
            </a:r>
          </a:p>
          <a:p>
            <a:r>
              <a:rPr lang="en-GB" sz="2800" dirty="0" smtClean="0"/>
              <a:t>Historic patterns of thinking about yourself and relating to others</a:t>
            </a:r>
          </a:p>
        </p:txBody>
      </p:sp>
    </p:spTree>
    <p:extLst>
      <p:ext uri="{BB962C8B-B14F-4D97-AF65-F5344CB8AC3E}">
        <p14:creationId xmlns:p14="http://schemas.microsoft.com/office/powerpoint/2010/main" val="2574273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p:cNvSpPr>
            <a:spLocks noGrp="1" noChangeArrowheads="1"/>
          </p:cNvSpPr>
          <p:nvPr>
            <p:ph type="title" idx="4294967295"/>
          </p:nvPr>
        </p:nvSpPr>
        <p:spPr>
          <a:xfrm>
            <a:off x="900113" y="214313"/>
            <a:ext cx="8243887" cy="1462087"/>
          </a:xfrm>
        </p:spPr>
        <p:txBody>
          <a:bodyPr/>
          <a:lstStyle/>
          <a:p>
            <a:r>
              <a:rPr lang="en-GB" smtClean="0"/>
              <a:t>Dynamics of work, life ... </a:t>
            </a:r>
          </a:p>
        </p:txBody>
      </p:sp>
      <p:graphicFrame>
        <p:nvGraphicFramePr>
          <p:cNvPr id="2" name="Diagram 1"/>
          <p:cNvGraphicFramePr/>
          <p:nvPr>
            <p:extLst>
              <p:ext uri="{D42A27DB-BD31-4B8C-83A1-F6EECF244321}">
                <p14:modId xmlns:p14="http://schemas.microsoft.com/office/powerpoint/2010/main" val="1872196317"/>
              </p:ext>
            </p:extLst>
          </p:nvPr>
        </p:nvGraphicFramePr>
        <p:xfrm>
          <a:off x="-1331913" y="1700213"/>
          <a:ext cx="7772401" cy="410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5" name="Picture 11"/>
          <p:cNvPicPr>
            <a:picLocks noGrp="1" noChangeAspect="1" noChangeArrowheads="1"/>
          </p:cNvPicPr>
          <p:nvPr>
            <p:ph type="body" idx="4294967295"/>
          </p:nvPr>
        </p:nvPicPr>
        <p:blipFill>
          <a:blip r:embed="rId7">
            <a:extLst>
              <a:ext uri="{28A0092B-C50C-407E-A947-70E740481C1C}">
                <a14:useLocalDpi xmlns:a14="http://schemas.microsoft.com/office/drawing/2010/main" val="0"/>
              </a:ext>
            </a:extLst>
          </a:blip>
          <a:srcRect/>
          <a:stretch>
            <a:fillRect/>
          </a:stretch>
        </p:blipFill>
        <p:spPr>
          <a:xfrm>
            <a:off x="4859338" y="2492375"/>
            <a:ext cx="3717925" cy="2573338"/>
          </a:xfrm>
          <a:noFill/>
        </p:spPr>
      </p:pic>
    </p:spTree>
    <p:extLst>
      <p:ext uri="{BB962C8B-B14F-4D97-AF65-F5344CB8AC3E}">
        <p14:creationId xmlns:p14="http://schemas.microsoft.com/office/powerpoint/2010/main" val="707394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GB" sz="4000" b="1" dirty="0" smtClean="0"/>
              <a:t>	Underlying dynamics in Careers</a:t>
            </a:r>
            <a:endParaRPr lang="en-GB" sz="4000" dirty="0" smtClean="0"/>
          </a:p>
        </p:txBody>
      </p:sp>
      <p:sp>
        <p:nvSpPr>
          <p:cNvPr id="30723" name="Rectangle 3"/>
          <p:cNvSpPr>
            <a:spLocks noGrp="1" noChangeArrowheads="1"/>
          </p:cNvSpPr>
          <p:nvPr>
            <p:ph type="body" sz="half" idx="1"/>
          </p:nvPr>
        </p:nvSpPr>
        <p:spPr>
          <a:xfrm>
            <a:off x="395288" y="2017713"/>
            <a:ext cx="4597400" cy="4114800"/>
          </a:xfrm>
        </p:spPr>
        <p:txBody>
          <a:bodyPr/>
          <a:lstStyle/>
          <a:p>
            <a:r>
              <a:rPr lang="en-GB" sz="2900" dirty="0" smtClean="0"/>
              <a:t>Wanting to be the best</a:t>
            </a:r>
          </a:p>
          <a:p>
            <a:r>
              <a:rPr lang="en-GB" sz="2900" dirty="0" smtClean="0"/>
              <a:t>Trying to please others</a:t>
            </a:r>
          </a:p>
          <a:p>
            <a:r>
              <a:rPr lang="en-GB" sz="2900" dirty="0" smtClean="0"/>
              <a:t>Setting yourself impossible targets</a:t>
            </a:r>
          </a:p>
          <a:p>
            <a:r>
              <a:rPr lang="en-GB" sz="2900" dirty="0" smtClean="0"/>
              <a:t>The family/ historic context for your success</a:t>
            </a:r>
          </a:p>
        </p:txBody>
      </p:sp>
      <p:pic>
        <p:nvPicPr>
          <p:cNvPr id="30724" name="Picture 4"/>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216525" y="1600200"/>
            <a:ext cx="2905125" cy="4525963"/>
          </a:xfrm>
          <a:noFill/>
        </p:spPr>
      </p:pic>
    </p:spTree>
    <p:extLst>
      <p:ext uri="{BB962C8B-B14F-4D97-AF65-F5344CB8AC3E}">
        <p14:creationId xmlns:p14="http://schemas.microsoft.com/office/powerpoint/2010/main" val="21730295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GB" smtClean="0"/>
              <a:t>Getting things done</a:t>
            </a:r>
            <a:endParaRPr lang="en-GB" b="1" smtClean="0"/>
          </a:p>
        </p:txBody>
      </p:sp>
      <p:sp>
        <p:nvSpPr>
          <p:cNvPr id="32771" name="Rectangle 3"/>
          <p:cNvSpPr>
            <a:spLocks noGrp="1" noChangeArrowheads="1"/>
          </p:cNvSpPr>
          <p:nvPr>
            <p:ph type="body" sz="half" idx="1"/>
          </p:nvPr>
        </p:nvSpPr>
        <p:spPr>
          <a:xfrm>
            <a:off x="457200" y="1600200"/>
            <a:ext cx="4033838" cy="4525963"/>
          </a:xfrm>
        </p:spPr>
        <p:txBody>
          <a:bodyPr/>
          <a:lstStyle/>
          <a:p>
            <a:pPr marL="609600" indent="-609600">
              <a:lnSpc>
                <a:spcPct val="90000"/>
              </a:lnSpc>
              <a:buFontTx/>
              <a:buNone/>
            </a:pPr>
            <a:endParaRPr lang="en-GB" sz="2400" smtClean="0"/>
          </a:p>
          <a:p>
            <a:pPr marL="609600" indent="-609600">
              <a:lnSpc>
                <a:spcPct val="90000"/>
              </a:lnSpc>
              <a:buFontTx/>
              <a:buNone/>
            </a:pPr>
            <a:r>
              <a:rPr lang="en-GB" sz="4400" smtClean="0"/>
              <a:t>Concentrate on the task,</a:t>
            </a:r>
          </a:p>
          <a:p>
            <a:pPr marL="609600" indent="-609600">
              <a:lnSpc>
                <a:spcPct val="90000"/>
              </a:lnSpc>
              <a:buFontTx/>
              <a:buNone/>
            </a:pPr>
            <a:r>
              <a:rPr lang="en-GB" sz="4400" smtClean="0"/>
              <a:t>not the outcome</a:t>
            </a:r>
          </a:p>
          <a:p>
            <a:pPr marL="609600" indent="-609600">
              <a:lnSpc>
                <a:spcPct val="90000"/>
              </a:lnSpc>
              <a:buFontTx/>
              <a:buNone/>
            </a:pPr>
            <a:endParaRPr lang="en-GB" sz="4400" smtClean="0"/>
          </a:p>
          <a:p>
            <a:pPr marL="609600" indent="-609600">
              <a:lnSpc>
                <a:spcPct val="90000"/>
              </a:lnSpc>
              <a:buFontTx/>
              <a:buNone/>
            </a:pPr>
            <a:endParaRPr lang="en-US" sz="2400" smtClean="0"/>
          </a:p>
        </p:txBody>
      </p:sp>
      <p:pic>
        <p:nvPicPr>
          <p:cNvPr id="56324" name="Picture 4" descr="j0422389"/>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227638" y="1598613"/>
            <a:ext cx="2897187" cy="4514850"/>
          </a:xfrm>
        </p:spPr>
      </p:pic>
    </p:spTree>
    <p:extLst>
      <p:ext uri="{BB962C8B-B14F-4D97-AF65-F5344CB8AC3E}">
        <p14:creationId xmlns:p14="http://schemas.microsoft.com/office/powerpoint/2010/main" val="37906231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circle(in)">
                                      <p:cBhvr>
                                        <p:cTn id="7"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GB" dirty="0" smtClean="0"/>
              <a:t>Using time management</a:t>
            </a:r>
            <a:endParaRPr lang="en-GB" b="1" dirty="0" smtClean="0"/>
          </a:p>
        </p:txBody>
      </p:sp>
      <p:sp>
        <p:nvSpPr>
          <p:cNvPr id="33795" name="Rectangle 3"/>
          <p:cNvSpPr>
            <a:spLocks noGrp="1" noChangeArrowheads="1"/>
          </p:cNvSpPr>
          <p:nvPr>
            <p:ph sz="half" idx="2"/>
          </p:nvPr>
        </p:nvSpPr>
        <p:spPr>
          <a:xfrm>
            <a:off x="3435350" y="1600200"/>
            <a:ext cx="5251450" cy="4525963"/>
          </a:xfrm>
        </p:spPr>
        <p:txBody>
          <a:bodyPr>
            <a:normAutofit lnSpcReduction="10000"/>
          </a:bodyPr>
          <a:lstStyle/>
          <a:p>
            <a:pPr marL="457200" lvl="1" indent="0">
              <a:buNone/>
            </a:pPr>
            <a:r>
              <a:rPr lang="en-GB" dirty="0" smtClean="0"/>
              <a:t>Set realistic and achievable goals</a:t>
            </a:r>
          </a:p>
          <a:p>
            <a:pPr marL="457200" lvl="1" indent="0">
              <a:buNone/>
            </a:pPr>
            <a:r>
              <a:rPr lang="en-GB" dirty="0" smtClean="0"/>
              <a:t>Short term targets, longer term strategies</a:t>
            </a:r>
          </a:p>
          <a:p>
            <a:pPr marL="457200" lvl="1" indent="0">
              <a:buNone/>
            </a:pPr>
            <a:r>
              <a:rPr lang="en-GB" dirty="0" smtClean="0"/>
              <a:t>Break down activities into small manageable tasks</a:t>
            </a:r>
          </a:p>
          <a:p>
            <a:pPr marL="457200" lvl="1" indent="0">
              <a:buNone/>
            </a:pPr>
            <a:r>
              <a:rPr lang="en-GB" dirty="0" smtClean="0"/>
              <a:t>Be methodical and allow </a:t>
            </a:r>
          </a:p>
          <a:p>
            <a:pPr lvl="1"/>
            <a:r>
              <a:rPr lang="en-GB" dirty="0" smtClean="0"/>
              <a:t>time for breaks and </a:t>
            </a:r>
          </a:p>
          <a:p>
            <a:pPr lvl="1"/>
            <a:r>
              <a:rPr lang="en-GB" dirty="0" smtClean="0"/>
              <a:t>space to breathe and think</a:t>
            </a:r>
          </a:p>
          <a:p>
            <a:pPr marL="457200" lvl="1" indent="0">
              <a:buNone/>
            </a:pPr>
            <a:r>
              <a:rPr lang="en-GB" dirty="0" smtClean="0"/>
              <a:t>Look after yourself</a:t>
            </a:r>
          </a:p>
          <a:p>
            <a:pPr marL="457200" lvl="1" indent="0">
              <a:buNone/>
            </a:pPr>
            <a:r>
              <a:rPr lang="en-GB" dirty="0"/>
              <a:t>	</a:t>
            </a:r>
            <a:r>
              <a:rPr lang="en-GB" dirty="0" smtClean="0"/>
              <a:t>physical activity</a:t>
            </a:r>
          </a:p>
          <a:p>
            <a:pPr marL="457200" lvl="1" indent="0">
              <a:buNone/>
            </a:pPr>
            <a:r>
              <a:rPr lang="en-GB" dirty="0" smtClean="0"/>
              <a:t>	sleep, diet, caffeine, alcohol </a:t>
            </a:r>
          </a:p>
          <a:p>
            <a:pPr marL="457200" lvl="1" indent="0">
              <a:buNone/>
            </a:pPr>
            <a:endParaRPr lang="en-GB" dirty="0" smtClean="0"/>
          </a:p>
          <a:p>
            <a:pPr marL="457200" lvl="1" indent="0">
              <a:buNone/>
            </a:pPr>
            <a:endParaRPr lang="en-GB" sz="2400" dirty="0" smtClean="0"/>
          </a:p>
          <a:p>
            <a:pPr marL="457200" lvl="1" indent="0">
              <a:buNone/>
            </a:pPr>
            <a:endParaRPr lang="en-GB" sz="2000" dirty="0" smtClean="0"/>
          </a:p>
          <a:p>
            <a:pPr marL="457200" lvl="1" indent="0">
              <a:buNone/>
            </a:pPr>
            <a:endParaRPr lang="en-GB" sz="2000" dirty="0" smtClean="0"/>
          </a:p>
          <a:p>
            <a:endParaRPr lang="en-GB" sz="2400" dirty="0" smtClean="0"/>
          </a:p>
          <a:p>
            <a:endParaRPr lang="en-GB" sz="2400" dirty="0" smtClean="0"/>
          </a:p>
        </p:txBody>
      </p:sp>
      <p:sp>
        <p:nvSpPr>
          <p:cNvPr id="33796" name="Rectangle 4"/>
          <p:cNvSpPr>
            <a:spLocks noGrp="1" noChangeArrowheads="1"/>
          </p:cNvSpPr>
          <p:nvPr>
            <p:ph type="body" idx="4294967295"/>
          </p:nvPr>
        </p:nvSpPr>
        <p:spPr>
          <a:xfrm>
            <a:off x="1835150" y="4149725"/>
            <a:ext cx="7308850" cy="1982788"/>
          </a:xfrm>
        </p:spPr>
        <p:txBody>
          <a:bodyPr/>
          <a:lstStyle/>
          <a:p>
            <a:pPr marL="609600" indent="-609600">
              <a:buFontTx/>
              <a:buNone/>
            </a:pPr>
            <a:r>
              <a:rPr lang="en-US" dirty="0" smtClean="0"/>
              <a:t>  </a:t>
            </a:r>
          </a:p>
        </p:txBody>
      </p:sp>
      <p:pic>
        <p:nvPicPr>
          <p:cNvPr id="33797" name="Picture 5"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2347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GB" dirty="0" smtClean="0"/>
              <a:t>Using positive psychology</a:t>
            </a:r>
            <a:endParaRPr lang="en-GB" b="1" dirty="0" smtClean="0"/>
          </a:p>
        </p:txBody>
      </p:sp>
      <p:sp>
        <p:nvSpPr>
          <p:cNvPr id="33795" name="Rectangle 3"/>
          <p:cNvSpPr>
            <a:spLocks noGrp="1" noChangeArrowheads="1"/>
          </p:cNvSpPr>
          <p:nvPr>
            <p:ph sz="half" idx="2"/>
          </p:nvPr>
        </p:nvSpPr>
        <p:spPr>
          <a:xfrm>
            <a:off x="3851920" y="1600200"/>
            <a:ext cx="4834880" cy="4525963"/>
          </a:xfrm>
        </p:spPr>
        <p:txBody>
          <a:bodyPr>
            <a:normAutofit fontScale="92500" lnSpcReduction="10000"/>
          </a:bodyPr>
          <a:lstStyle/>
          <a:p>
            <a:pPr marL="0" indent="0">
              <a:buNone/>
            </a:pPr>
            <a:r>
              <a:rPr lang="en-GB" sz="2600" dirty="0" smtClean="0"/>
              <a:t>Remember past successes</a:t>
            </a:r>
          </a:p>
          <a:p>
            <a:pPr marL="0" indent="0">
              <a:buNone/>
            </a:pPr>
            <a:r>
              <a:rPr lang="en-GB" sz="2600" dirty="0" smtClean="0"/>
              <a:t>Recognise you are likely to get a job and have a career!</a:t>
            </a:r>
          </a:p>
          <a:p>
            <a:pPr marL="0" indent="0">
              <a:buNone/>
            </a:pPr>
            <a:r>
              <a:rPr lang="en-GB" sz="2600" dirty="0" smtClean="0"/>
              <a:t>Recognise your achievements now</a:t>
            </a:r>
          </a:p>
          <a:p>
            <a:pPr marL="0" indent="0">
              <a:buNone/>
            </a:pPr>
            <a:r>
              <a:rPr lang="en-GB" sz="2600" dirty="0" smtClean="0"/>
              <a:t>Talk to others, ask for help and support</a:t>
            </a:r>
          </a:p>
          <a:p>
            <a:pPr marL="0" indent="0">
              <a:buNone/>
            </a:pPr>
            <a:r>
              <a:rPr lang="en-GB" sz="2600" dirty="0" smtClean="0"/>
              <a:t>Allow yourself time out without guilt</a:t>
            </a:r>
          </a:p>
          <a:p>
            <a:pPr marL="0" indent="0">
              <a:buNone/>
            </a:pPr>
            <a:r>
              <a:rPr lang="en-GB" sz="2600" dirty="0" smtClean="0"/>
              <a:t>Recognise the internal negative voices – try writing them down or telling someone else!</a:t>
            </a:r>
          </a:p>
          <a:p>
            <a:pPr marL="0" indent="0">
              <a:buNone/>
            </a:pPr>
            <a:r>
              <a:rPr lang="en-GB" sz="2600" dirty="0" smtClean="0"/>
              <a:t>Notice any thinking errors (eg all or nothing thinking).</a:t>
            </a:r>
          </a:p>
          <a:p>
            <a:pPr marL="457200" lvl="1" indent="0">
              <a:buNone/>
            </a:pPr>
            <a:endParaRPr lang="en-GB" sz="2000" dirty="0" smtClean="0"/>
          </a:p>
          <a:p>
            <a:endParaRPr lang="en-GB" sz="2400" dirty="0" smtClean="0"/>
          </a:p>
          <a:p>
            <a:endParaRPr lang="en-GB" sz="2400" dirty="0" smtClean="0"/>
          </a:p>
        </p:txBody>
      </p:sp>
      <p:sp>
        <p:nvSpPr>
          <p:cNvPr id="33796" name="Rectangle 4"/>
          <p:cNvSpPr>
            <a:spLocks noGrp="1" noChangeArrowheads="1"/>
          </p:cNvSpPr>
          <p:nvPr>
            <p:ph type="body" idx="4294967295"/>
          </p:nvPr>
        </p:nvSpPr>
        <p:spPr>
          <a:xfrm>
            <a:off x="1835150" y="4149725"/>
            <a:ext cx="7308850" cy="1982788"/>
          </a:xfrm>
        </p:spPr>
        <p:txBody>
          <a:bodyPr/>
          <a:lstStyle/>
          <a:p>
            <a:pPr marL="609600" indent="-609600">
              <a:buFontTx/>
              <a:buNone/>
            </a:pPr>
            <a:r>
              <a:rPr lang="en-US" dirty="0" smtClean="0"/>
              <a:t>  </a:t>
            </a:r>
          </a:p>
        </p:txBody>
      </p:sp>
      <p:pic>
        <p:nvPicPr>
          <p:cNvPr id="33797" name="Picture 5" descr="B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565400"/>
            <a:ext cx="34575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7817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smtClean="0"/>
              <a:t>Thinking errors</a:t>
            </a:r>
          </a:p>
        </p:txBody>
      </p:sp>
      <p:sp>
        <p:nvSpPr>
          <p:cNvPr id="35843" name="Rectangle 3"/>
          <p:cNvSpPr>
            <a:spLocks noGrp="1" noChangeArrowheads="1"/>
          </p:cNvSpPr>
          <p:nvPr>
            <p:ph type="body" sz="half" idx="1"/>
          </p:nvPr>
        </p:nvSpPr>
        <p:spPr>
          <a:xfrm>
            <a:off x="468313" y="1196975"/>
            <a:ext cx="4960937" cy="4525963"/>
          </a:xfrm>
        </p:spPr>
        <p:txBody>
          <a:bodyPr/>
          <a:lstStyle/>
          <a:p>
            <a:pPr>
              <a:buFontTx/>
              <a:buNone/>
            </a:pPr>
            <a:endParaRPr lang="en-GB" sz="2400" smtClean="0"/>
          </a:p>
          <a:p>
            <a:r>
              <a:rPr lang="en-GB" sz="2400" smtClean="0"/>
              <a:t>Discounting the positive</a:t>
            </a:r>
          </a:p>
          <a:p>
            <a:r>
              <a:rPr lang="en-GB" sz="2400" smtClean="0"/>
              <a:t>Over-generalizing </a:t>
            </a:r>
          </a:p>
          <a:p>
            <a:pPr lvl="1"/>
            <a:r>
              <a:rPr lang="en-GB" sz="2000" smtClean="0"/>
              <a:t>because I couldn’t get a good job in the past it will certainly happen again</a:t>
            </a:r>
          </a:p>
          <a:p>
            <a:r>
              <a:rPr lang="en-GB" sz="2400" smtClean="0"/>
              <a:t>All or nothing thinking </a:t>
            </a:r>
          </a:p>
          <a:p>
            <a:pPr lvl="1"/>
            <a:r>
              <a:rPr lang="en-GB" sz="2000" smtClean="0"/>
              <a:t>Either I’ll get a great job or it will be rubbish and I’ll be a failure!</a:t>
            </a:r>
          </a:p>
          <a:p>
            <a:r>
              <a:rPr lang="en-GB" sz="2400" smtClean="0"/>
              <a:t>Emotional Reasoning </a:t>
            </a:r>
          </a:p>
          <a:p>
            <a:pPr lvl="1"/>
            <a:r>
              <a:rPr lang="en-GB" sz="2000" smtClean="0"/>
              <a:t>If I feel it then it must be true</a:t>
            </a:r>
          </a:p>
        </p:txBody>
      </p:sp>
      <p:pic>
        <p:nvPicPr>
          <p:cNvPr id="3584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5963" y="1125538"/>
            <a:ext cx="2895600" cy="4391025"/>
          </a:xfrm>
          <a:noFill/>
        </p:spPr>
      </p:pic>
    </p:spTree>
    <p:extLst>
      <p:ext uri="{BB962C8B-B14F-4D97-AF65-F5344CB8AC3E}">
        <p14:creationId xmlns:p14="http://schemas.microsoft.com/office/powerpoint/2010/main" val="274973870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smtClean="0"/>
              <a:t>Challenging negative thoughts</a:t>
            </a:r>
          </a:p>
        </p:txBody>
      </p:sp>
      <p:sp>
        <p:nvSpPr>
          <p:cNvPr id="36867" name="Rectangle 3"/>
          <p:cNvSpPr>
            <a:spLocks noGrp="1" noChangeArrowheads="1"/>
          </p:cNvSpPr>
          <p:nvPr>
            <p:ph type="body" idx="1"/>
          </p:nvPr>
        </p:nvSpPr>
        <p:spPr/>
        <p:txBody>
          <a:bodyPr/>
          <a:lstStyle/>
          <a:p>
            <a:pPr>
              <a:lnSpc>
                <a:spcPct val="90000"/>
              </a:lnSpc>
            </a:pPr>
            <a:r>
              <a:rPr lang="en-GB" smtClean="0"/>
              <a:t>Apply ‘Socratic reasoning’ or imagine this being tested in a Court of Law</a:t>
            </a:r>
          </a:p>
          <a:p>
            <a:pPr lvl="1">
              <a:lnSpc>
                <a:spcPct val="90000"/>
              </a:lnSpc>
            </a:pPr>
            <a:endParaRPr lang="en-GB" smtClean="0"/>
          </a:p>
          <a:p>
            <a:pPr lvl="1">
              <a:lnSpc>
                <a:spcPct val="90000"/>
              </a:lnSpc>
            </a:pPr>
            <a:r>
              <a:rPr lang="en-GB" smtClean="0"/>
              <a:t>Identify the negative thought</a:t>
            </a:r>
          </a:p>
          <a:p>
            <a:pPr lvl="2">
              <a:lnSpc>
                <a:spcPct val="90000"/>
              </a:lnSpc>
            </a:pPr>
            <a:r>
              <a:rPr lang="en-GB" smtClean="0"/>
              <a:t>Eg, I won’t get a job or it will be a rubbish one</a:t>
            </a:r>
          </a:p>
          <a:p>
            <a:pPr lvl="1">
              <a:lnSpc>
                <a:spcPct val="90000"/>
              </a:lnSpc>
            </a:pPr>
            <a:r>
              <a:rPr lang="en-GB" smtClean="0"/>
              <a:t>Ascertain the evidence </a:t>
            </a:r>
            <a:r>
              <a:rPr lang="en-GB" smtClean="0">
                <a:solidFill>
                  <a:schemeClr val="folHlink"/>
                </a:solidFill>
              </a:rPr>
              <a:t>For and Against</a:t>
            </a:r>
          </a:p>
          <a:p>
            <a:pPr lvl="1">
              <a:lnSpc>
                <a:spcPct val="90000"/>
              </a:lnSpc>
            </a:pPr>
            <a:r>
              <a:rPr lang="en-GB" smtClean="0"/>
              <a:t>Ask if you are making a ‘</a:t>
            </a:r>
            <a:r>
              <a:rPr lang="en-GB" smtClean="0">
                <a:solidFill>
                  <a:schemeClr val="hlink"/>
                </a:solidFill>
              </a:rPr>
              <a:t>thinking error</a:t>
            </a:r>
            <a:r>
              <a:rPr lang="en-GB" smtClean="0"/>
              <a:t>’</a:t>
            </a:r>
          </a:p>
          <a:p>
            <a:pPr lvl="1">
              <a:lnSpc>
                <a:spcPct val="90000"/>
              </a:lnSpc>
            </a:pPr>
            <a:r>
              <a:rPr lang="en-GB" smtClean="0"/>
              <a:t>Propose a more reasonable alternative thought</a:t>
            </a:r>
          </a:p>
        </p:txBody>
      </p:sp>
    </p:spTree>
    <p:extLst>
      <p:ext uri="{BB962C8B-B14F-4D97-AF65-F5344CB8AC3E}">
        <p14:creationId xmlns:p14="http://schemas.microsoft.com/office/powerpoint/2010/main" val="165261207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864095"/>
          </a:xfrm>
        </p:spPr>
        <p:txBody>
          <a:bodyPr/>
          <a:lstStyle/>
          <a:p>
            <a:r>
              <a:rPr lang="en-GB" dirty="0" smtClean="0"/>
              <a:t>Agenda</a:t>
            </a:r>
            <a:endParaRPr lang="en-GB" dirty="0"/>
          </a:p>
        </p:txBody>
      </p:sp>
      <p:sp>
        <p:nvSpPr>
          <p:cNvPr id="3" name="Subtitle 2"/>
          <p:cNvSpPr>
            <a:spLocks noGrp="1"/>
          </p:cNvSpPr>
          <p:nvPr>
            <p:ph type="subTitle" idx="1"/>
          </p:nvPr>
        </p:nvSpPr>
        <p:spPr>
          <a:xfrm>
            <a:off x="467544" y="1340768"/>
            <a:ext cx="7848872" cy="5400600"/>
          </a:xfrm>
        </p:spPr>
        <p:txBody>
          <a:bodyPr>
            <a:normAutofit/>
          </a:bodyPr>
          <a:lstStyle/>
          <a:p>
            <a:pPr marL="457200" indent="-457200" algn="l">
              <a:buFont typeface="Arial" pitchFamily="34" charset="0"/>
              <a:buChar char="•"/>
            </a:pPr>
            <a:r>
              <a:rPr lang="en-GB" sz="2800" dirty="0" smtClean="0">
                <a:solidFill>
                  <a:schemeClr val="tx1"/>
                </a:solidFill>
              </a:rPr>
              <a:t>Career Choice </a:t>
            </a:r>
            <a:r>
              <a:rPr lang="en-US" sz="2800" dirty="0" smtClean="0">
                <a:solidFill>
                  <a:schemeClr val="tx1"/>
                </a:solidFill>
              </a:rPr>
              <a:t>–</a:t>
            </a:r>
            <a:r>
              <a:rPr lang="en-GB" sz="2800" dirty="0" smtClean="0">
                <a:solidFill>
                  <a:schemeClr val="tx1"/>
                </a:solidFill>
              </a:rPr>
              <a:t>Stages of Decision Making</a:t>
            </a:r>
          </a:p>
          <a:p>
            <a:pPr marL="457200" indent="-457200" algn="l">
              <a:buFont typeface="Arial" pitchFamily="34" charset="0"/>
              <a:buChar char="•"/>
            </a:pPr>
            <a:r>
              <a:rPr lang="en-GB" sz="2800" dirty="0" smtClean="0">
                <a:solidFill>
                  <a:schemeClr val="tx1"/>
                </a:solidFill>
              </a:rPr>
              <a:t>The Career Jigsaw-Discover, Understand, Impress</a:t>
            </a:r>
          </a:p>
          <a:p>
            <a:pPr marL="457200" indent="-457200" algn="l">
              <a:buFont typeface="Arial" pitchFamily="34" charset="0"/>
              <a:buChar char="•"/>
            </a:pPr>
            <a:r>
              <a:rPr lang="en-GB" sz="2800" dirty="0">
                <a:solidFill>
                  <a:schemeClr val="tx1"/>
                </a:solidFill>
              </a:rPr>
              <a:t>Career Strategy- What, Why, How?</a:t>
            </a:r>
          </a:p>
          <a:p>
            <a:pPr marL="457200" indent="-457200" algn="l">
              <a:buFont typeface="Arial" pitchFamily="34" charset="0"/>
              <a:buChar char="•"/>
            </a:pPr>
            <a:r>
              <a:rPr lang="en-GB" sz="2800" dirty="0" smtClean="0">
                <a:solidFill>
                  <a:schemeClr val="tx1"/>
                </a:solidFill>
              </a:rPr>
              <a:t>Job Seeking Psychology</a:t>
            </a:r>
          </a:p>
          <a:p>
            <a:pPr marL="457200" indent="-457200" algn="l">
              <a:buFont typeface="Arial" pitchFamily="34" charset="0"/>
              <a:buChar char="•"/>
            </a:pPr>
            <a:r>
              <a:rPr lang="en-GB" sz="2800" dirty="0" smtClean="0">
                <a:solidFill>
                  <a:schemeClr val="tx1"/>
                </a:solidFill>
              </a:rPr>
              <a:t>Getting Things Done</a:t>
            </a:r>
          </a:p>
          <a:p>
            <a:pPr marL="457200" indent="-457200" algn="l">
              <a:buFont typeface="Arial" pitchFamily="34" charset="0"/>
              <a:buChar char="•"/>
            </a:pPr>
            <a:r>
              <a:rPr lang="en-GB" sz="2800" dirty="0" smtClean="0">
                <a:solidFill>
                  <a:schemeClr val="tx1"/>
                </a:solidFill>
              </a:rPr>
              <a:t>Recognising and Challenging Negative Thinking</a:t>
            </a:r>
          </a:p>
          <a:p>
            <a:pPr marL="457200" indent="-457200" algn="l">
              <a:buFont typeface="Arial" pitchFamily="34" charset="0"/>
              <a:buChar char="•"/>
            </a:pPr>
            <a:endParaRPr lang="en-GB" sz="2800" dirty="0" smtClean="0"/>
          </a:p>
          <a:p>
            <a:pPr algn="l"/>
            <a:endParaRPr lang="en-GB" sz="2800" dirty="0"/>
          </a:p>
        </p:txBody>
      </p:sp>
      <p:pic>
        <p:nvPicPr>
          <p:cNvPr id="4" name="Picture 3"/>
          <p:cNvPicPr>
            <a:picLocks noChangeAspect="1"/>
          </p:cNvPicPr>
          <p:nvPr/>
        </p:nvPicPr>
        <p:blipFill>
          <a:blip r:embed="rId3"/>
          <a:stretch>
            <a:fillRect/>
          </a:stretch>
        </p:blipFill>
        <p:spPr>
          <a:xfrm>
            <a:off x="3131840" y="4581128"/>
            <a:ext cx="3200400" cy="2253222"/>
          </a:xfrm>
          <a:prstGeom prst="rect">
            <a:avLst/>
          </a:prstGeom>
        </p:spPr>
      </p:pic>
    </p:spTree>
    <p:extLst>
      <p:ext uri="{BB962C8B-B14F-4D97-AF65-F5344CB8AC3E}">
        <p14:creationId xmlns:p14="http://schemas.microsoft.com/office/powerpoint/2010/main" val="14420048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Choice</a:t>
            </a:r>
            <a:endParaRPr lang="en-GB" dirty="0"/>
          </a:p>
        </p:txBody>
      </p:sp>
      <p:sp>
        <p:nvSpPr>
          <p:cNvPr id="3" name="Content Placeholder 2"/>
          <p:cNvSpPr>
            <a:spLocks noGrp="1"/>
          </p:cNvSpPr>
          <p:nvPr>
            <p:ph idx="1"/>
          </p:nvPr>
        </p:nvSpPr>
        <p:spPr/>
        <p:txBody>
          <a:bodyPr>
            <a:normAutofit/>
          </a:bodyPr>
          <a:lstStyle/>
          <a:p>
            <a:r>
              <a:rPr lang="en-GB" dirty="0" smtClean="0"/>
              <a:t>You DO have one!</a:t>
            </a:r>
          </a:p>
          <a:p>
            <a:r>
              <a:rPr lang="en-GB" dirty="0" smtClean="0"/>
              <a:t>Stages of decision making</a:t>
            </a:r>
          </a:p>
          <a:p>
            <a:pPr lvl="1"/>
            <a:r>
              <a:rPr lang="en-GB" dirty="0" smtClean="0"/>
              <a:t>Understanding yourself</a:t>
            </a:r>
          </a:p>
          <a:p>
            <a:pPr lvl="2"/>
            <a:r>
              <a:rPr lang="en-US" sz="2000" dirty="0"/>
              <a:t>What do I want out of a job/my career? What do I want out of life? What am I good at / enjoy doing? What am I not good at / want to avoid? What would my ideal job look </a:t>
            </a:r>
            <a:r>
              <a:rPr lang="en-US" sz="2000" dirty="0" smtClean="0"/>
              <a:t>like?</a:t>
            </a:r>
            <a:endParaRPr lang="en-GB" sz="2000" dirty="0" smtClean="0"/>
          </a:p>
          <a:p>
            <a:pPr lvl="1"/>
            <a:r>
              <a:rPr lang="en-GB" dirty="0" smtClean="0"/>
              <a:t>Researching careers</a:t>
            </a:r>
          </a:p>
          <a:p>
            <a:pPr lvl="2"/>
            <a:r>
              <a:rPr lang="en-GB" sz="2000" dirty="0" smtClean="0"/>
              <a:t>Desk research/Active research</a:t>
            </a:r>
          </a:p>
          <a:p>
            <a:pPr lvl="1"/>
            <a:r>
              <a:rPr lang="en-GB" dirty="0" smtClean="0"/>
              <a:t>Choosing career</a:t>
            </a:r>
          </a:p>
          <a:p>
            <a:pPr lvl="2"/>
            <a:r>
              <a:rPr lang="en-GB" sz="2000" dirty="0" smtClean="0"/>
              <a:t>Matching your criteria with specific industries/roles</a:t>
            </a:r>
            <a:endParaRPr lang="en-GB" sz="2000" dirty="0"/>
          </a:p>
          <a:p>
            <a:pPr marL="457200" lvl="1" indent="0">
              <a:buNone/>
            </a:pPr>
            <a:endParaRPr lang="en-GB" dirty="0" smtClean="0"/>
          </a:p>
          <a:p>
            <a:pPr lvl="1"/>
            <a:endParaRPr lang="en-GB" dirty="0"/>
          </a:p>
          <a:p>
            <a:pPr marL="457200" lvl="1" indent="0">
              <a:buNone/>
            </a:pPr>
            <a:endParaRPr lang="en-GB" dirty="0" smtClean="0"/>
          </a:p>
          <a:p>
            <a:pPr marL="0" indent="0">
              <a:buNone/>
            </a:pPr>
            <a:endParaRPr lang="en-GB" dirty="0"/>
          </a:p>
        </p:txBody>
      </p:sp>
    </p:spTree>
    <p:extLst>
      <p:ext uri="{BB962C8B-B14F-4D97-AF65-F5344CB8AC3E}">
        <p14:creationId xmlns:p14="http://schemas.microsoft.com/office/powerpoint/2010/main" val="212755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 Research</a:t>
            </a:r>
            <a:endParaRPr lang="en-US" dirty="0"/>
          </a:p>
        </p:txBody>
      </p:sp>
      <p:sp>
        <p:nvSpPr>
          <p:cNvPr id="3" name="Content Placeholder 2"/>
          <p:cNvSpPr>
            <a:spLocks noGrp="1"/>
          </p:cNvSpPr>
          <p:nvPr>
            <p:ph idx="1"/>
          </p:nvPr>
        </p:nvSpPr>
        <p:spPr>
          <a:xfrm>
            <a:off x="457200" y="1600200"/>
            <a:ext cx="8229600" cy="4997152"/>
          </a:xfrm>
        </p:spPr>
        <p:txBody>
          <a:bodyPr>
            <a:normAutofit/>
          </a:bodyPr>
          <a:lstStyle/>
          <a:p>
            <a:r>
              <a:rPr lang="en-US" dirty="0" smtClean="0"/>
              <a:t>LSE Careers Website</a:t>
            </a:r>
          </a:p>
          <a:p>
            <a:r>
              <a:rPr lang="en-US" dirty="0"/>
              <a:t>Newspapers and Trade </a:t>
            </a:r>
            <a:r>
              <a:rPr lang="en-US" dirty="0" smtClean="0"/>
              <a:t>Publications</a:t>
            </a:r>
            <a:endParaRPr lang="en-US" dirty="0"/>
          </a:p>
          <a:p>
            <a:endParaRPr lang="en-US" dirty="0" smtClean="0"/>
          </a:p>
          <a:p>
            <a:r>
              <a:rPr lang="en-US" dirty="0" smtClean="0"/>
              <a:t>Prospects (Planner/Types of jobs/Options with your subject/related jobs)</a:t>
            </a:r>
            <a:r>
              <a:rPr lang="en-US" sz="2800" dirty="0" smtClean="0">
                <a:hlinkClick r:id="rId3"/>
              </a:rPr>
              <a:t>http</a:t>
            </a:r>
            <a:r>
              <a:rPr lang="en-US" sz="2800" dirty="0">
                <a:hlinkClick r:id="rId3"/>
              </a:rPr>
              <a:t>://www.prospects.ac.uk</a:t>
            </a:r>
            <a:r>
              <a:rPr lang="en-US" dirty="0" smtClean="0">
                <a:hlinkClick r:id="rId3"/>
              </a:rPr>
              <a:t>/</a:t>
            </a:r>
            <a:endParaRPr lang="en-US" dirty="0" smtClean="0"/>
          </a:p>
          <a:p>
            <a:pPr marL="0" indent="0">
              <a:buNone/>
            </a:pPr>
            <a:endParaRPr lang="en-US" dirty="0" smtClean="0"/>
          </a:p>
          <a:p>
            <a:r>
              <a:rPr lang="en-US" dirty="0" err="1" smtClean="0"/>
              <a:t>TargetJobs</a:t>
            </a:r>
            <a:r>
              <a:rPr lang="en-US" dirty="0" smtClean="0"/>
              <a:t> (Careers Planner)</a:t>
            </a:r>
            <a:r>
              <a:rPr lang="es-ES_tradnl" sz="2800" dirty="0" smtClean="0">
                <a:hlinkClick r:id="rId4"/>
              </a:rPr>
              <a:t>http</a:t>
            </a:r>
            <a:r>
              <a:rPr lang="es-ES_tradnl" sz="2800" dirty="0">
                <a:hlinkClick r:id="rId4"/>
              </a:rPr>
              <a:t>://targetjobs.co.uk</a:t>
            </a:r>
            <a:r>
              <a:rPr lang="es-ES_tradnl" sz="2800" dirty="0" smtClean="0">
                <a:hlinkClick r:id="rId4"/>
              </a:rPr>
              <a:t>/</a:t>
            </a:r>
            <a:endParaRPr lang="es-ES_tradnl" sz="2800" dirty="0" smtClean="0"/>
          </a:p>
        </p:txBody>
      </p:sp>
    </p:spTree>
    <p:extLst>
      <p:ext uri="{BB962C8B-B14F-4D97-AF65-F5344CB8AC3E}">
        <p14:creationId xmlns:p14="http://schemas.microsoft.com/office/powerpoint/2010/main" val="3895716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txBody>
          <a:bodyPr>
            <a:normAutofit fontScale="90000"/>
          </a:bodyPr>
          <a:lstStyle/>
          <a:p>
            <a:r>
              <a:rPr lang="en-GB" sz="5300" dirty="0"/>
              <a:t>The Career Jigsaw</a:t>
            </a:r>
            <a:r>
              <a:rPr lang="en-GB" sz="5300" dirty="0" smtClean="0"/>
              <a:t>!</a:t>
            </a:r>
            <a:br>
              <a:rPr lang="en-GB" sz="5300" dirty="0" smtClean="0"/>
            </a:br>
            <a:r>
              <a:rPr lang="en-GB" dirty="0" smtClean="0"/>
              <a:t>Discover, Understand, Impress </a:t>
            </a:r>
            <a:r>
              <a:rPr lang="en-GB" dirty="0"/>
              <a:t/>
            </a:r>
            <a:br>
              <a:rPr lang="en-GB" dirty="0"/>
            </a:br>
            <a:endParaRPr lang="en-US" dirty="0"/>
          </a:p>
        </p:txBody>
      </p:sp>
      <p:pic>
        <p:nvPicPr>
          <p:cNvPr id="4" name="Content Placeholder 3"/>
          <p:cNvPicPr>
            <a:picLocks noGrp="1" noChangeAspect="1"/>
          </p:cNvPicPr>
          <p:nvPr>
            <p:ph idx="1"/>
          </p:nvPr>
        </p:nvPicPr>
        <p:blipFill>
          <a:blip r:embed="rId3"/>
          <a:srcRect t="5469" b="5469"/>
          <a:stretch>
            <a:fillRect/>
          </a:stretch>
        </p:blipFill>
        <p:spPr>
          <a:xfrm>
            <a:off x="1294800" y="2348880"/>
            <a:ext cx="6517560" cy="3777283"/>
          </a:xfrm>
          <a:prstGeom prst="rect">
            <a:avLst/>
          </a:prstGeom>
        </p:spPr>
      </p:pic>
    </p:spTree>
    <p:extLst>
      <p:ext uri="{BB962C8B-B14F-4D97-AF65-F5344CB8AC3E}">
        <p14:creationId xmlns:p14="http://schemas.microsoft.com/office/powerpoint/2010/main" val="2735742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Research and Informational Interview Questions</a:t>
            </a:r>
            <a:endParaRPr lang="en-US" sz="3200" dirty="0"/>
          </a:p>
        </p:txBody>
      </p:sp>
      <p:sp>
        <p:nvSpPr>
          <p:cNvPr id="3" name="Content Placeholder 2"/>
          <p:cNvSpPr>
            <a:spLocks noGrp="1"/>
          </p:cNvSpPr>
          <p:nvPr>
            <p:ph idx="1"/>
          </p:nvPr>
        </p:nvSpPr>
        <p:spPr/>
        <p:txBody>
          <a:bodyPr>
            <a:normAutofit fontScale="70000" lnSpcReduction="20000"/>
          </a:bodyPr>
          <a:lstStyle/>
          <a:p>
            <a:r>
              <a:rPr lang="en-US" sz="2400" dirty="0"/>
              <a:t>What type of work do you do? </a:t>
            </a:r>
            <a:endParaRPr lang="en-US" sz="2400" dirty="0" smtClean="0"/>
          </a:p>
          <a:p>
            <a:r>
              <a:rPr lang="en-US" sz="2400" dirty="0" smtClean="0"/>
              <a:t>What </a:t>
            </a:r>
            <a:r>
              <a:rPr lang="en-US" sz="2400" dirty="0"/>
              <a:t>does an average day entail for you? </a:t>
            </a:r>
            <a:endParaRPr lang="en-US" sz="2400" dirty="0" smtClean="0"/>
          </a:p>
          <a:p>
            <a:r>
              <a:rPr lang="en-US" sz="2400" dirty="0" smtClean="0"/>
              <a:t>What </a:t>
            </a:r>
            <a:r>
              <a:rPr lang="en-US" sz="2400" dirty="0"/>
              <a:t>do you enjoy most/least about your job? </a:t>
            </a:r>
          </a:p>
          <a:p>
            <a:r>
              <a:rPr lang="en-US" sz="2400" dirty="0" smtClean="0"/>
              <a:t>What </a:t>
            </a:r>
            <a:r>
              <a:rPr lang="en-US" sz="2400" dirty="0"/>
              <a:t>are the advantages/disadvantages about working for a business of </a:t>
            </a:r>
            <a:r>
              <a:rPr lang="en-US" sz="2400" dirty="0" smtClean="0"/>
              <a:t>this size?</a:t>
            </a:r>
          </a:p>
          <a:p>
            <a:r>
              <a:rPr lang="en-US" sz="2400" dirty="0"/>
              <a:t>W</a:t>
            </a:r>
            <a:r>
              <a:rPr lang="en-US" sz="2400" dirty="0" smtClean="0"/>
              <a:t>hat </a:t>
            </a:r>
            <a:r>
              <a:rPr lang="en-US" sz="2400" dirty="0"/>
              <a:t>are the key skills required for your role? </a:t>
            </a:r>
          </a:p>
          <a:p>
            <a:r>
              <a:rPr lang="en-US" sz="2400" dirty="0" smtClean="0"/>
              <a:t>How </a:t>
            </a:r>
            <a:r>
              <a:rPr lang="en-US" sz="2400" dirty="0"/>
              <a:t>do you deal with difficult situations/clients </a:t>
            </a:r>
          </a:p>
          <a:p>
            <a:r>
              <a:rPr lang="en-US" sz="2400" dirty="0" smtClean="0"/>
              <a:t>How </a:t>
            </a:r>
            <a:r>
              <a:rPr lang="en-US" sz="2400" dirty="0"/>
              <a:t>much does your job affect your work/life balance? </a:t>
            </a:r>
          </a:p>
          <a:p>
            <a:r>
              <a:rPr lang="en-US" sz="2400" dirty="0" smtClean="0"/>
              <a:t>How </a:t>
            </a:r>
            <a:r>
              <a:rPr lang="en-US" sz="2400" dirty="0"/>
              <a:t>important is teamwork/working on your own initiative in your job? </a:t>
            </a:r>
          </a:p>
          <a:p>
            <a:r>
              <a:rPr lang="en-US" sz="2400" dirty="0" smtClean="0"/>
              <a:t>How </a:t>
            </a:r>
            <a:r>
              <a:rPr lang="en-US" sz="2400" dirty="0"/>
              <a:t>much time to you spend in the office/outside of the office? </a:t>
            </a:r>
          </a:p>
          <a:p>
            <a:r>
              <a:rPr lang="en-US" sz="2400" dirty="0" smtClean="0"/>
              <a:t>How </a:t>
            </a:r>
            <a:r>
              <a:rPr lang="en-US" sz="2400" dirty="0"/>
              <a:t>much supervision did you get as a </a:t>
            </a:r>
            <a:r>
              <a:rPr lang="en-US" sz="2400" dirty="0" smtClean="0"/>
              <a:t>trainee? </a:t>
            </a:r>
          </a:p>
          <a:p>
            <a:r>
              <a:rPr lang="en-US" sz="2400" dirty="0" smtClean="0"/>
              <a:t>How </a:t>
            </a:r>
            <a:r>
              <a:rPr lang="en-US" sz="2400" dirty="0"/>
              <a:t>long have you been in this role and how long has it taken you to </a:t>
            </a:r>
            <a:r>
              <a:rPr lang="en-US" sz="2400" dirty="0" smtClean="0"/>
              <a:t>reach your </a:t>
            </a:r>
            <a:r>
              <a:rPr lang="en-US" sz="2400" dirty="0"/>
              <a:t>current </a:t>
            </a:r>
            <a:r>
              <a:rPr lang="en-US" sz="2400" dirty="0" smtClean="0"/>
              <a:t>position</a:t>
            </a:r>
            <a:endParaRPr lang="en-US" sz="2400" dirty="0"/>
          </a:p>
          <a:p>
            <a:r>
              <a:rPr lang="en-US" sz="2400" dirty="0" smtClean="0"/>
              <a:t>How </a:t>
            </a:r>
            <a:r>
              <a:rPr lang="en-US" sz="2400" dirty="0"/>
              <a:t>can I build upon my networks? </a:t>
            </a:r>
            <a:endParaRPr lang="en-US" sz="2400" dirty="0" smtClean="0"/>
          </a:p>
          <a:p>
            <a:r>
              <a:rPr lang="en-US" sz="2400" dirty="0" smtClean="0"/>
              <a:t>How </a:t>
            </a:r>
            <a:r>
              <a:rPr lang="en-US" sz="2400" dirty="0"/>
              <a:t>can I use the skills/experience I already have to market myself to my full</a:t>
            </a:r>
          </a:p>
          <a:p>
            <a:r>
              <a:rPr lang="en-US" sz="2400" dirty="0"/>
              <a:t>potential? </a:t>
            </a:r>
          </a:p>
          <a:p>
            <a:r>
              <a:rPr lang="en-US" sz="2400" dirty="0" smtClean="0"/>
              <a:t>What </a:t>
            </a:r>
            <a:r>
              <a:rPr lang="en-US" sz="2400" dirty="0"/>
              <a:t>kind of work experience would be beneficial to me if I am looking to </a:t>
            </a:r>
            <a:r>
              <a:rPr lang="en-US" sz="2400" dirty="0" smtClean="0"/>
              <a:t>go into </a:t>
            </a:r>
            <a:r>
              <a:rPr lang="en-US" sz="2400" dirty="0"/>
              <a:t>x </a:t>
            </a:r>
            <a:r>
              <a:rPr lang="en-US" sz="2400" dirty="0" smtClean="0"/>
              <a:t>sector</a:t>
            </a:r>
            <a:endParaRPr lang="en-US" sz="2400" dirty="0"/>
          </a:p>
        </p:txBody>
      </p:sp>
    </p:spTree>
    <p:extLst>
      <p:ext uri="{BB962C8B-B14F-4D97-AF65-F5344CB8AC3E}">
        <p14:creationId xmlns:p14="http://schemas.microsoft.com/office/powerpoint/2010/main" val="2438652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Career Strategy</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t>What? </a:t>
            </a:r>
            <a:r>
              <a:rPr lang="en-GB" sz="2400" dirty="0" smtClean="0"/>
              <a:t>Understand-Research-Choose-APPLY</a:t>
            </a:r>
            <a:endParaRPr lang="en-GB" dirty="0" smtClean="0"/>
          </a:p>
          <a:p>
            <a:pPr marL="0" indent="0">
              <a:buNone/>
            </a:pPr>
            <a:r>
              <a:rPr lang="en-GB" dirty="0" smtClean="0"/>
              <a:t>Why? - </a:t>
            </a:r>
            <a:r>
              <a:rPr lang="en-GB" sz="2400" dirty="0" smtClean="0"/>
              <a:t>Competing Effectively and Confidently</a:t>
            </a:r>
          </a:p>
          <a:p>
            <a:pPr marL="0" indent="0">
              <a:buNone/>
            </a:pPr>
            <a:r>
              <a:rPr lang="en-GB" sz="2400" dirty="0"/>
              <a:t> </a:t>
            </a:r>
            <a:r>
              <a:rPr lang="en-GB" sz="2400" dirty="0" smtClean="0"/>
              <a:t>              - Standing out from the crowd</a:t>
            </a:r>
          </a:p>
          <a:p>
            <a:pPr marL="0" indent="0">
              <a:buNone/>
            </a:pPr>
            <a:r>
              <a:rPr lang="en-GB" dirty="0" smtClean="0"/>
              <a:t>How? </a:t>
            </a:r>
            <a:r>
              <a:rPr lang="en-US" dirty="0" smtClean="0"/>
              <a:t>–</a:t>
            </a:r>
            <a:r>
              <a:rPr lang="en-GB" dirty="0" smtClean="0"/>
              <a:t> </a:t>
            </a:r>
            <a:r>
              <a:rPr lang="en-GB" sz="2400" dirty="0" smtClean="0"/>
              <a:t>Action Planning for all stages</a:t>
            </a:r>
          </a:p>
          <a:p>
            <a:r>
              <a:rPr lang="en-US" sz="2400" dirty="0" smtClean="0"/>
              <a:t>Identify your </a:t>
            </a:r>
            <a:r>
              <a:rPr lang="en-US" sz="2400" dirty="0"/>
              <a:t>goal  </a:t>
            </a:r>
            <a:r>
              <a:rPr lang="en-US" sz="2400" dirty="0" smtClean="0"/>
              <a:t>- Key goals/Stepping stone goals</a:t>
            </a:r>
            <a:endParaRPr lang="en-US" sz="2400" dirty="0"/>
          </a:p>
          <a:p>
            <a:r>
              <a:rPr lang="en-US" sz="2400" dirty="0"/>
              <a:t>Setting a time frame for achieving </a:t>
            </a:r>
            <a:r>
              <a:rPr lang="en-US" sz="2400" dirty="0" smtClean="0"/>
              <a:t>your </a:t>
            </a:r>
            <a:r>
              <a:rPr lang="en-US" sz="2400" dirty="0"/>
              <a:t>goal  </a:t>
            </a:r>
          </a:p>
          <a:p>
            <a:r>
              <a:rPr lang="en-US" sz="2400" dirty="0"/>
              <a:t>Identifying what resources </a:t>
            </a:r>
            <a:r>
              <a:rPr lang="en-US" sz="2400" dirty="0" smtClean="0"/>
              <a:t>you need </a:t>
            </a:r>
            <a:r>
              <a:rPr lang="en-US" sz="2400" dirty="0"/>
              <a:t>to help </a:t>
            </a:r>
            <a:r>
              <a:rPr lang="en-US" sz="2400" dirty="0" smtClean="0"/>
              <a:t>you achieve </a:t>
            </a:r>
            <a:r>
              <a:rPr lang="en-US" sz="2400" dirty="0"/>
              <a:t>the goal e.g. attending an event</a:t>
            </a:r>
            <a:r>
              <a:rPr lang="en-US" sz="2400" dirty="0" smtClean="0"/>
              <a:t>, working </a:t>
            </a:r>
            <a:r>
              <a:rPr lang="en-US" sz="2400" dirty="0"/>
              <a:t>on a CV</a:t>
            </a:r>
            <a:r>
              <a:rPr lang="en-US" sz="2400" dirty="0" smtClean="0"/>
              <a:t>, speaking to a Careers consultant </a:t>
            </a:r>
            <a:r>
              <a:rPr lang="en-US" sz="2400" dirty="0"/>
              <a:t>setting up a </a:t>
            </a:r>
            <a:r>
              <a:rPr lang="en-US" sz="2400" dirty="0">
                <a:hlinkClick r:id="rId3" tooltip="LinkedIn"/>
              </a:rPr>
              <a:t>LinkedIn</a:t>
            </a:r>
            <a:r>
              <a:rPr lang="en-US" sz="2400" dirty="0"/>
              <a:t> </a:t>
            </a:r>
            <a:r>
              <a:rPr lang="en-US" sz="2400" dirty="0" smtClean="0"/>
              <a:t>profile, gathering contacts, making an application.</a:t>
            </a:r>
            <a:r>
              <a:rPr lang="en-US" sz="2400" dirty="0"/>
              <a:t>  </a:t>
            </a:r>
          </a:p>
          <a:p>
            <a:pPr marL="0" indent="0">
              <a:buNone/>
            </a:pPr>
            <a:endParaRPr lang="en-GB" sz="2400" dirty="0"/>
          </a:p>
        </p:txBody>
      </p:sp>
    </p:spTree>
    <p:extLst>
      <p:ext uri="{BB962C8B-B14F-4D97-AF65-F5344CB8AC3E}">
        <p14:creationId xmlns:p14="http://schemas.microsoft.com/office/powerpoint/2010/main" val="3852671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Remember….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Do your research but don’t procrastinate-once you have researched enough-apply!.</a:t>
            </a:r>
            <a:r>
              <a:rPr lang="en-US" dirty="0"/>
              <a:t/>
            </a:r>
            <a:br>
              <a:rPr lang="en-US" dirty="0"/>
            </a:br>
            <a:r>
              <a:rPr lang="en-US" dirty="0" smtClean="0"/>
              <a:t> </a:t>
            </a:r>
            <a:endParaRPr lang="en-US" dirty="0"/>
          </a:p>
          <a:p>
            <a:r>
              <a:rPr lang="en-US" dirty="0"/>
              <a:t>Your emotions and intuition also give you important data about alternatives and are worth paying attention to.</a:t>
            </a:r>
            <a:br>
              <a:rPr lang="en-US" dirty="0"/>
            </a:br>
            <a:endParaRPr lang="en-US" dirty="0" smtClean="0"/>
          </a:p>
          <a:p>
            <a:r>
              <a:rPr lang="en-US" dirty="0" smtClean="0"/>
              <a:t>Luck</a:t>
            </a:r>
            <a:r>
              <a:rPr lang="en-US" dirty="0"/>
              <a:t>, or chance plays a big role in every career. But people who seem lucky are often, on closer inspection, those who make the most of what comes their way and make the best of any decision they take.</a:t>
            </a:r>
            <a:br>
              <a:rPr lang="en-US" dirty="0"/>
            </a:br>
            <a:r>
              <a:rPr lang="en-US" dirty="0"/>
              <a:t>"</a:t>
            </a:r>
            <a:r>
              <a:rPr lang="en-US" i="1" dirty="0"/>
              <a:t>Luck is preparation meeting opportunity</a:t>
            </a:r>
            <a:r>
              <a:rPr lang="en-US" dirty="0"/>
              <a:t>" (Oprah Winfrey) </a:t>
            </a:r>
          </a:p>
        </p:txBody>
      </p:sp>
    </p:spTree>
    <p:extLst>
      <p:ext uri="{BB962C8B-B14F-4D97-AF65-F5344CB8AC3E}">
        <p14:creationId xmlns:p14="http://schemas.microsoft.com/office/powerpoint/2010/main" val="826317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ctrTitle"/>
          </p:nvPr>
        </p:nvSpPr>
        <p:spPr>
          <a:solidFill>
            <a:srgbClr val="CCECFF"/>
          </a:solidFill>
        </p:spPr>
        <p:txBody>
          <a:bodyPr/>
          <a:lstStyle/>
          <a:p>
            <a:r>
              <a:rPr lang="en-GB" dirty="0" smtClean="0">
                <a:latin typeface="Calibri" pitchFamily="34" charset="0"/>
              </a:rPr>
              <a:t>Job seeking psychology</a:t>
            </a:r>
          </a:p>
        </p:txBody>
      </p:sp>
      <p:sp>
        <p:nvSpPr>
          <p:cNvPr id="28675" name="Rectangle 5"/>
          <p:cNvSpPr>
            <a:spLocks noGrp="1" noChangeArrowheads="1"/>
          </p:cNvSpPr>
          <p:nvPr>
            <p:ph type="subTitle" idx="1"/>
          </p:nvPr>
        </p:nvSpPr>
        <p:spPr/>
        <p:txBody>
          <a:bodyPr/>
          <a:lstStyle/>
          <a:p>
            <a:r>
              <a:rPr lang="en-GB" smtClean="0"/>
              <a:t> </a:t>
            </a:r>
          </a:p>
        </p:txBody>
      </p:sp>
    </p:spTree>
    <p:extLst>
      <p:ext uri="{BB962C8B-B14F-4D97-AF65-F5344CB8AC3E}">
        <p14:creationId xmlns:p14="http://schemas.microsoft.com/office/powerpoint/2010/main" val="697391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1202</Words>
  <Application>Microsoft Office PowerPoint</Application>
  <PresentationFormat>On-screen Show (4:3)</PresentationFormat>
  <Paragraphs>168</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Career Identity How to find the best career for YOU!</vt:lpstr>
      <vt:lpstr>Agenda</vt:lpstr>
      <vt:lpstr>Career Choice</vt:lpstr>
      <vt:lpstr>Desk Research</vt:lpstr>
      <vt:lpstr>The Career Jigsaw! Discover, Understand, Impress  </vt:lpstr>
      <vt:lpstr>Research and Informational Interview Questions</vt:lpstr>
      <vt:lpstr>Career Strategy</vt:lpstr>
      <vt:lpstr>But Remember….</vt:lpstr>
      <vt:lpstr>Job seeking psychology</vt:lpstr>
      <vt:lpstr>What gets in the way?</vt:lpstr>
      <vt:lpstr>Dynamics of work, life ... </vt:lpstr>
      <vt:lpstr> Underlying dynamics in Careers</vt:lpstr>
      <vt:lpstr>Getting things done</vt:lpstr>
      <vt:lpstr>Using time management</vt:lpstr>
      <vt:lpstr>Using positive psychology</vt:lpstr>
      <vt:lpstr>Thinking errors</vt:lpstr>
      <vt:lpstr>Challenging negative thoughts</vt:lpstr>
    </vt:vector>
  </TitlesOfParts>
  <Company>London School of Economics and Political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22</cp:revision>
  <dcterms:created xsi:type="dcterms:W3CDTF">2012-09-28T16:00:26Z</dcterms:created>
  <dcterms:modified xsi:type="dcterms:W3CDTF">2012-10-12T10:47:34Z</dcterms:modified>
</cp:coreProperties>
</file>