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8"/>
  </p:notesMasterIdLst>
  <p:handoutMasterIdLst>
    <p:handoutMasterId r:id="rId29"/>
  </p:handoutMasterIdLst>
  <p:sldIdLst>
    <p:sldId id="256" r:id="rId5"/>
    <p:sldId id="2651" r:id="rId6"/>
    <p:sldId id="258" r:id="rId7"/>
    <p:sldId id="268" r:id="rId8"/>
    <p:sldId id="259" r:id="rId9"/>
    <p:sldId id="261" r:id="rId10"/>
    <p:sldId id="2636" r:id="rId11"/>
    <p:sldId id="265" r:id="rId12"/>
    <p:sldId id="2653" r:id="rId13"/>
    <p:sldId id="2633" r:id="rId14"/>
    <p:sldId id="2638" r:id="rId15"/>
    <p:sldId id="2654" r:id="rId16"/>
    <p:sldId id="257" r:id="rId17"/>
    <p:sldId id="2652" r:id="rId18"/>
    <p:sldId id="266" r:id="rId19"/>
    <p:sldId id="2642" r:id="rId20"/>
    <p:sldId id="2645" r:id="rId21"/>
    <p:sldId id="2646" r:id="rId22"/>
    <p:sldId id="2647" r:id="rId23"/>
    <p:sldId id="2648" r:id="rId24"/>
    <p:sldId id="2649" r:id="rId25"/>
    <p:sldId id="2627" r:id="rId26"/>
    <p:sldId id="2650"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BFEC307-1DCD-D934-15BE-52132BB46933}" name="Mackenzie,K" initials="Ma" userId="S::k.mackenzie@lse.ac.uk::8deb8e88-4c27-45e0-bce2-10fa0a9225ff"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FFEC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4DF5A32-1006-558E-86C1-BC5CCF0BD7AE}" v="58" dt="2024-12-18T06:54:53.658"/>
    <p1510:client id="{98F5DCF3-74E9-8BB8-5E1C-41C8CFCB4007}" v="574" dt="2024-12-18T09:18:44.843"/>
    <p1510:client id="{E90C5B9D-F8BA-434D-99E5-B1269C8F7666}" v="4" dt="2024-12-17T12:49:51.729"/>
    <p1510:client id="{F10BAFB2-C1C8-DF4B-BEC2-3B757CC9948D}" v="382" dt="2024-12-18T09:38:05.766"/>
    <p1510:client id="{FAC03574-3DD6-07AE-C709-0B89A8D9D6D9}" v="1459" dt="2024-12-17T13:49:00.94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76"/>
  </p:normalViewPr>
  <p:slideViewPr>
    <p:cSldViewPr snapToGrid="0">
      <p:cViewPr varScale="1">
        <p:scale>
          <a:sx n="106" d="100"/>
          <a:sy n="106" d="100"/>
        </p:scale>
        <p:origin x="756" y="96"/>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presProps" Target="presProps.xml"/><Relationship Id="rId35" Type="http://schemas.microsoft.com/office/2018/10/relationships/authors" Targe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1F95207-2423-23E8-11DF-60D65B45035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201FD96E-024F-F2EE-BCCF-0480241929F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F52C8B9-5D9B-564D-8B9A-BCBF86E67C4C}" type="datetimeFigureOut">
              <a:rPr lang="en-US" smtClean="0"/>
              <a:t>12/19/2024</a:t>
            </a:fld>
            <a:endParaRPr lang="en-US"/>
          </a:p>
        </p:txBody>
      </p:sp>
      <p:sp>
        <p:nvSpPr>
          <p:cNvPr id="4" name="Footer Placeholder 3">
            <a:extLst>
              <a:ext uri="{FF2B5EF4-FFF2-40B4-BE49-F238E27FC236}">
                <a16:creationId xmlns:a16="http://schemas.microsoft.com/office/drawing/2014/main" id="{C8B06443-6E10-295B-612E-396702119EE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557B3C49-1463-7E55-651C-6CE8FDA4163E}"/>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5064C75-2D31-F145-B9F4-82D9A76BA4A5}" type="slidenum">
              <a:rPr lang="en-US" smtClean="0"/>
              <a:t>‹#›</a:t>
            </a:fld>
            <a:endParaRPr lang="en-US"/>
          </a:p>
        </p:txBody>
      </p:sp>
    </p:spTree>
    <p:extLst>
      <p:ext uri="{BB962C8B-B14F-4D97-AF65-F5344CB8AC3E}">
        <p14:creationId xmlns:p14="http://schemas.microsoft.com/office/powerpoint/2010/main" val="4484198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4A5DEC0-FDF4-C647-BEF5-1FA1C4D2091B}" type="datetimeFigureOut">
              <a:rPr lang="en-GB" smtClean="0"/>
              <a:t>19/12/2024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B1EB367-FFC4-784A-924E-B436F541E784}" type="slidenum">
              <a:rPr lang="en-GB" smtClean="0"/>
              <a:t>‹#›</a:t>
            </a:fld>
            <a:endParaRPr lang="en-GB"/>
          </a:p>
        </p:txBody>
      </p:sp>
    </p:spTree>
    <p:extLst>
      <p:ext uri="{BB962C8B-B14F-4D97-AF65-F5344CB8AC3E}">
        <p14:creationId xmlns:p14="http://schemas.microsoft.com/office/powerpoint/2010/main" val="3961844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Information only</a:t>
            </a:r>
          </a:p>
        </p:txBody>
      </p:sp>
      <p:sp>
        <p:nvSpPr>
          <p:cNvPr id="4" name="Slide Number Placeholder 3"/>
          <p:cNvSpPr>
            <a:spLocks noGrp="1"/>
          </p:cNvSpPr>
          <p:nvPr>
            <p:ph type="sldNum" sz="quarter" idx="5"/>
          </p:nvPr>
        </p:nvSpPr>
        <p:spPr/>
        <p:txBody>
          <a:bodyPr/>
          <a:lstStyle/>
          <a:p>
            <a:fld id="{FB1EB367-FFC4-784A-924E-B436F541E784}" type="slidenum">
              <a:rPr lang="en-GB" smtClean="0"/>
              <a:t>7</a:t>
            </a:fld>
            <a:endParaRPr lang="en-GB"/>
          </a:p>
        </p:txBody>
      </p:sp>
    </p:spTree>
    <p:extLst>
      <p:ext uri="{BB962C8B-B14F-4D97-AF65-F5344CB8AC3E}">
        <p14:creationId xmlns:p14="http://schemas.microsoft.com/office/powerpoint/2010/main" val="10551937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1A4CCD71-FF30-424F-A719-AC68FB5683C5}" type="slidenum">
              <a:rPr lang="en-GB" smtClean="0"/>
              <a:t>22</a:t>
            </a:fld>
            <a:endParaRPr lang="en-GB"/>
          </a:p>
        </p:txBody>
      </p:sp>
    </p:spTree>
    <p:extLst>
      <p:ext uri="{BB962C8B-B14F-4D97-AF65-F5344CB8AC3E}">
        <p14:creationId xmlns:p14="http://schemas.microsoft.com/office/powerpoint/2010/main" val="324348277"/>
      </p:ext>
    </p:extLst>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svg"/><Relationship Id="rId7" Type="http://schemas.openxmlformats.org/officeDocument/2006/relationships/image" Target="../media/image7.sv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5.svg"/><Relationship Id="rId4" Type="http://schemas.openxmlformats.org/officeDocument/2006/relationships/image" Target="../media/image4.png"/><Relationship Id="rId9" Type="http://schemas.openxmlformats.org/officeDocument/2006/relationships/image" Target="../media/image9.svg"/></Relationships>
</file>

<file path=ppt/slideLayouts/_rels/slideLayout10.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svg"/><Relationship Id="rId7" Type="http://schemas.openxmlformats.org/officeDocument/2006/relationships/image" Target="../media/image7.sv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5.svg"/><Relationship Id="rId4" Type="http://schemas.openxmlformats.org/officeDocument/2006/relationships/image" Target="../media/image4.png"/><Relationship Id="rId9" Type="http://schemas.openxmlformats.org/officeDocument/2006/relationships/image" Target="../media/image9.sv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svg"/><Relationship Id="rId7" Type="http://schemas.openxmlformats.org/officeDocument/2006/relationships/image" Target="../media/image7.sv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5.svg"/><Relationship Id="rId4" Type="http://schemas.openxmlformats.org/officeDocument/2006/relationships/image" Target="../media/image4.png"/><Relationship Id="rId9" Type="http://schemas.openxmlformats.org/officeDocument/2006/relationships/image" Target="../media/image9.sv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svg"/><Relationship Id="rId7" Type="http://schemas.openxmlformats.org/officeDocument/2006/relationships/image" Target="../media/image7.sv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5.svg"/><Relationship Id="rId4" Type="http://schemas.openxmlformats.org/officeDocument/2006/relationships/image" Target="../media/image4.png"/><Relationship Id="rId9" Type="http://schemas.openxmlformats.org/officeDocument/2006/relationships/image" Target="../media/image9.sv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svg"/><Relationship Id="rId7" Type="http://schemas.openxmlformats.org/officeDocument/2006/relationships/image" Target="../media/image7.sv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5.svg"/><Relationship Id="rId4" Type="http://schemas.openxmlformats.org/officeDocument/2006/relationships/image" Target="../media/image4.png"/><Relationship Id="rId9" Type="http://schemas.openxmlformats.org/officeDocument/2006/relationships/image" Target="../media/image9.sv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svg"/><Relationship Id="rId7" Type="http://schemas.openxmlformats.org/officeDocument/2006/relationships/image" Target="../media/image7.sv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5.svg"/><Relationship Id="rId4" Type="http://schemas.openxmlformats.org/officeDocument/2006/relationships/image" Target="../media/image4.png"/><Relationship Id="rId9" Type="http://schemas.openxmlformats.org/officeDocument/2006/relationships/image" Target="../media/image9.svg"/></Relationships>
</file>

<file path=ppt/slideLayouts/_rels/slideLayout5.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svg"/><Relationship Id="rId7" Type="http://schemas.openxmlformats.org/officeDocument/2006/relationships/image" Target="../media/image7.sv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5.svg"/><Relationship Id="rId4" Type="http://schemas.openxmlformats.org/officeDocument/2006/relationships/image" Target="../media/image4.png"/><Relationship Id="rId9" Type="http://schemas.openxmlformats.org/officeDocument/2006/relationships/image" Target="../media/image9.sv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svg"/><Relationship Id="rId7" Type="http://schemas.openxmlformats.org/officeDocument/2006/relationships/image" Target="../media/image7.sv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5.svg"/><Relationship Id="rId4" Type="http://schemas.openxmlformats.org/officeDocument/2006/relationships/image" Target="../media/image4.png"/><Relationship Id="rId9" Type="http://schemas.openxmlformats.org/officeDocument/2006/relationships/image" Target="../media/image9.sv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svg"/><Relationship Id="rId7" Type="http://schemas.openxmlformats.org/officeDocument/2006/relationships/image" Target="../media/image7.sv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5.svg"/><Relationship Id="rId4" Type="http://schemas.openxmlformats.org/officeDocument/2006/relationships/image" Target="../media/image4.png"/><Relationship Id="rId9" Type="http://schemas.openxmlformats.org/officeDocument/2006/relationships/image" Target="../media/image9.sv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4">
            <a:lumMod val="40000"/>
            <a:lumOff val="60000"/>
          </a:schemeClr>
        </a:solidFill>
        <a:effectLst/>
      </p:bgPr>
    </p:bg>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4363669E-2F8E-C917-0937-78F7FB759D0B}"/>
              </a:ext>
            </a:extLst>
          </p:cNvPr>
          <p:cNvGrpSpPr/>
          <p:nvPr userDrawn="1"/>
        </p:nvGrpSpPr>
        <p:grpSpPr>
          <a:xfrm rot="10800000">
            <a:off x="7719950" y="731"/>
            <a:ext cx="4473434" cy="3509232"/>
            <a:chOff x="-1699" y="2490700"/>
            <a:chExt cx="5491067" cy="4363811"/>
          </a:xfrm>
        </p:grpSpPr>
        <p:sp>
          <p:nvSpPr>
            <p:cNvPr id="11" name="Freeform 10">
              <a:extLst>
                <a:ext uri="{FF2B5EF4-FFF2-40B4-BE49-F238E27FC236}">
                  <a16:creationId xmlns:a16="http://schemas.microsoft.com/office/drawing/2014/main" id="{F12CCE44-73E0-5C4A-7999-24EABF669CE7}"/>
                </a:ext>
              </a:extLst>
            </p:cNvPr>
            <p:cNvSpPr/>
            <p:nvPr userDrawn="1"/>
          </p:nvSpPr>
          <p:spPr>
            <a:xfrm rot="10800000">
              <a:off x="-1699" y="2490700"/>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GB"/>
            </a:p>
          </p:txBody>
        </p:sp>
        <p:sp>
          <p:nvSpPr>
            <p:cNvPr id="12" name="Freeform 11">
              <a:extLst>
                <a:ext uri="{FF2B5EF4-FFF2-40B4-BE49-F238E27FC236}">
                  <a16:creationId xmlns:a16="http://schemas.microsoft.com/office/drawing/2014/main" id="{10193090-A0B0-61E5-BFA5-F34E5E2DE90D}"/>
                </a:ext>
              </a:extLst>
            </p:cNvPr>
            <p:cNvSpPr/>
            <p:nvPr userDrawn="1"/>
          </p:nvSpPr>
          <p:spPr>
            <a:xfrm>
              <a:off x="1083809" y="2519275"/>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n-GB"/>
            </a:p>
          </p:txBody>
        </p:sp>
        <p:sp>
          <p:nvSpPr>
            <p:cNvPr id="13" name="Freeform 12">
              <a:extLst>
                <a:ext uri="{FF2B5EF4-FFF2-40B4-BE49-F238E27FC236}">
                  <a16:creationId xmlns:a16="http://schemas.microsoft.com/office/drawing/2014/main" id="{6613C2DA-230F-F4DC-F040-4F77E70752EA}"/>
                </a:ext>
              </a:extLst>
            </p:cNvPr>
            <p:cNvSpPr/>
            <p:nvPr userDrawn="1"/>
          </p:nvSpPr>
          <p:spPr>
            <a:xfrm>
              <a:off x="0" y="3603084"/>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GB"/>
            </a:p>
          </p:txBody>
        </p:sp>
        <p:sp>
          <p:nvSpPr>
            <p:cNvPr id="14" name="Freeform 13">
              <a:extLst>
                <a:ext uri="{FF2B5EF4-FFF2-40B4-BE49-F238E27FC236}">
                  <a16:creationId xmlns:a16="http://schemas.microsoft.com/office/drawing/2014/main" id="{94592B53-05DF-CC80-773C-1FA8E578A8AF}"/>
                </a:ext>
              </a:extLst>
            </p:cNvPr>
            <p:cNvSpPr/>
            <p:nvPr userDrawn="1"/>
          </p:nvSpPr>
          <p:spPr>
            <a:xfrm rot="10800000">
              <a:off x="0" y="4674259"/>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n-GB"/>
            </a:p>
          </p:txBody>
        </p:sp>
        <p:sp>
          <p:nvSpPr>
            <p:cNvPr id="15" name="Freeform 14">
              <a:extLst>
                <a:ext uri="{FF2B5EF4-FFF2-40B4-BE49-F238E27FC236}">
                  <a16:creationId xmlns:a16="http://schemas.microsoft.com/office/drawing/2014/main" id="{15D17A5D-4817-A9BD-6121-7480D03B9426}"/>
                </a:ext>
              </a:extLst>
            </p:cNvPr>
            <p:cNvSpPr/>
            <p:nvPr userDrawn="1"/>
          </p:nvSpPr>
          <p:spPr>
            <a:xfrm rot="16200000">
              <a:off x="1083810" y="4674259"/>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txBody>
            <a:bodyPr/>
            <a:lstStyle/>
            <a:p>
              <a:endParaRPr lang="en-GB"/>
            </a:p>
          </p:txBody>
        </p:sp>
        <p:sp>
          <p:nvSpPr>
            <p:cNvPr id="16" name="Freeform 15">
              <a:extLst>
                <a:ext uri="{FF2B5EF4-FFF2-40B4-BE49-F238E27FC236}">
                  <a16:creationId xmlns:a16="http://schemas.microsoft.com/office/drawing/2014/main" id="{9E784227-050E-6EB2-4D2A-A548767E881A}"/>
                </a:ext>
              </a:extLst>
            </p:cNvPr>
            <p:cNvSpPr/>
            <p:nvPr userDrawn="1"/>
          </p:nvSpPr>
          <p:spPr>
            <a:xfrm rot="-10800000">
              <a:off x="1083809" y="5756066"/>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8">
                <a:extLst>
                  <a:ext uri="{96DAC541-7B7A-43D3-8B79-37D633B846F1}">
                    <asvg:svgBlip xmlns:asvg="http://schemas.microsoft.com/office/drawing/2016/SVG/main" r:embed="rId9"/>
                  </a:ext>
                </a:extLst>
              </a:blip>
              <a:stretch>
                <a:fillRect/>
              </a:stretch>
            </a:blipFill>
          </p:spPr>
          <p:txBody>
            <a:bodyPr/>
            <a:lstStyle/>
            <a:p>
              <a:endParaRPr lang="en-GB"/>
            </a:p>
          </p:txBody>
        </p:sp>
        <p:sp>
          <p:nvSpPr>
            <p:cNvPr id="17" name="Freeform 16">
              <a:extLst>
                <a:ext uri="{FF2B5EF4-FFF2-40B4-BE49-F238E27FC236}">
                  <a16:creationId xmlns:a16="http://schemas.microsoft.com/office/drawing/2014/main" id="{B73FBACD-E8DD-1AE8-DA22-47C61B3BCB13}"/>
                </a:ext>
              </a:extLst>
            </p:cNvPr>
            <p:cNvSpPr/>
            <p:nvPr userDrawn="1"/>
          </p:nvSpPr>
          <p:spPr>
            <a:xfrm rot="10800000">
              <a:off x="3321750" y="4695148"/>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txBody>
            <a:bodyPr/>
            <a:lstStyle/>
            <a:p>
              <a:endParaRPr lang="en-GB"/>
            </a:p>
          </p:txBody>
        </p:sp>
        <p:sp>
          <p:nvSpPr>
            <p:cNvPr id="18" name="Freeform 17">
              <a:extLst>
                <a:ext uri="{FF2B5EF4-FFF2-40B4-BE49-F238E27FC236}">
                  <a16:creationId xmlns:a16="http://schemas.microsoft.com/office/drawing/2014/main" id="{9A760B40-AFFD-B9A2-CB28-7618E10B5295}"/>
                </a:ext>
              </a:extLst>
            </p:cNvPr>
            <p:cNvSpPr/>
            <p:nvPr userDrawn="1"/>
          </p:nvSpPr>
          <p:spPr>
            <a:xfrm>
              <a:off x="3321749" y="3611339"/>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n-GB"/>
            </a:p>
          </p:txBody>
        </p:sp>
        <p:sp>
          <p:nvSpPr>
            <p:cNvPr id="19" name="Freeform 18">
              <a:extLst>
                <a:ext uri="{FF2B5EF4-FFF2-40B4-BE49-F238E27FC236}">
                  <a16:creationId xmlns:a16="http://schemas.microsoft.com/office/drawing/2014/main" id="{13029E22-8F99-486D-43DA-BCDB61BD0F14}"/>
                </a:ext>
              </a:extLst>
            </p:cNvPr>
            <p:cNvSpPr/>
            <p:nvPr userDrawn="1"/>
          </p:nvSpPr>
          <p:spPr>
            <a:xfrm rot="5400000">
              <a:off x="4405559" y="4695148"/>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GB"/>
            </a:p>
          </p:txBody>
        </p:sp>
        <p:sp>
          <p:nvSpPr>
            <p:cNvPr id="20" name="Freeform 19">
              <a:extLst>
                <a:ext uri="{FF2B5EF4-FFF2-40B4-BE49-F238E27FC236}">
                  <a16:creationId xmlns:a16="http://schemas.microsoft.com/office/drawing/2014/main" id="{58BE06CB-D8FD-C2D0-0949-C599F176C871}"/>
                </a:ext>
              </a:extLst>
            </p:cNvPr>
            <p:cNvSpPr/>
            <p:nvPr userDrawn="1"/>
          </p:nvSpPr>
          <p:spPr>
            <a:xfrm>
              <a:off x="2237941" y="5768797"/>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n-GB"/>
            </a:p>
          </p:txBody>
        </p:sp>
        <p:sp>
          <p:nvSpPr>
            <p:cNvPr id="21" name="Freeform 20">
              <a:extLst>
                <a:ext uri="{FF2B5EF4-FFF2-40B4-BE49-F238E27FC236}">
                  <a16:creationId xmlns:a16="http://schemas.microsoft.com/office/drawing/2014/main" id="{859E45C6-DA9F-B5FD-2F77-53DCCDF01E3F}"/>
                </a:ext>
              </a:extLst>
            </p:cNvPr>
            <p:cNvSpPr/>
            <p:nvPr userDrawn="1"/>
          </p:nvSpPr>
          <p:spPr>
            <a:xfrm>
              <a:off x="3321750" y="5768797"/>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8">
                <a:extLst>
                  <a:ext uri="{96DAC541-7B7A-43D3-8B79-37D633B846F1}">
                    <asvg:svgBlip xmlns:asvg="http://schemas.microsoft.com/office/drawing/2016/SVG/main" r:embed="rId9"/>
                  </a:ext>
                </a:extLst>
              </a:blip>
              <a:stretch>
                <a:fillRect/>
              </a:stretch>
            </a:blipFill>
          </p:spPr>
          <p:txBody>
            <a:bodyPr/>
            <a:lstStyle/>
            <a:p>
              <a:endParaRPr lang="en-GB"/>
            </a:p>
          </p:txBody>
        </p:sp>
        <p:sp>
          <p:nvSpPr>
            <p:cNvPr id="22" name="Freeform 21">
              <a:extLst>
                <a:ext uri="{FF2B5EF4-FFF2-40B4-BE49-F238E27FC236}">
                  <a16:creationId xmlns:a16="http://schemas.microsoft.com/office/drawing/2014/main" id="{E2E02F4C-78A3-2C37-793F-94BBD2198B77}"/>
                </a:ext>
              </a:extLst>
            </p:cNvPr>
            <p:cNvSpPr/>
            <p:nvPr userDrawn="1"/>
          </p:nvSpPr>
          <p:spPr>
            <a:xfrm rot="5400000">
              <a:off x="0" y="5770702"/>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txBody>
            <a:bodyPr/>
            <a:lstStyle/>
            <a:p>
              <a:endParaRPr lang="en-GB"/>
            </a:p>
          </p:txBody>
        </p:sp>
      </p:grpSp>
      <p:sp>
        <p:nvSpPr>
          <p:cNvPr id="2" name="Title 1">
            <a:extLst>
              <a:ext uri="{FF2B5EF4-FFF2-40B4-BE49-F238E27FC236}">
                <a16:creationId xmlns:a16="http://schemas.microsoft.com/office/drawing/2014/main" id="{AB279FFC-323C-744B-7A6F-F450A6592D79}"/>
              </a:ext>
            </a:extLst>
          </p:cNvPr>
          <p:cNvSpPr>
            <a:spLocks noGrp="1"/>
          </p:cNvSpPr>
          <p:nvPr>
            <p:ph type="ctrTitle" hasCustomPrompt="1"/>
          </p:nvPr>
        </p:nvSpPr>
        <p:spPr>
          <a:xfrm>
            <a:off x="395416" y="1401417"/>
            <a:ext cx="11439334" cy="2108546"/>
          </a:xfrm>
        </p:spPr>
        <p:txBody>
          <a:bodyPr anchor="b"/>
          <a:lstStyle>
            <a:lvl1pPr algn="l">
              <a:defRPr sz="4800"/>
            </a:lvl1pPr>
          </a:lstStyle>
          <a:p>
            <a:r>
              <a:rPr lang="en-GB"/>
              <a:t>[Presentation title]</a:t>
            </a:r>
            <a:endParaRPr lang="en-US"/>
          </a:p>
        </p:txBody>
      </p:sp>
      <p:sp>
        <p:nvSpPr>
          <p:cNvPr id="3" name="Subtitle 2">
            <a:extLst>
              <a:ext uri="{FF2B5EF4-FFF2-40B4-BE49-F238E27FC236}">
                <a16:creationId xmlns:a16="http://schemas.microsoft.com/office/drawing/2014/main" id="{6E3224F5-A58B-ECDB-4E37-1DD306DCFB25}"/>
              </a:ext>
            </a:extLst>
          </p:cNvPr>
          <p:cNvSpPr>
            <a:spLocks noGrp="1"/>
          </p:cNvSpPr>
          <p:nvPr>
            <p:ph type="subTitle" idx="1" hasCustomPrompt="1"/>
          </p:nvPr>
        </p:nvSpPr>
        <p:spPr>
          <a:xfrm>
            <a:off x="395416" y="3800820"/>
            <a:ext cx="11439334" cy="1777019"/>
          </a:xfrm>
        </p:spPr>
        <p:txBody>
          <a:bodyPr>
            <a:normAutofit/>
          </a:bodyPr>
          <a:lstStyle>
            <a:lvl1pPr marL="0" indent="0" algn="l">
              <a:buNone/>
              <a:defRPr sz="2000" b="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[Author1, Affiliation]</a:t>
            </a:r>
          </a:p>
          <a:p>
            <a:pPr marL="0" marR="0" lvl="0" indent="0" algn="l" defTabSz="914400" rtl="0" eaLnBrk="1" fontAlgn="auto" latinLnBrk="0" hangingPunct="1">
              <a:lnSpc>
                <a:spcPct val="90000"/>
              </a:lnSpc>
              <a:spcBef>
                <a:spcPts val="1000"/>
              </a:spcBef>
              <a:spcAft>
                <a:spcPts val="0"/>
              </a:spcAft>
              <a:buClr>
                <a:srgbClr val="C00000"/>
              </a:buClr>
              <a:buSzPct val="125000"/>
              <a:buFont typeface="Wingdings" pitchFamily="2" charset="2"/>
              <a:buNone/>
              <a:tabLst/>
              <a:defRPr/>
            </a:pPr>
            <a:r>
              <a:rPr lang="en-GB"/>
              <a:t>[Author2, Affiliation]</a:t>
            </a:r>
          </a:p>
          <a:p>
            <a:r>
              <a:rPr lang="en-GB"/>
              <a:t>[Name of event, Institution]</a:t>
            </a:r>
          </a:p>
          <a:p>
            <a:r>
              <a:rPr lang="en-GB"/>
              <a:t>[Date]</a:t>
            </a:r>
            <a:endParaRPr lang="en-US"/>
          </a:p>
        </p:txBody>
      </p:sp>
      <p:sp>
        <p:nvSpPr>
          <p:cNvPr id="8" name="Footer Placeholder 7">
            <a:extLst>
              <a:ext uri="{FF2B5EF4-FFF2-40B4-BE49-F238E27FC236}">
                <a16:creationId xmlns:a16="http://schemas.microsoft.com/office/drawing/2014/main" id="{33BAE68E-A3D1-E886-B584-087A8B322B9B}"/>
              </a:ext>
            </a:extLst>
          </p:cNvPr>
          <p:cNvSpPr>
            <a:spLocks noGrp="1"/>
          </p:cNvSpPr>
          <p:nvPr>
            <p:ph type="ftr" sz="quarter" idx="11"/>
          </p:nvPr>
        </p:nvSpPr>
        <p:spPr>
          <a:xfrm>
            <a:off x="7719950" y="6332600"/>
            <a:ext cx="4114800" cy="365125"/>
          </a:xfrm>
          <a:prstGeom prst="rect">
            <a:avLst/>
          </a:prstGeom>
        </p:spPr>
        <p:txBody>
          <a:bodyPr/>
          <a:lstStyle/>
          <a:p>
            <a:r>
              <a:rPr lang="en-US"/>
              <a:t>Inclusive Education – LSE Eden Centre</a:t>
            </a:r>
          </a:p>
        </p:txBody>
      </p:sp>
    </p:spTree>
    <p:extLst>
      <p:ext uri="{BB962C8B-B14F-4D97-AF65-F5344CB8AC3E}">
        <p14:creationId xmlns:p14="http://schemas.microsoft.com/office/powerpoint/2010/main" val="3598320798"/>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6CFF501D-6860-04FF-4BE7-C38DF2B34A76}"/>
              </a:ext>
            </a:extLst>
          </p:cNvPr>
          <p:cNvGrpSpPr/>
          <p:nvPr userDrawn="1"/>
        </p:nvGrpSpPr>
        <p:grpSpPr>
          <a:xfrm rot="10800000">
            <a:off x="7719950" y="731"/>
            <a:ext cx="4473434" cy="3509232"/>
            <a:chOff x="-1699" y="2490700"/>
            <a:chExt cx="5491067" cy="4363811"/>
          </a:xfrm>
        </p:grpSpPr>
        <p:sp>
          <p:nvSpPr>
            <p:cNvPr id="6" name="Freeform 5">
              <a:extLst>
                <a:ext uri="{FF2B5EF4-FFF2-40B4-BE49-F238E27FC236}">
                  <a16:creationId xmlns:a16="http://schemas.microsoft.com/office/drawing/2014/main" id="{F9D0ADF8-AB13-ED9F-793B-DDB33FF9A0EF}"/>
                </a:ext>
              </a:extLst>
            </p:cNvPr>
            <p:cNvSpPr/>
            <p:nvPr userDrawn="1"/>
          </p:nvSpPr>
          <p:spPr>
            <a:xfrm rot="10800000">
              <a:off x="-1699" y="2490700"/>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2">
                <a:alphaModFix amt="40000"/>
                <a:extLst>
                  <a:ext uri="{96DAC541-7B7A-43D3-8B79-37D633B846F1}">
                    <asvg:svgBlip xmlns:asvg="http://schemas.microsoft.com/office/drawing/2016/SVG/main" r:embed="rId3"/>
                  </a:ext>
                </a:extLst>
              </a:blip>
              <a:stretch>
                <a:fillRect/>
              </a:stretch>
            </a:blipFill>
          </p:spPr>
          <p:txBody>
            <a:bodyPr/>
            <a:lstStyle/>
            <a:p>
              <a:endParaRPr lang="en-GB"/>
            </a:p>
          </p:txBody>
        </p:sp>
        <p:sp>
          <p:nvSpPr>
            <p:cNvPr id="7" name="Freeform 6">
              <a:extLst>
                <a:ext uri="{FF2B5EF4-FFF2-40B4-BE49-F238E27FC236}">
                  <a16:creationId xmlns:a16="http://schemas.microsoft.com/office/drawing/2014/main" id="{CC3E20F3-C597-90E0-3B75-DBF09035B77D}"/>
                </a:ext>
              </a:extLst>
            </p:cNvPr>
            <p:cNvSpPr/>
            <p:nvPr userDrawn="1"/>
          </p:nvSpPr>
          <p:spPr>
            <a:xfrm>
              <a:off x="1083809" y="2519275"/>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4">
                <a:alphaModFix amt="40000"/>
                <a:extLst>
                  <a:ext uri="{96DAC541-7B7A-43D3-8B79-37D633B846F1}">
                    <asvg:svgBlip xmlns:asvg="http://schemas.microsoft.com/office/drawing/2016/SVG/main" r:embed="rId5"/>
                  </a:ext>
                </a:extLst>
              </a:blip>
              <a:stretch>
                <a:fillRect/>
              </a:stretch>
            </a:blipFill>
          </p:spPr>
          <p:txBody>
            <a:bodyPr/>
            <a:lstStyle/>
            <a:p>
              <a:endParaRPr lang="en-GB"/>
            </a:p>
          </p:txBody>
        </p:sp>
        <p:sp>
          <p:nvSpPr>
            <p:cNvPr id="8" name="Freeform 7">
              <a:extLst>
                <a:ext uri="{FF2B5EF4-FFF2-40B4-BE49-F238E27FC236}">
                  <a16:creationId xmlns:a16="http://schemas.microsoft.com/office/drawing/2014/main" id="{0708DF89-52F1-6487-A838-2A62A9782BD6}"/>
                </a:ext>
              </a:extLst>
            </p:cNvPr>
            <p:cNvSpPr/>
            <p:nvPr userDrawn="1"/>
          </p:nvSpPr>
          <p:spPr>
            <a:xfrm>
              <a:off x="0" y="3603084"/>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2">
                <a:alphaModFix amt="40000"/>
                <a:extLst>
                  <a:ext uri="{96DAC541-7B7A-43D3-8B79-37D633B846F1}">
                    <asvg:svgBlip xmlns:asvg="http://schemas.microsoft.com/office/drawing/2016/SVG/main" r:embed="rId3"/>
                  </a:ext>
                </a:extLst>
              </a:blip>
              <a:stretch>
                <a:fillRect/>
              </a:stretch>
            </a:blipFill>
          </p:spPr>
          <p:txBody>
            <a:bodyPr/>
            <a:lstStyle/>
            <a:p>
              <a:endParaRPr lang="en-GB"/>
            </a:p>
          </p:txBody>
        </p:sp>
        <p:sp>
          <p:nvSpPr>
            <p:cNvPr id="9" name="Freeform 8">
              <a:extLst>
                <a:ext uri="{FF2B5EF4-FFF2-40B4-BE49-F238E27FC236}">
                  <a16:creationId xmlns:a16="http://schemas.microsoft.com/office/drawing/2014/main" id="{914A9154-DFC7-5C52-12BC-7205C646B0E0}"/>
                </a:ext>
              </a:extLst>
            </p:cNvPr>
            <p:cNvSpPr/>
            <p:nvPr userDrawn="1"/>
          </p:nvSpPr>
          <p:spPr>
            <a:xfrm rot="10800000">
              <a:off x="0" y="4674259"/>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4">
                <a:alphaModFix amt="40000"/>
                <a:extLst>
                  <a:ext uri="{96DAC541-7B7A-43D3-8B79-37D633B846F1}">
                    <asvg:svgBlip xmlns:asvg="http://schemas.microsoft.com/office/drawing/2016/SVG/main" r:embed="rId5"/>
                  </a:ext>
                </a:extLst>
              </a:blip>
              <a:stretch>
                <a:fillRect/>
              </a:stretch>
            </a:blipFill>
          </p:spPr>
          <p:txBody>
            <a:bodyPr/>
            <a:lstStyle/>
            <a:p>
              <a:endParaRPr lang="en-GB"/>
            </a:p>
          </p:txBody>
        </p:sp>
        <p:sp>
          <p:nvSpPr>
            <p:cNvPr id="10" name="Freeform 9">
              <a:extLst>
                <a:ext uri="{FF2B5EF4-FFF2-40B4-BE49-F238E27FC236}">
                  <a16:creationId xmlns:a16="http://schemas.microsoft.com/office/drawing/2014/main" id="{04DD3184-78D0-A4E2-C44D-D63FCE9DB581}"/>
                </a:ext>
              </a:extLst>
            </p:cNvPr>
            <p:cNvSpPr/>
            <p:nvPr userDrawn="1"/>
          </p:nvSpPr>
          <p:spPr>
            <a:xfrm rot="16200000">
              <a:off x="1083810" y="4674259"/>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6">
                <a:alphaModFix amt="40000"/>
                <a:extLst>
                  <a:ext uri="{96DAC541-7B7A-43D3-8B79-37D633B846F1}">
                    <asvg:svgBlip xmlns:asvg="http://schemas.microsoft.com/office/drawing/2016/SVG/main" r:embed="rId7"/>
                  </a:ext>
                </a:extLst>
              </a:blip>
              <a:stretch>
                <a:fillRect/>
              </a:stretch>
            </a:blipFill>
          </p:spPr>
          <p:txBody>
            <a:bodyPr/>
            <a:lstStyle/>
            <a:p>
              <a:endParaRPr lang="en-GB"/>
            </a:p>
          </p:txBody>
        </p:sp>
        <p:sp>
          <p:nvSpPr>
            <p:cNvPr id="11" name="Freeform 10">
              <a:extLst>
                <a:ext uri="{FF2B5EF4-FFF2-40B4-BE49-F238E27FC236}">
                  <a16:creationId xmlns:a16="http://schemas.microsoft.com/office/drawing/2014/main" id="{A228EECC-1C74-BDA8-77E7-CF2C9A6C1E85}"/>
                </a:ext>
              </a:extLst>
            </p:cNvPr>
            <p:cNvSpPr/>
            <p:nvPr userDrawn="1"/>
          </p:nvSpPr>
          <p:spPr>
            <a:xfrm rot="-10800000">
              <a:off x="1083809" y="5756066"/>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8">
                <a:alphaModFix amt="40000"/>
                <a:extLst>
                  <a:ext uri="{96DAC541-7B7A-43D3-8B79-37D633B846F1}">
                    <asvg:svgBlip xmlns:asvg="http://schemas.microsoft.com/office/drawing/2016/SVG/main" r:embed="rId9"/>
                  </a:ext>
                </a:extLst>
              </a:blip>
              <a:stretch>
                <a:fillRect/>
              </a:stretch>
            </a:blipFill>
          </p:spPr>
          <p:txBody>
            <a:bodyPr/>
            <a:lstStyle/>
            <a:p>
              <a:endParaRPr lang="en-GB"/>
            </a:p>
          </p:txBody>
        </p:sp>
        <p:sp>
          <p:nvSpPr>
            <p:cNvPr id="12" name="Freeform 11">
              <a:extLst>
                <a:ext uri="{FF2B5EF4-FFF2-40B4-BE49-F238E27FC236}">
                  <a16:creationId xmlns:a16="http://schemas.microsoft.com/office/drawing/2014/main" id="{6B0ACB8C-8992-37B7-3B9A-12B1FDDF445A}"/>
                </a:ext>
              </a:extLst>
            </p:cNvPr>
            <p:cNvSpPr/>
            <p:nvPr userDrawn="1"/>
          </p:nvSpPr>
          <p:spPr>
            <a:xfrm rot="10800000">
              <a:off x="3321750" y="4695148"/>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6">
                <a:alphaModFix amt="40000"/>
                <a:extLst>
                  <a:ext uri="{96DAC541-7B7A-43D3-8B79-37D633B846F1}">
                    <asvg:svgBlip xmlns:asvg="http://schemas.microsoft.com/office/drawing/2016/SVG/main" r:embed="rId7"/>
                  </a:ext>
                </a:extLst>
              </a:blip>
              <a:stretch>
                <a:fillRect/>
              </a:stretch>
            </a:blipFill>
          </p:spPr>
          <p:txBody>
            <a:bodyPr/>
            <a:lstStyle/>
            <a:p>
              <a:endParaRPr lang="en-GB"/>
            </a:p>
          </p:txBody>
        </p:sp>
        <p:sp>
          <p:nvSpPr>
            <p:cNvPr id="13" name="Freeform 12">
              <a:extLst>
                <a:ext uri="{FF2B5EF4-FFF2-40B4-BE49-F238E27FC236}">
                  <a16:creationId xmlns:a16="http://schemas.microsoft.com/office/drawing/2014/main" id="{9CED1DFC-E03F-AC91-F603-9B446723760F}"/>
                </a:ext>
              </a:extLst>
            </p:cNvPr>
            <p:cNvSpPr/>
            <p:nvPr userDrawn="1"/>
          </p:nvSpPr>
          <p:spPr>
            <a:xfrm>
              <a:off x="3321749" y="3611339"/>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4">
                <a:alphaModFix amt="40000"/>
                <a:extLst>
                  <a:ext uri="{96DAC541-7B7A-43D3-8B79-37D633B846F1}">
                    <asvg:svgBlip xmlns:asvg="http://schemas.microsoft.com/office/drawing/2016/SVG/main" r:embed="rId5"/>
                  </a:ext>
                </a:extLst>
              </a:blip>
              <a:stretch>
                <a:fillRect/>
              </a:stretch>
            </a:blipFill>
          </p:spPr>
          <p:txBody>
            <a:bodyPr/>
            <a:lstStyle/>
            <a:p>
              <a:endParaRPr lang="en-GB"/>
            </a:p>
          </p:txBody>
        </p:sp>
        <p:sp>
          <p:nvSpPr>
            <p:cNvPr id="14" name="Freeform 13">
              <a:extLst>
                <a:ext uri="{FF2B5EF4-FFF2-40B4-BE49-F238E27FC236}">
                  <a16:creationId xmlns:a16="http://schemas.microsoft.com/office/drawing/2014/main" id="{CDFAE47A-3D82-F3A8-4A81-349A5F354275}"/>
                </a:ext>
              </a:extLst>
            </p:cNvPr>
            <p:cNvSpPr/>
            <p:nvPr userDrawn="1"/>
          </p:nvSpPr>
          <p:spPr>
            <a:xfrm rot="5400000">
              <a:off x="4405559" y="4695148"/>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2">
                <a:alphaModFix amt="40000"/>
                <a:extLst>
                  <a:ext uri="{96DAC541-7B7A-43D3-8B79-37D633B846F1}">
                    <asvg:svgBlip xmlns:asvg="http://schemas.microsoft.com/office/drawing/2016/SVG/main" r:embed="rId3"/>
                  </a:ext>
                </a:extLst>
              </a:blip>
              <a:stretch>
                <a:fillRect/>
              </a:stretch>
            </a:blipFill>
          </p:spPr>
          <p:txBody>
            <a:bodyPr/>
            <a:lstStyle/>
            <a:p>
              <a:endParaRPr lang="en-GB"/>
            </a:p>
          </p:txBody>
        </p:sp>
        <p:sp>
          <p:nvSpPr>
            <p:cNvPr id="15" name="Freeform 14">
              <a:extLst>
                <a:ext uri="{FF2B5EF4-FFF2-40B4-BE49-F238E27FC236}">
                  <a16:creationId xmlns:a16="http://schemas.microsoft.com/office/drawing/2014/main" id="{E7C254F6-3BDB-4D34-7380-B93B0D7DDEA3}"/>
                </a:ext>
              </a:extLst>
            </p:cNvPr>
            <p:cNvSpPr/>
            <p:nvPr userDrawn="1"/>
          </p:nvSpPr>
          <p:spPr>
            <a:xfrm>
              <a:off x="2237941" y="5768797"/>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4">
                <a:alphaModFix amt="40000"/>
                <a:extLst>
                  <a:ext uri="{96DAC541-7B7A-43D3-8B79-37D633B846F1}">
                    <asvg:svgBlip xmlns:asvg="http://schemas.microsoft.com/office/drawing/2016/SVG/main" r:embed="rId5"/>
                  </a:ext>
                </a:extLst>
              </a:blip>
              <a:stretch>
                <a:fillRect/>
              </a:stretch>
            </a:blipFill>
          </p:spPr>
          <p:txBody>
            <a:bodyPr/>
            <a:lstStyle/>
            <a:p>
              <a:endParaRPr lang="en-GB"/>
            </a:p>
          </p:txBody>
        </p:sp>
        <p:sp>
          <p:nvSpPr>
            <p:cNvPr id="16" name="Freeform 15">
              <a:extLst>
                <a:ext uri="{FF2B5EF4-FFF2-40B4-BE49-F238E27FC236}">
                  <a16:creationId xmlns:a16="http://schemas.microsoft.com/office/drawing/2014/main" id="{ACAF199B-E9B6-7219-ECA5-9847564477E1}"/>
                </a:ext>
              </a:extLst>
            </p:cNvPr>
            <p:cNvSpPr/>
            <p:nvPr userDrawn="1"/>
          </p:nvSpPr>
          <p:spPr>
            <a:xfrm>
              <a:off x="3321750" y="5768797"/>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8">
                <a:alphaModFix amt="40000"/>
                <a:extLst>
                  <a:ext uri="{96DAC541-7B7A-43D3-8B79-37D633B846F1}">
                    <asvg:svgBlip xmlns:asvg="http://schemas.microsoft.com/office/drawing/2016/SVG/main" r:embed="rId9"/>
                  </a:ext>
                </a:extLst>
              </a:blip>
              <a:stretch>
                <a:fillRect/>
              </a:stretch>
            </a:blipFill>
          </p:spPr>
          <p:txBody>
            <a:bodyPr/>
            <a:lstStyle/>
            <a:p>
              <a:endParaRPr lang="en-GB"/>
            </a:p>
          </p:txBody>
        </p:sp>
        <p:sp>
          <p:nvSpPr>
            <p:cNvPr id="17" name="Freeform 16">
              <a:extLst>
                <a:ext uri="{FF2B5EF4-FFF2-40B4-BE49-F238E27FC236}">
                  <a16:creationId xmlns:a16="http://schemas.microsoft.com/office/drawing/2014/main" id="{1E05A978-640B-AB3A-E61A-BE5E93EAA5B7}"/>
                </a:ext>
              </a:extLst>
            </p:cNvPr>
            <p:cNvSpPr/>
            <p:nvPr userDrawn="1"/>
          </p:nvSpPr>
          <p:spPr>
            <a:xfrm rot="5400000">
              <a:off x="0" y="5770702"/>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6">
                <a:alphaModFix amt="40000"/>
                <a:extLst>
                  <a:ext uri="{96DAC541-7B7A-43D3-8B79-37D633B846F1}">
                    <asvg:svgBlip xmlns:asvg="http://schemas.microsoft.com/office/drawing/2016/SVG/main" r:embed="rId7"/>
                  </a:ext>
                </a:extLst>
              </a:blip>
              <a:stretch>
                <a:fillRect/>
              </a:stretch>
            </a:blipFill>
          </p:spPr>
          <p:txBody>
            <a:bodyPr/>
            <a:lstStyle/>
            <a:p>
              <a:endParaRPr lang="en-GB"/>
            </a:p>
          </p:txBody>
        </p:sp>
      </p:grpSp>
      <p:sp>
        <p:nvSpPr>
          <p:cNvPr id="3" name="Footer Placeholder 2">
            <a:extLst>
              <a:ext uri="{FF2B5EF4-FFF2-40B4-BE49-F238E27FC236}">
                <a16:creationId xmlns:a16="http://schemas.microsoft.com/office/drawing/2014/main" id="{278451FF-CF3D-CD18-638B-69BB79B9F149}"/>
              </a:ext>
            </a:extLst>
          </p:cNvPr>
          <p:cNvSpPr>
            <a:spLocks noGrp="1"/>
          </p:cNvSpPr>
          <p:nvPr>
            <p:ph type="ftr" sz="quarter" idx="11"/>
          </p:nvPr>
        </p:nvSpPr>
        <p:spPr>
          <a:xfrm>
            <a:off x="7747000" y="6346190"/>
            <a:ext cx="4114800" cy="365125"/>
          </a:xfrm>
          <a:prstGeom prst="rect">
            <a:avLst/>
          </a:prstGeom>
        </p:spPr>
        <p:txBody>
          <a:bodyPr/>
          <a:lstStyle/>
          <a:p>
            <a:r>
              <a:rPr lang="en-US"/>
              <a:t>Inclusive Education – LSE Eden Centre</a:t>
            </a:r>
          </a:p>
        </p:txBody>
      </p:sp>
    </p:spTree>
    <p:extLst>
      <p:ext uri="{BB962C8B-B14F-4D97-AF65-F5344CB8AC3E}">
        <p14:creationId xmlns:p14="http://schemas.microsoft.com/office/powerpoint/2010/main" val="41381805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278451FF-CF3D-CD18-638B-69BB79B9F149}"/>
              </a:ext>
            </a:extLst>
          </p:cNvPr>
          <p:cNvSpPr>
            <a:spLocks noGrp="1"/>
          </p:cNvSpPr>
          <p:nvPr>
            <p:ph type="ftr" sz="quarter" idx="11"/>
          </p:nvPr>
        </p:nvSpPr>
        <p:spPr>
          <a:xfrm>
            <a:off x="7747000" y="6346190"/>
            <a:ext cx="4114800" cy="365125"/>
          </a:xfrm>
          <a:prstGeom prst="rect">
            <a:avLst/>
          </a:prstGeom>
        </p:spPr>
        <p:txBody>
          <a:bodyPr/>
          <a:lstStyle/>
          <a:p>
            <a:r>
              <a:rPr lang="en-US"/>
              <a:t>Inclusive Education – LSE Eden Centre</a:t>
            </a:r>
          </a:p>
        </p:txBody>
      </p:sp>
    </p:spTree>
    <p:extLst>
      <p:ext uri="{BB962C8B-B14F-4D97-AF65-F5344CB8AC3E}">
        <p14:creationId xmlns:p14="http://schemas.microsoft.com/office/powerpoint/2010/main" val="22973421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E8E367F0-9153-4B0E-7E0A-46D89882D720}"/>
              </a:ext>
            </a:extLst>
          </p:cNvPr>
          <p:cNvGrpSpPr/>
          <p:nvPr userDrawn="1"/>
        </p:nvGrpSpPr>
        <p:grpSpPr>
          <a:xfrm rot="10800000">
            <a:off x="7719950" y="731"/>
            <a:ext cx="4473434" cy="3509232"/>
            <a:chOff x="-1699" y="2490700"/>
            <a:chExt cx="5491067" cy="4363811"/>
          </a:xfrm>
        </p:grpSpPr>
        <p:sp>
          <p:nvSpPr>
            <p:cNvPr id="9" name="Freeform 8">
              <a:extLst>
                <a:ext uri="{FF2B5EF4-FFF2-40B4-BE49-F238E27FC236}">
                  <a16:creationId xmlns:a16="http://schemas.microsoft.com/office/drawing/2014/main" id="{5C5E8DDA-B209-CA62-5567-D0EF999E5AEC}"/>
                </a:ext>
              </a:extLst>
            </p:cNvPr>
            <p:cNvSpPr/>
            <p:nvPr userDrawn="1"/>
          </p:nvSpPr>
          <p:spPr>
            <a:xfrm rot="10800000">
              <a:off x="-1699" y="2490700"/>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2">
                <a:alphaModFix amt="40000"/>
                <a:extLst>
                  <a:ext uri="{96DAC541-7B7A-43D3-8B79-37D633B846F1}">
                    <asvg:svgBlip xmlns:asvg="http://schemas.microsoft.com/office/drawing/2016/SVG/main" r:embed="rId3"/>
                  </a:ext>
                </a:extLst>
              </a:blip>
              <a:stretch>
                <a:fillRect/>
              </a:stretch>
            </a:blipFill>
          </p:spPr>
          <p:txBody>
            <a:bodyPr/>
            <a:lstStyle/>
            <a:p>
              <a:endParaRPr lang="en-GB"/>
            </a:p>
          </p:txBody>
        </p:sp>
        <p:sp>
          <p:nvSpPr>
            <p:cNvPr id="10" name="Freeform 9">
              <a:extLst>
                <a:ext uri="{FF2B5EF4-FFF2-40B4-BE49-F238E27FC236}">
                  <a16:creationId xmlns:a16="http://schemas.microsoft.com/office/drawing/2014/main" id="{636CD660-E76F-CBC1-D9FC-B7B6B6142D13}"/>
                </a:ext>
              </a:extLst>
            </p:cNvPr>
            <p:cNvSpPr/>
            <p:nvPr userDrawn="1"/>
          </p:nvSpPr>
          <p:spPr>
            <a:xfrm>
              <a:off x="1083809" y="2519275"/>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4">
                <a:alphaModFix amt="40000"/>
                <a:extLst>
                  <a:ext uri="{96DAC541-7B7A-43D3-8B79-37D633B846F1}">
                    <asvg:svgBlip xmlns:asvg="http://schemas.microsoft.com/office/drawing/2016/SVG/main" r:embed="rId5"/>
                  </a:ext>
                </a:extLst>
              </a:blip>
              <a:stretch>
                <a:fillRect/>
              </a:stretch>
            </a:blipFill>
          </p:spPr>
          <p:txBody>
            <a:bodyPr/>
            <a:lstStyle/>
            <a:p>
              <a:endParaRPr lang="en-GB"/>
            </a:p>
          </p:txBody>
        </p:sp>
        <p:sp>
          <p:nvSpPr>
            <p:cNvPr id="11" name="Freeform 10">
              <a:extLst>
                <a:ext uri="{FF2B5EF4-FFF2-40B4-BE49-F238E27FC236}">
                  <a16:creationId xmlns:a16="http://schemas.microsoft.com/office/drawing/2014/main" id="{E6733637-52E4-C495-7BD0-A309E984642F}"/>
                </a:ext>
              </a:extLst>
            </p:cNvPr>
            <p:cNvSpPr/>
            <p:nvPr userDrawn="1"/>
          </p:nvSpPr>
          <p:spPr>
            <a:xfrm>
              <a:off x="0" y="3603084"/>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2">
                <a:alphaModFix amt="40000"/>
                <a:extLst>
                  <a:ext uri="{96DAC541-7B7A-43D3-8B79-37D633B846F1}">
                    <asvg:svgBlip xmlns:asvg="http://schemas.microsoft.com/office/drawing/2016/SVG/main" r:embed="rId3"/>
                  </a:ext>
                </a:extLst>
              </a:blip>
              <a:stretch>
                <a:fillRect/>
              </a:stretch>
            </a:blipFill>
          </p:spPr>
          <p:txBody>
            <a:bodyPr/>
            <a:lstStyle/>
            <a:p>
              <a:endParaRPr lang="en-GB"/>
            </a:p>
          </p:txBody>
        </p:sp>
        <p:sp>
          <p:nvSpPr>
            <p:cNvPr id="12" name="Freeform 11">
              <a:extLst>
                <a:ext uri="{FF2B5EF4-FFF2-40B4-BE49-F238E27FC236}">
                  <a16:creationId xmlns:a16="http://schemas.microsoft.com/office/drawing/2014/main" id="{AB32A2CC-91A7-F5AD-FF8F-171DA642BA0A}"/>
                </a:ext>
              </a:extLst>
            </p:cNvPr>
            <p:cNvSpPr/>
            <p:nvPr userDrawn="1"/>
          </p:nvSpPr>
          <p:spPr>
            <a:xfrm rot="10800000">
              <a:off x="0" y="4674259"/>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4">
                <a:alphaModFix amt="40000"/>
                <a:extLst>
                  <a:ext uri="{96DAC541-7B7A-43D3-8B79-37D633B846F1}">
                    <asvg:svgBlip xmlns:asvg="http://schemas.microsoft.com/office/drawing/2016/SVG/main" r:embed="rId5"/>
                  </a:ext>
                </a:extLst>
              </a:blip>
              <a:stretch>
                <a:fillRect/>
              </a:stretch>
            </a:blipFill>
          </p:spPr>
          <p:txBody>
            <a:bodyPr/>
            <a:lstStyle/>
            <a:p>
              <a:endParaRPr lang="en-GB"/>
            </a:p>
          </p:txBody>
        </p:sp>
        <p:sp>
          <p:nvSpPr>
            <p:cNvPr id="13" name="Freeform 12">
              <a:extLst>
                <a:ext uri="{FF2B5EF4-FFF2-40B4-BE49-F238E27FC236}">
                  <a16:creationId xmlns:a16="http://schemas.microsoft.com/office/drawing/2014/main" id="{75AD0E02-1CEE-1659-1399-678E531F9931}"/>
                </a:ext>
              </a:extLst>
            </p:cNvPr>
            <p:cNvSpPr/>
            <p:nvPr userDrawn="1"/>
          </p:nvSpPr>
          <p:spPr>
            <a:xfrm rot="16200000">
              <a:off x="1083810" y="4674259"/>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6">
                <a:alphaModFix amt="40000"/>
                <a:extLst>
                  <a:ext uri="{96DAC541-7B7A-43D3-8B79-37D633B846F1}">
                    <asvg:svgBlip xmlns:asvg="http://schemas.microsoft.com/office/drawing/2016/SVG/main" r:embed="rId7"/>
                  </a:ext>
                </a:extLst>
              </a:blip>
              <a:stretch>
                <a:fillRect/>
              </a:stretch>
            </a:blipFill>
          </p:spPr>
          <p:txBody>
            <a:bodyPr/>
            <a:lstStyle/>
            <a:p>
              <a:endParaRPr lang="en-GB"/>
            </a:p>
          </p:txBody>
        </p:sp>
        <p:sp>
          <p:nvSpPr>
            <p:cNvPr id="14" name="Freeform 13">
              <a:extLst>
                <a:ext uri="{FF2B5EF4-FFF2-40B4-BE49-F238E27FC236}">
                  <a16:creationId xmlns:a16="http://schemas.microsoft.com/office/drawing/2014/main" id="{C05C19A2-CDBC-E0F6-B6D9-EF6C832857D1}"/>
                </a:ext>
              </a:extLst>
            </p:cNvPr>
            <p:cNvSpPr/>
            <p:nvPr userDrawn="1"/>
          </p:nvSpPr>
          <p:spPr>
            <a:xfrm rot="-10800000">
              <a:off x="1083809" y="5756066"/>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8">
                <a:alphaModFix amt="40000"/>
                <a:extLst>
                  <a:ext uri="{96DAC541-7B7A-43D3-8B79-37D633B846F1}">
                    <asvg:svgBlip xmlns:asvg="http://schemas.microsoft.com/office/drawing/2016/SVG/main" r:embed="rId9"/>
                  </a:ext>
                </a:extLst>
              </a:blip>
              <a:stretch>
                <a:fillRect/>
              </a:stretch>
            </a:blipFill>
          </p:spPr>
          <p:txBody>
            <a:bodyPr/>
            <a:lstStyle/>
            <a:p>
              <a:endParaRPr lang="en-GB"/>
            </a:p>
          </p:txBody>
        </p:sp>
        <p:sp>
          <p:nvSpPr>
            <p:cNvPr id="15" name="Freeform 14">
              <a:extLst>
                <a:ext uri="{FF2B5EF4-FFF2-40B4-BE49-F238E27FC236}">
                  <a16:creationId xmlns:a16="http://schemas.microsoft.com/office/drawing/2014/main" id="{50EABC56-264E-57C6-B88F-800F97E0D646}"/>
                </a:ext>
              </a:extLst>
            </p:cNvPr>
            <p:cNvSpPr/>
            <p:nvPr userDrawn="1"/>
          </p:nvSpPr>
          <p:spPr>
            <a:xfrm rot="10800000">
              <a:off x="3321750" y="4695148"/>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6">
                <a:alphaModFix amt="40000"/>
                <a:extLst>
                  <a:ext uri="{96DAC541-7B7A-43D3-8B79-37D633B846F1}">
                    <asvg:svgBlip xmlns:asvg="http://schemas.microsoft.com/office/drawing/2016/SVG/main" r:embed="rId7"/>
                  </a:ext>
                </a:extLst>
              </a:blip>
              <a:stretch>
                <a:fillRect/>
              </a:stretch>
            </a:blipFill>
          </p:spPr>
          <p:txBody>
            <a:bodyPr/>
            <a:lstStyle/>
            <a:p>
              <a:endParaRPr lang="en-GB"/>
            </a:p>
          </p:txBody>
        </p:sp>
        <p:sp>
          <p:nvSpPr>
            <p:cNvPr id="16" name="Freeform 15">
              <a:extLst>
                <a:ext uri="{FF2B5EF4-FFF2-40B4-BE49-F238E27FC236}">
                  <a16:creationId xmlns:a16="http://schemas.microsoft.com/office/drawing/2014/main" id="{E6DC8915-1C90-26C8-9378-51D41091BAAA}"/>
                </a:ext>
              </a:extLst>
            </p:cNvPr>
            <p:cNvSpPr/>
            <p:nvPr userDrawn="1"/>
          </p:nvSpPr>
          <p:spPr>
            <a:xfrm>
              <a:off x="3321749" y="3611339"/>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4">
                <a:alphaModFix amt="40000"/>
                <a:extLst>
                  <a:ext uri="{96DAC541-7B7A-43D3-8B79-37D633B846F1}">
                    <asvg:svgBlip xmlns:asvg="http://schemas.microsoft.com/office/drawing/2016/SVG/main" r:embed="rId5"/>
                  </a:ext>
                </a:extLst>
              </a:blip>
              <a:stretch>
                <a:fillRect/>
              </a:stretch>
            </a:blipFill>
          </p:spPr>
          <p:txBody>
            <a:bodyPr/>
            <a:lstStyle/>
            <a:p>
              <a:endParaRPr lang="en-GB"/>
            </a:p>
          </p:txBody>
        </p:sp>
        <p:sp>
          <p:nvSpPr>
            <p:cNvPr id="17" name="Freeform 16">
              <a:extLst>
                <a:ext uri="{FF2B5EF4-FFF2-40B4-BE49-F238E27FC236}">
                  <a16:creationId xmlns:a16="http://schemas.microsoft.com/office/drawing/2014/main" id="{0F42C171-C877-C980-E03F-C7DC9519146D}"/>
                </a:ext>
              </a:extLst>
            </p:cNvPr>
            <p:cNvSpPr/>
            <p:nvPr userDrawn="1"/>
          </p:nvSpPr>
          <p:spPr>
            <a:xfrm rot="5400000">
              <a:off x="4405559" y="4695148"/>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2">
                <a:alphaModFix amt="40000"/>
                <a:extLst>
                  <a:ext uri="{96DAC541-7B7A-43D3-8B79-37D633B846F1}">
                    <asvg:svgBlip xmlns:asvg="http://schemas.microsoft.com/office/drawing/2016/SVG/main" r:embed="rId3"/>
                  </a:ext>
                </a:extLst>
              </a:blip>
              <a:stretch>
                <a:fillRect/>
              </a:stretch>
            </a:blipFill>
          </p:spPr>
          <p:txBody>
            <a:bodyPr/>
            <a:lstStyle/>
            <a:p>
              <a:endParaRPr lang="en-GB"/>
            </a:p>
          </p:txBody>
        </p:sp>
        <p:sp>
          <p:nvSpPr>
            <p:cNvPr id="18" name="Freeform 17">
              <a:extLst>
                <a:ext uri="{FF2B5EF4-FFF2-40B4-BE49-F238E27FC236}">
                  <a16:creationId xmlns:a16="http://schemas.microsoft.com/office/drawing/2014/main" id="{D60B5C27-F5C0-9FB5-A6A4-E782367BDC70}"/>
                </a:ext>
              </a:extLst>
            </p:cNvPr>
            <p:cNvSpPr/>
            <p:nvPr userDrawn="1"/>
          </p:nvSpPr>
          <p:spPr>
            <a:xfrm>
              <a:off x="2237941" y="5768797"/>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4">
                <a:alphaModFix amt="40000"/>
                <a:extLst>
                  <a:ext uri="{96DAC541-7B7A-43D3-8B79-37D633B846F1}">
                    <asvg:svgBlip xmlns:asvg="http://schemas.microsoft.com/office/drawing/2016/SVG/main" r:embed="rId5"/>
                  </a:ext>
                </a:extLst>
              </a:blip>
              <a:stretch>
                <a:fillRect/>
              </a:stretch>
            </a:blipFill>
          </p:spPr>
          <p:txBody>
            <a:bodyPr/>
            <a:lstStyle/>
            <a:p>
              <a:endParaRPr lang="en-GB"/>
            </a:p>
          </p:txBody>
        </p:sp>
        <p:sp>
          <p:nvSpPr>
            <p:cNvPr id="19" name="Freeform 18">
              <a:extLst>
                <a:ext uri="{FF2B5EF4-FFF2-40B4-BE49-F238E27FC236}">
                  <a16:creationId xmlns:a16="http://schemas.microsoft.com/office/drawing/2014/main" id="{250A8875-9D81-5ED7-01F9-98E6D9E8561C}"/>
                </a:ext>
              </a:extLst>
            </p:cNvPr>
            <p:cNvSpPr/>
            <p:nvPr userDrawn="1"/>
          </p:nvSpPr>
          <p:spPr>
            <a:xfrm>
              <a:off x="3321750" y="5768797"/>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8">
                <a:alphaModFix amt="40000"/>
                <a:extLst>
                  <a:ext uri="{96DAC541-7B7A-43D3-8B79-37D633B846F1}">
                    <asvg:svgBlip xmlns:asvg="http://schemas.microsoft.com/office/drawing/2016/SVG/main" r:embed="rId9"/>
                  </a:ext>
                </a:extLst>
              </a:blip>
              <a:stretch>
                <a:fillRect/>
              </a:stretch>
            </a:blipFill>
          </p:spPr>
          <p:txBody>
            <a:bodyPr/>
            <a:lstStyle/>
            <a:p>
              <a:endParaRPr lang="en-GB"/>
            </a:p>
          </p:txBody>
        </p:sp>
        <p:sp>
          <p:nvSpPr>
            <p:cNvPr id="20" name="Freeform 19">
              <a:extLst>
                <a:ext uri="{FF2B5EF4-FFF2-40B4-BE49-F238E27FC236}">
                  <a16:creationId xmlns:a16="http://schemas.microsoft.com/office/drawing/2014/main" id="{1F983762-CAEB-2AD4-D897-BA73A5B03C78}"/>
                </a:ext>
              </a:extLst>
            </p:cNvPr>
            <p:cNvSpPr/>
            <p:nvPr userDrawn="1"/>
          </p:nvSpPr>
          <p:spPr>
            <a:xfrm rot="5400000">
              <a:off x="0" y="5770702"/>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6">
                <a:alphaModFix amt="40000"/>
                <a:extLst>
                  <a:ext uri="{96DAC541-7B7A-43D3-8B79-37D633B846F1}">
                    <asvg:svgBlip xmlns:asvg="http://schemas.microsoft.com/office/drawing/2016/SVG/main" r:embed="rId7"/>
                  </a:ext>
                </a:extLst>
              </a:blip>
              <a:stretch>
                <a:fillRect/>
              </a:stretch>
            </a:blipFill>
          </p:spPr>
          <p:txBody>
            <a:bodyPr/>
            <a:lstStyle/>
            <a:p>
              <a:endParaRPr lang="en-GB"/>
            </a:p>
          </p:txBody>
        </p:sp>
      </p:grpSp>
      <p:sp>
        <p:nvSpPr>
          <p:cNvPr id="2" name="Title 1">
            <a:extLst>
              <a:ext uri="{FF2B5EF4-FFF2-40B4-BE49-F238E27FC236}">
                <a16:creationId xmlns:a16="http://schemas.microsoft.com/office/drawing/2014/main" id="{31D99664-C8B0-CCBD-AAA8-3FB8C87F87AE}"/>
              </a:ext>
            </a:extLst>
          </p:cNvPr>
          <p:cNvSpPr>
            <a:spLocks noGrp="1"/>
          </p:cNvSpPr>
          <p:nvPr>
            <p:ph type="title" hasCustomPrompt="1"/>
          </p:nvPr>
        </p:nvSpPr>
        <p:spPr>
          <a:xfrm>
            <a:off x="355600" y="1259840"/>
            <a:ext cx="4416425" cy="797560"/>
          </a:xfrm>
        </p:spPr>
        <p:txBody>
          <a:bodyPr anchor="b">
            <a:noAutofit/>
          </a:bodyPr>
          <a:lstStyle>
            <a:lvl1pPr>
              <a:defRPr sz="2800"/>
            </a:lvl1pPr>
          </a:lstStyle>
          <a:p>
            <a:r>
              <a:rPr lang="en-GB"/>
              <a:t>[Smaller column slide title]</a:t>
            </a:r>
            <a:endParaRPr lang="en-US"/>
          </a:p>
        </p:txBody>
      </p:sp>
      <p:sp>
        <p:nvSpPr>
          <p:cNvPr id="3" name="Content Placeholder 2">
            <a:extLst>
              <a:ext uri="{FF2B5EF4-FFF2-40B4-BE49-F238E27FC236}">
                <a16:creationId xmlns:a16="http://schemas.microsoft.com/office/drawing/2014/main" id="{877A3700-72C3-9A8F-9E5A-23619E0F10E8}"/>
              </a:ext>
            </a:extLst>
          </p:cNvPr>
          <p:cNvSpPr>
            <a:spLocks noGrp="1"/>
          </p:cNvSpPr>
          <p:nvPr>
            <p:ph idx="1"/>
          </p:nvPr>
        </p:nvSpPr>
        <p:spPr>
          <a:xfrm>
            <a:off x="5183188" y="1259840"/>
            <a:ext cx="6653212" cy="4601210"/>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6EBEF5D0-5B39-A59C-8FE7-6A52C3091D08}"/>
              </a:ext>
            </a:extLst>
          </p:cNvPr>
          <p:cNvSpPr>
            <a:spLocks noGrp="1"/>
          </p:cNvSpPr>
          <p:nvPr>
            <p:ph type="body" sz="half" idx="2"/>
          </p:nvPr>
        </p:nvSpPr>
        <p:spPr>
          <a:xfrm>
            <a:off x="355600" y="2235200"/>
            <a:ext cx="4416425" cy="36337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6" name="Footer Placeholder 5">
            <a:extLst>
              <a:ext uri="{FF2B5EF4-FFF2-40B4-BE49-F238E27FC236}">
                <a16:creationId xmlns:a16="http://schemas.microsoft.com/office/drawing/2014/main" id="{1B9CE934-D09E-9C6F-DAA6-EFBA56FB8938}"/>
              </a:ext>
            </a:extLst>
          </p:cNvPr>
          <p:cNvSpPr>
            <a:spLocks noGrp="1"/>
          </p:cNvSpPr>
          <p:nvPr>
            <p:ph type="ftr" sz="quarter" idx="11"/>
          </p:nvPr>
        </p:nvSpPr>
        <p:spPr>
          <a:xfrm>
            <a:off x="7736840" y="6336030"/>
            <a:ext cx="4114800" cy="365125"/>
          </a:xfrm>
          <a:prstGeom prst="rect">
            <a:avLst/>
          </a:prstGeom>
        </p:spPr>
        <p:txBody>
          <a:bodyPr/>
          <a:lstStyle/>
          <a:p>
            <a:r>
              <a:rPr lang="en-US"/>
              <a:t>Inclusive Education – LSE Eden Centre</a:t>
            </a:r>
          </a:p>
        </p:txBody>
      </p:sp>
    </p:spTree>
    <p:extLst>
      <p:ext uri="{BB962C8B-B14F-4D97-AF65-F5344CB8AC3E}">
        <p14:creationId xmlns:p14="http://schemas.microsoft.com/office/powerpoint/2010/main" val="83176348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1_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D99664-C8B0-CCBD-AAA8-3FB8C87F87AE}"/>
              </a:ext>
            </a:extLst>
          </p:cNvPr>
          <p:cNvSpPr>
            <a:spLocks noGrp="1"/>
          </p:cNvSpPr>
          <p:nvPr>
            <p:ph type="title" hasCustomPrompt="1"/>
          </p:nvPr>
        </p:nvSpPr>
        <p:spPr>
          <a:xfrm>
            <a:off x="355600" y="1259840"/>
            <a:ext cx="4416425" cy="797560"/>
          </a:xfrm>
        </p:spPr>
        <p:txBody>
          <a:bodyPr anchor="b">
            <a:noAutofit/>
          </a:bodyPr>
          <a:lstStyle>
            <a:lvl1pPr>
              <a:defRPr sz="2800"/>
            </a:lvl1pPr>
          </a:lstStyle>
          <a:p>
            <a:r>
              <a:rPr lang="en-GB"/>
              <a:t>[Smaller column slide title]</a:t>
            </a:r>
            <a:endParaRPr lang="en-US"/>
          </a:p>
        </p:txBody>
      </p:sp>
      <p:sp>
        <p:nvSpPr>
          <p:cNvPr id="3" name="Content Placeholder 2">
            <a:extLst>
              <a:ext uri="{FF2B5EF4-FFF2-40B4-BE49-F238E27FC236}">
                <a16:creationId xmlns:a16="http://schemas.microsoft.com/office/drawing/2014/main" id="{877A3700-72C3-9A8F-9E5A-23619E0F10E8}"/>
              </a:ext>
            </a:extLst>
          </p:cNvPr>
          <p:cNvSpPr>
            <a:spLocks noGrp="1"/>
          </p:cNvSpPr>
          <p:nvPr>
            <p:ph idx="1"/>
          </p:nvPr>
        </p:nvSpPr>
        <p:spPr>
          <a:xfrm>
            <a:off x="5183188" y="1259840"/>
            <a:ext cx="6653212" cy="4601210"/>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6EBEF5D0-5B39-A59C-8FE7-6A52C3091D08}"/>
              </a:ext>
            </a:extLst>
          </p:cNvPr>
          <p:cNvSpPr>
            <a:spLocks noGrp="1"/>
          </p:cNvSpPr>
          <p:nvPr>
            <p:ph type="body" sz="half" idx="2"/>
          </p:nvPr>
        </p:nvSpPr>
        <p:spPr>
          <a:xfrm>
            <a:off x="355600" y="2231136"/>
            <a:ext cx="4416425" cy="362870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6" name="Footer Placeholder 5">
            <a:extLst>
              <a:ext uri="{FF2B5EF4-FFF2-40B4-BE49-F238E27FC236}">
                <a16:creationId xmlns:a16="http://schemas.microsoft.com/office/drawing/2014/main" id="{1B9CE934-D09E-9C6F-DAA6-EFBA56FB8938}"/>
              </a:ext>
            </a:extLst>
          </p:cNvPr>
          <p:cNvSpPr>
            <a:spLocks noGrp="1"/>
          </p:cNvSpPr>
          <p:nvPr>
            <p:ph type="ftr" sz="quarter" idx="11"/>
          </p:nvPr>
        </p:nvSpPr>
        <p:spPr>
          <a:xfrm>
            <a:off x="7736840" y="6336030"/>
            <a:ext cx="4114800" cy="365125"/>
          </a:xfrm>
          <a:prstGeom prst="rect">
            <a:avLst/>
          </a:prstGeom>
        </p:spPr>
        <p:txBody>
          <a:bodyPr/>
          <a:lstStyle/>
          <a:p>
            <a:r>
              <a:rPr lang="en-US"/>
              <a:t>Inclusive Education – LSE Eden Centre</a:t>
            </a:r>
          </a:p>
        </p:txBody>
      </p:sp>
    </p:spTree>
    <p:extLst>
      <p:ext uri="{BB962C8B-B14F-4D97-AF65-F5344CB8AC3E}">
        <p14:creationId xmlns:p14="http://schemas.microsoft.com/office/powerpoint/2010/main" val="35416480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2E7A9B84-0CE0-1EC6-238F-6741B1830D41}"/>
              </a:ext>
            </a:extLst>
          </p:cNvPr>
          <p:cNvGrpSpPr/>
          <p:nvPr userDrawn="1"/>
        </p:nvGrpSpPr>
        <p:grpSpPr>
          <a:xfrm rot="10800000">
            <a:off x="7719950" y="731"/>
            <a:ext cx="4473434" cy="3509232"/>
            <a:chOff x="-1699" y="2490700"/>
            <a:chExt cx="5491067" cy="4363811"/>
          </a:xfrm>
        </p:grpSpPr>
        <p:sp>
          <p:nvSpPr>
            <p:cNvPr id="9" name="Freeform 8">
              <a:extLst>
                <a:ext uri="{FF2B5EF4-FFF2-40B4-BE49-F238E27FC236}">
                  <a16:creationId xmlns:a16="http://schemas.microsoft.com/office/drawing/2014/main" id="{512BEF38-7DF0-82D4-1B95-4DB2A5AA9C18}"/>
                </a:ext>
              </a:extLst>
            </p:cNvPr>
            <p:cNvSpPr/>
            <p:nvPr userDrawn="1"/>
          </p:nvSpPr>
          <p:spPr>
            <a:xfrm rot="10800000">
              <a:off x="-1699" y="2490700"/>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2">
                <a:alphaModFix amt="40000"/>
                <a:extLst>
                  <a:ext uri="{96DAC541-7B7A-43D3-8B79-37D633B846F1}">
                    <asvg:svgBlip xmlns:asvg="http://schemas.microsoft.com/office/drawing/2016/SVG/main" r:embed="rId3"/>
                  </a:ext>
                </a:extLst>
              </a:blip>
              <a:stretch>
                <a:fillRect/>
              </a:stretch>
            </a:blipFill>
          </p:spPr>
          <p:txBody>
            <a:bodyPr/>
            <a:lstStyle/>
            <a:p>
              <a:endParaRPr lang="en-GB"/>
            </a:p>
          </p:txBody>
        </p:sp>
        <p:sp>
          <p:nvSpPr>
            <p:cNvPr id="10" name="Freeform 9">
              <a:extLst>
                <a:ext uri="{FF2B5EF4-FFF2-40B4-BE49-F238E27FC236}">
                  <a16:creationId xmlns:a16="http://schemas.microsoft.com/office/drawing/2014/main" id="{15666C7F-DEAE-B700-243B-464CF884807E}"/>
                </a:ext>
              </a:extLst>
            </p:cNvPr>
            <p:cNvSpPr/>
            <p:nvPr userDrawn="1"/>
          </p:nvSpPr>
          <p:spPr>
            <a:xfrm>
              <a:off x="1083809" y="2519275"/>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4">
                <a:alphaModFix amt="40000"/>
                <a:extLst>
                  <a:ext uri="{96DAC541-7B7A-43D3-8B79-37D633B846F1}">
                    <asvg:svgBlip xmlns:asvg="http://schemas.microsoft.com/office/drawing/2016/SVG/main" r:embed="rId5"/>
                  </a:ext>
                </a:extLst>
              </a:blip>
              <a:stretch>
                <a:fillRect/>
              </a:stretch>
            </a:blipFill>
          </p:spPr>
          <p:txBody>
            <a:bodyPr/>
            <a:lstStyle/>
            <a:p>
              <a:endParaRPr lang="en-GB"/>
            </a:p>
          </p:txBody>
        </p:sp>
        <p:sp>
          <p:nvSpPr>
            <p:cNvPr id="11" name="Freeform 10">
              <a:extLst>
                <a:ext uri="{FF2B5EF4-FFF2-40B4-BE49-F238E27FC236}">
                  <a16:creationId xmlns:a16="http://schemas.microsoft.com/office/drawing/2014/main" id="{57B0FF2D-D10C-8E07-A090-4FDD152D8F30}"/>
                </a:ext>
              </a:extLst>
            </p:cNvPr>
            <p:cNvSpPr/>
            <p:nvPr userDrawn="1"/>
          </p:nvSpPr>
          <p:spPr>
            <a:xfrm>
              <a:off x="0" y="3603084"/>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2">
                <a:alphaModFix amt="40000"/>
                <a:extLst>
                  <a:ext uri="{96DAC541-7B7A-43D3-8B79-37D633B846F1}">
                    <asvg:svgBlip xmlns:asvg="http://schemas.microsoft.com/office/drawing/2016/SVG/main" r:embed="rId3"/>
                  </a:ext>
                </a:extLst>
              </a:blip>
              <a:stretch>
                <a:fillRect/>
              </a:stretch>
            </a:blipFill>
          </p:spPr>
          <p:txBody>
            <a:bodyPr/>
            <a:lstStyle/>
            <a:p>
              <a:endParaRPr lang="en-GB"/>
            </a:p>
          </p:txBody>
        </p:sp>
        <p:sp>
          <p:nvSpPr>
            <p:cNvPr id="12" name="Freeform 11">
              <a:extLst>
                <a:ext uri="{FF2B5EF4-FFF2-40B4-BE49-F238E27FC236}">
                  <a16:creationId xmlns:a16="http://schemas.microsoft.com/office/drawing/2014/main" id="{BF472C87-1A9C-11D1-D092-92ECE2ECA681}"/>
                </a:ext>
              </a:extLst>
            </p:cNvPr>
            <p:cNvSpPr/>
            <p:nvPr userDrawn="1"/>
          </p:nvSpPr>
          <p:spPr>
            <a:xfrm rot="10800000">
              <a:off x="0" y="4674259"/>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4">
                <a:alphaModFix amt="40000"/>
                <a:extLst>
                  <a:ext uri="{96DAC541-7B7A-43D3-8B79-37D633B846F1}">
                    <asvg:svgBlip xmlns:asvg="http://schemas.microsoft.com/office/drawing/2016/SVG/main" r:embed="rId5"/>
                  </a:ext>
                </a:extLst>
              </a:blip>
              <a:stretch>
                <a:fillRect/>
              </a:stretch>
            </a:blipFill>
          </p:spPr>
          <p:txBody>
            <a:bodyPr/>
            <a:lstStyle/>
            <a:p>
              <a:endParaRPr lang="en-GB"/>
            </a:p>
          </p:txBody>
        </p:sp>
        <p:sp>
          <p:nvSpPr>
            <p:cNvPr id="13" name="Freeform 12">
              <a:extLst>
                <a:ext uri="{FF2B5EF4-FFF2-40B4-BE49-F238E27FC236}">
                  <a16:creationId xmlns:a16="http://schemas.microsoft.com/office/drawing/2014/main" id="{A31D2119-B26B-947E-8802-502D175867F6}"/>
                </a:ext>
              </a:extLst>
            </p:cNvPr>
            <p:cNvSpPr/>
            <p:nvPr userDrawn="1"/>
          </p:nvSpPr>
          <p:spPr>
            <a:xfrm rot="16200000">
              <a:off x="1083810" y="4674259"/>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6">
                <a:alphaModFix amt="40000"/>
                <a:extLst>
                  <a:ext uri="{96DAC541-7B7A-43D3-8B79-37D633B846F1}">
                    <asvg:svgBlip xmlns:asvg="http://schemas.microsoft.com/office/drawing/2016/SVG/main" r:embed="rId7"/>
                  </a:ext>
                </a:extLst>
              </a:blip>
              <a:stretch>
                <a:fillRect/>
              </a:stretch>
            </a:blipFill>
          </p:spPr>
          <p:txBody>
            <a:bodyPr/>
            <a:lstStyle/>
            <a:p>
              <a:endParaRPr lang="en-GB"/>
            </a:p>
          </p:txBody>
        </p:sp>
        <p:sp>
          <p:nvSpPr>
            <p:cNvPr id="14" name="Freeform 13">
              <a:extLst>
                <a:ext uri="{FF2B5EF4-FFF2-40B4-BE49-F238E27FC236}">
                  <a16:creationId xmlns:a16="http://schemas.microsoft.com/office/drawing/2014/main" id="{A01A385C-23D4-5EE5-8A0A-5B29DCAB8F62}"/>
                </a:ext>
              </a:extLst>
            </p:cNvPr>
            <p:cNvSpPr/>
            <p:nvPr userDrawn="1"/>
          </p:nvSpPr>
          <p:spPr>
            <a:xfrm rot="-10800000">
              <a:off x="1083809" y="5756066"/>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8">
                <a:alphaModFix amt="40000"/>
                <a:extLst>
                  <a:ext uri="{96DAC541-7B7A-43D3-8B79-37D633B846F1}">
                    <asvg:svgBlip xmlns:asvg="http://schemas.microsoft.com/office/drawing/2016/SVG/main" r:embed="rId9"/>
                  </a:ext>
                </a:extLst>
              </a:blip>
              <a:stretch>
                <a:fillRect/>
              </a:stretch>
            </a:blipFill>
          </p:spPr>
          <p:txBody>
            <a:bodyPr/>
            <a:lstStyle/>
            <a:p>
              <a:endParaRPr lang="en-GB"/>
            </a:p>
          </p:txBody>
        </p:sp>
        <p:sp>
          <p:nvSpPr>
            <p:cNvPr id="15" name="Freeform 14">
              <a:extLst>
                <a:ext uri="{FF2B5EF4-FFF2-40B4-BE49-F238E27FC236}">
                  <a16:creationId xmlns:a16="http://schemas.microsoft.com/office/drawing/2014/main" id="{12C9CFA3-8279-E695-BE3C-C6852FD9D2AE}"/>
                </a:ext>
              </a:extLst>
            </p:cNvPr>
            <p:cNvSpPr/>
            <p:nvPr userDrawn="1"/>
          </p:nvSpPr>
          <p:spPr>
            <a:xfrm rot="10800000">
              <a:off x="3321750" y="4695148"/>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6">
                <a:alphaModFix amt="40000"/>
                <a:extLst>
                  <a:ext uri="{96DAC541-7B7A-43D3-8B79-37D633B846F1}">
                    <asvg:svgBlip xmlns:asvg="http://schemas.microsoft.com/office/drawing/2016/SVG/main" r:embed="rId7"/>
                  </a:ext>
                </a:extLst>
              </a:blip>
              <a:stretch>
                <a:fillRect/>
              </a:stretch>
            </a:blipFill>
          </p:spPr>
          <p:txBody>
            <a:bodyPr/>
            <a:lstStyle/>
            <a:p>
              <a:endParaRPr lang="en-GB"/>
            </a:p>
          </p:txBody>
        </p:sp>
        <p:sp>
          <p:nvSpPr>
            <p:cNvPr id="16" name="Freeform 15">
              <a:extLst>
                <a:ext uri="{FF2B5EF4-FFF2-40B4-BE49-F238E27FC236}">
                  <a16:creationId xmlns:a16="http://schemas.microsoft.com/office/drawing/2014/main" id="{4FA21A8B-5773-67EF-1766-0640E8FC9343}"/>
                </a:ext>
              </a:extLst>
            </p:cNvPr>
            <p:cNvSpPr/>
            <p:nvPr userDrawn="1"/>
          </p:nvSpPr>
          <p:spPr>
            <a:xfrm>
              <a:off x="3321749" y="3611339"/>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4">
                <a:alphaModFix amt="40000"/>
                <a:extLst>
                  <a:ext uri="{96DAC541-7B7A-43D3-8B79-37D633B846F1}">
                    <asvg:svgBlip xmlns:asvg="http://schemas.microsoft.com/office/drawing/2016/SVG/main" r:embed="rId5"/>
                  </a:ext>
                </a:extLst>
              </a:blip>
              <a:stretch>
                <a:fillRect/>
              </a:stretch>
            </a:blipFill>
          </p:spPr>
          <p:txBody>
            <a:bodyPr/>
            <a:lstStyle/>
            <a:p>
              <a:endParaRPr lang="en-GB"/>
            </a:p>
          </p:txBody>
        </p:sp>
        <p:sp>
          <p:nvSpPr>
            <p:cNvPr id="17" name="Freeform 16">
              <a:extLst>
                <a:ext uri="{FF2B5EF4-FFF2-40B4-BE49-F238E27FC236}">
                  <a16:creationId xmlns:a16="http://schemas.microsoft.com/office/drawing/2014/main" id="{3A64C9E4-F5A4-CFA4-04D9-131F879D2DBD}"/>
                </a:ext>
              </a:extLst>
            </p:cNvPr>
            <p:cNvSpPr/>
            <p:nvPr userDrawn="1"/>
          </p:nvSpPr>
          <p:spPr>
            <a:xfrm rot="5400000">
              <a:off x="4405559" y="4695148"/>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2">
                <a:alphaModFix amt="40000"/>
                <a:extLst>
                  <a:ext uri="{96DAC541-7B7A-43D3-8B79-37D633B846F1}">
                    <asvg:svgBlip xmlns:asvg="http://schemas.microsoft.com/office/drawing/2016/SVG/main" r:embed="rId3"/>
                  </a:ext>
                </a:extLst>
              </a:blip>
              <a:stretch>
                <a:fillRect/>
              </a:stretch>
            </a:blipFill>
          </p:spPr>
          <p:txBody>
            <a:bodyPr/>
            <a:lstStyle/>
            <a:p>
              <a:endParaRPr lang="en-GB"/>
            </a:p>
          </p:txBody>
        </p:sp>
        <p:sp>
          <p:nvSpPr>
            <p:cNvPr id="18" name="Freeform 17">
              <a:extLst>
                <a:ext uri="{FF2B5EF4-FFF2-40B4-BE49-F238E27FC236}">
                  <a16:creationId xmlns:a16="http://schemas.microsoft.com/office/drawing/2014/main" id="{4EB8118C-BC2D-3249-5C6B-52EF62F39AE9}"/>
                </a:ext>
              </a:extLst>
            </p:cNvPr>
            <p:cNvSpPr/>
            <p:nvPr userDrawn="1"/>
          </p:nvSpPr>
          <p:spPr>
            <a:xfrm>
              <a:off x="2237941" y="5768797"/>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4">
                <a:alphaModFix amt="40000"/>
                <a:extLst>
                  <a:ext uri="{96DAC541-7B7A-43D3-8B79-37D633B846F1}">
                    <asvg:svgBlip xmlns:asvg="http://schemas.microsoft.com/office/drawing/2016/SVG/main" r:embed="rId5"/>
                  </a:ext>
                </a:extLst>
              </a:blip>
              <a:stretch>
                <a:fillRect/>
              </a:stretch>
            </a:blipFill>
          </p:spPr>
          <p:txBody>
            <a:bodyPr/>
            <a:lstStyle/>
            <a:p>
              <a:endParaRPr lang="en-GB"/>
            </a:p>
          </p:txBody>
        </p:sp>
        <p:sp>
          <p:nvSpPr>
            <p:cNvPr id="19" name="Freeform 18">
              <a:extLst>
                <a:ext uri="{FF2B5EF4-FFF2-40B4-BE49-F238E27FC236}">
                  <a16:creationId xmlns:a16="http://schemas.microsoft.com/office/drawing/2014/main" id="{71226D67-D306-D831-D171-71696BD5B614}"/>
                </a:ext>
              </a:extLst>
            </p:cNvPr>
            <p:cNvSpPr/>
            <p:nvPr userDrawn="1"/>
          </p:nvSpPr>
          <p:spPr>
            <a:xfrm>
              <a:off x="3321750" y="5768797"/>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8">
                <a:alphaModFix amt="40000"/>
                <a:extLst>
                  <a:ext uri="{96DAC541-7B7A-43D3-8B79-37D633B846F1}">
                    <asvg:svgBlip xmlns:asvg="http://schemas.microsoft.com/office/drawing/2016/SVG/main" r:embed="rId9"/>
                  </a:ext>
                </a:extLst>
              </a:blip>
              <a:stretch>
                <a:fillRect/>
              </a:stretch>
            </a:blipFill>
          </p:spPr>
          <p:txBody>
            <a:bodyPr/>
            <a:lstStyle/>
            <a:p>
              <a:endParaRPr lang="en-GB"/>
            </a:p>
          </p:txBody>
        </p:sp>
        <p:sp>
          <p:nvSpPr>
            <p:cNvPr id="20" name="Freeform 19">
              <a:extLst>
                <a:ext uri="{FF2B5EF4-FFF2-40B4-BE49-F238E27FC236}">
                  <a16:creationId xmlns:a16="http://schemas.microsoft.com/office/drawing/2014/main" id="{7DD66F08-9806-9218-4D2F-C438F348041C}"/>
                </a:ext>
              </a:extLst>
            </p:cNvPr>
            <p:cNvSpPr/>
            <p:nvPr userDrawn="1"/>
          </p:nvSpPr>
          <p:spPr>
            <a:xfrm rot="5400000">
              <a:off x="0" y="5770702"/>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6">
                <a:alphaModFix amt="40000"/>
                <a:extLst>
                  <a:ext uri="{96DAC541-7B7A-43D3-8B79-37D633B846F1}">
                    <asvg:svgBlip xmlns:asvg="http://schemas.microsoft.com/office/drawing/2016/SVG/main" r:embed="rId7"/>
                  </a:ext>
                </a:extLst>
              </a:blip>
              <a:stretch>
                <a:fillRect/>
              </a:stretch>
            </a:blipFill>
          </p:spPr>
          <p:txBody>
            <a:bodyPr/>
            <a:lstStyle/>
            <a:p>
              <a:endParaRPr lang="en-GB"/>
            </a:p>
          </p:txBody>
        </p:sp>
      </p:grpSp>
      <p:sp>
        <p:nvSpPr>
          <p:cNvPr id="2" name="Title 1">
            <a:extLst>
              <a:ext uri="{FF2B5EF4-FFF2-40B4-BE49-F238E27FC236}">
                <a16:creationId xmlns:a16="http://schemas.microsoft.com/office/drawing/2014/main" id="{9E754A1C-8EFC-92CD-A080-1557309B4F71}"/>
              </a:ext>
            </a:extLst>
          </p:cNvPr>
          <p:cNvSpPr>
            <a:spLocks noGrp="1"/>
          </p:cNvSpPr>
          <p:nvPr>
            <p:ph type="title" hasCustomPrompt="1"/>
          </p:nvPr>
        </p:nvSpPr>
        <p:spPr>
          <a:xfrm>
            <a:off x="345440" y="1270000"/>
            <a:ext cx="4426585" cy="787400"/>
          </a:xfrm>
        </p:spPr>
        <p:txBody>
          <a:bodyPr anchor="b">
            <a:noAutofit/>
          </a:bodyPr>
          <a:lstStyle>
            <a:lvl1pPr>
              <a:defRPr sz="2800"/>
            </a:lvl1pPr>
          </a:lstStyle>
          <a:p>
            <a:r>
              <a:rPr lang="en-GB"/>
              <a:t>[Smaller column slide title]</a:t>
            </a:r>
            <a:endParaRPr lang="en-US"/>
          </a:p>
        </p:txBody>
      </p:sp>
      <p:sp>
        <p:nvSpPr>
          <p:cNvPr id="3" name="Picture Placeholder 2">
            <a:extLst>
              <a:ext uri="{FF2B5EF4-FFF2-40B4-BE49-F238E27FC236}">
                <a16:creationId xmlns:a16="http://schemas.microsoft.com/office/drawing/2014/main" id="{AC99C679-8ABE-AB56-5914-5C94EF1FDEBC}"/>
              </a:ext>
            </a:extLst>
          </p:cNvPr>
          <p:cNvSpPr>
            <a:spLocks noGrp="1"/>
          </p:cNvSpPr>
          <p:nvPr>
            <p:ph type="pic" idx="1"/>
          </p:nvPr>
        </p:nvSpPr>
        <p:spPr>
          <a:xfrm>
            <a:off x="5183188" y="1270000"/>
            <a:ext cx="6663372" cy="45910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a:p>
        </p:txBody>
      </p:sp>
      <p:sp>
        <p:nvSpPr>
          <p:cNvPr id="4" name="Text Placeholder 3">
            <a:extLst>
              <a:ext uri="{FF2B5EF4-FFF2-40B4-BE49-F238E27FC236}">
                <a16:creationId xmlns:a16="http://schemas.microsoft.com/office/drawing/2014/main" id="{E55A5143-8463-3FE9-4B84-4494D411AF2C}"/>
              </a:ext>
            </a:extLst>
          </p:cNvPr>
          <p:cNvSpPr>
            <a:spLocks noGrp="1"/>
          </p:cNvSpPr>
          <p:nvPr>
            <p:ph type="body" sz="half" idx="2"/>
          </p:nvPr>
        </p:nvSpPr>
        <p:spPr>
          <a:xfrm>
            <a:off x="345440" y="2232250"/>
            <a:ext cx="4426585" cy="36288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6" name="Footer Placeholder 5">
            <a:extLst>
              <a:ext uri="{FF2B5EF4-FFF2-40B4-BE49-F238E27FC236}">
                <a16:creationId xmlns:a16="http://schemas.microsoft.com/office/drawing/2014/main" id="{17B5B01B-9A6C-12F0-6A5D-EB8BEEE29FE7}"/>
              </a:ext>
            </a:extLst>
          </p:cNvPr>
          <p:cNvSpPr>
            <a:spLocks noGrp="1"/>
          </p:cNvSpPr>
          <p:nvPr>
            <p:ph type="ftr" sz="quarter" idx="11"/>
          </p:nvPr>
        </p:nvSpPr>
        <p:spPr>
          <a:xfrm>
            <a:off x="7731760" y="6328918"/>
            <a:ext cx="4114800" cy="365125"/>
          </a:xfrm>
          <a:prstGeom prst="rect">
            <a:avLst/>
          </a:prstGeom>
        </p:spPr>
        <p:txBody>
          <a:bodyPr/>
          <a:lstStyle/>
          <a:p>
            <a:r>
              <a:rPr lang="en-US"/>
              <a:t>Inclusive Education – LSE Eden Centre</a:t>
            </a:r>
          </a:p>
        </p:txBody>
      </p:sp>
    </p:spTree>
    <p:extLst>
      <p:ext uri="{BB962C8B-B14F-4D97-AF65-F5344CB8AC3E}">
        <p14:creationId xmlns:p14="http://schemas.microsoft.com/office/powerpoint/2010/main" val="33696348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754A1C-8EFC-92CD-A080-1557309B4F71}"/>
              </a:ext>
            </a:extLst>
          </p:cNvPr>
          <p:cNvSpPr>
            <a:spLocks noGrp="1"/>
          </p:cNvSpPr>
          <p:nvPr>
            <p:ph type="title" hasCustomPrompt="1"/>
          </p:nvPr>
        </p:nvSpPr>
        <p:spPr>
          <a:xfrm>
            <a:off x="345440" y="1270000"/>
            <a:ext cx="4426585" cy="787400"/>
          </a:xfrm>
        </p:spPr>
        <p:txBody>
          <a:bodyPr anchor="b">
            <a:noAutofit/>
          </a:bodyPr>
          <a:lstStyle>
            <a:lvl1pPr>
              <a:defRPr sz="2800"/>
            </a:lvl1pPr>
          </a:lstStyle>
          <a:p>
            <a:r>
              <a:rPr lang="en-GB"/>
              <a:t>[Smaller column slide title]</a:t>
            </a:r>
            <a:endParaRPr lang="en-US"/>
          </a:p>
        </p:txBody>
      </p:sp>
      <p:sp>
        <p:nvSpPr>
          <p:cNvPr id="3" name="Picture Placeholder 2">
            <a:extLst>
              <a:ext uri="{FF2B5EF4-FFF2-40B4-BE49-F238E27FC236}">
                <a16:creationId xmlns:a16="http://schemas.microsoft.com/office/drawing/2014/main" id="{AC99C679-8ABE-AB56-5914-5C94EF1FDEBC}"/>
              </a:ext>
            </a:extLst>
          </p:cNvPr>
          <p:cNvSpPr>
            <a:spLocks noGrp="1"/>
          </p:cNvSpPr>
          <p:nvPr>
            <p:ph type="pic" idx="1"/>
          </p:nvPr>
        </p:nvSpPr>
        <p:spPr>
          <a:xfrm>
            <a:off x="5183188" y="1270000"/>
            <a:ext cx="6663372" cy="45910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a:p>
        </p:txBody>
      </p:sp>
      <p:sp>
        <p:nvSpPr>
          <p:cNvPr id="4" name="Text Placeholder 3">
            <a:extLst>
              <a:ext uri="{FF2B5EF4-FFF2-40B4-BE49-F238E27FC236}">
                <a16:creationId xmlns:a16="http://schemas.microsoft.com/office/drawing/2014/main" id="{E55A5143-8463-3FE9-4B84-4494D411AF2C}"/>
              </a:ext>
            </a:extLst>
          </p:cNvPr>
          <p:cNvSpPr>
            <a:spLocks noGrp="1"/>
          </p:cNvSpPr>
          <p:nvPr>
            <p:ph type="body" sz="half" idx="2"/>
          </p:nvPr>
        </p:nvSpPr>
        <p:spPr>
          <a:xfrm>
            <a:off x="345440" y="2255520"/>
            <a:ext cx="4426585" cy="361346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6" name="Footer Placeholder 5">
            <a:extLst>
              <a:ext uri="{FF2B5EF4-FFF2-40B4-BE49-F238E27FC236}">
                <a16:creationId xmlns:a16="http://schemas.microsoft.com/office/drawing/2014/main" id="{17B5B01B-9A6C-12F0-6A5D-EB8BEEE29FE7}"/>
              </a:ext>
            </a:extLst>
          </p:cNvPr>
          <p:cNvSpPr>
            <a:spLocks noGrp="1"/>
          </p:cNvSpPr>
          <p:nvPr>
            <p:ph type="ftr" sz="quarter" idx="11"/>
          </p:nvPr>
        </p:nvSpPr>
        <p:spPr>
          <a:xfrm>
            <a:off x="7731760" y="6328918"/>
            <a:ext cx="4114800" cy="365125"/>
          </a:xfrm>
          <a:prstGeom prst="rect">
            <a:avLst/>
          </a:prstGeom>
        </p:spPr>
        <p:txBody>
          <a:bodyPr/>
          <a:lstStyle/>
          <a:p>
            <a:r>
              <a:rPr lang="en-US"/>
              <a:t>Inclusive Education – LSE Eden Centre</a:t>
            </a:r>
          </a:p>
        </p:txBody>
      </p:sp>
    </p:spTree>
    <p:extLst>
      <p:ext uri="{BB962C8B-B14F-4D97-AF65-F5344CB8AC3E}">
        <p14:creationId xmlns:p14="http://schemas.microsoft.com/office/powerpoint/2010/main" val="9052576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0DC8893D-4058-0D1C-6C90-0F1FAB213294}"/>
              </a:ext>
            </a:extLst>
          </p:cNvPr>
          <p:cNvGrpSpPr/>
          <p:nvPr userDrawn="1"/>
        </p:nvGrpSpPr>
        <p:grpSpPr>
          <a:xfrm rot="10800000">
            <a:off x="7719950" y="731"/>
            <a:ext cx="4473434" cy="3509232"/>
            <a:chOff x="-1699" y="2490700"/>
            <a:chExt cx="5491067" cy="4363811"/>
          </a:xfrm>
        </p:grpSpPr>
        <p:sp>
          <p:nvSpPr>
            <p:cNvPr id="8" name="Freeform 7">
              <a:extLst>
                <a:ext uri="{FF2B5EF4-FFF2-40B4-BE49-F238E27FC236}">
                  <a16:creationId xmlns:a16="http://schemas.microsoft.com/office/drawing/2014/main" id="{DE11DF8E-0627-307F-FAE5-92FBF156DCFA}"/>
                </a:ext>
              </a:extLst>
            </p:cNvPr>
            <p:cNvSpPr/>
            <p:nvPr userDrawn="1"/>
          </p:nvSpPr>
          <p:spPr>
            <a:xfrm rot="10800000">
              <a:off x="-1699" y="2490700"/>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2">
                <a:alphaModFix amt="40000"/>
                <a:extLst>
                  <a:ext uri="{96DAC541-7B7A-43D3-8B79-37D633B846F1}">
                    <asvg:svgBlip xmlns:asvg="http://schemas.microsoft.com/office/drawing/2016/SVG/main" r:embed="rId3"/>
                  </a:ext>
                </a:extLst>
              </a:blip>
              <a:stretch>
                <a:fillRect/>
              </a:stretch>
            </a:blipFill>
          </p:spPr>
          <p:txBody>
            <a:bodyPr/>
            <a:lstStyle/>
            <a:p>
              <a:endParaRPr lang="en-GB"/>
            </a:p>
          </p:txBody>
        </p:sp>
        <p:sp>
          <p:nvSpPr>
            <p:cNvPr id="9" name="Freeform 8">
              <a:extLst>
                <a:ext uri="{FF2B5EF4-FFF2-40B4-BE49-F238E27FC236}">
                  <a16:creationId xmlns:a16="http://schemas.microsoft.com/office/drawing/2014/main" id="{2B1F6803-F9AA-CD19-A6FD-80B2A67A9BED}"/>
                </a:ext>
              </a:extLst>
            </p:cNvPr>
            <p:cNvSpPr/>
            <p:nvPr userDrawn="1"/>
          </p:nvSpPr>
          <p:spPr>
            <a:xfrm>
              <a:off x="1083809" y="2519275"/>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4">
                <a:alphaModFix amt="40000"/>
                <a:extLst>
                  <a:ext uri="{96DAC541-7B7A-43D3-8B79-37D633B846F1}">
                    <asvg:svgBlip xmlns:asvg="http://schemas.microsoft.com/office/drawing/2016/SVG/main" r:embed="rId5"/>
                  </a:ext>
                </a:extLst>
              </a:blip>
              <a:stretch>
                <a:fillRect/>
              </a:stretch>
            </a:blipFill>
          </p:spPr>
          <p:txBody>
            <a:bodyPr/>
            <a:lstStyle/>
            <a:p>
              <a:endParaRPr lang="en-GB"/>
            </a:p>
          </p:txBody>
        </p:sp>
        <p:sp>
          <p:nvSpPr>
            <p:cNvPr id="10" name="Freeform 9">
              <a:extLst>
                <a:ext uri="{FF2B5EF4-FFF2-40B4-BE49-F238E27FC236}">
                  <a16:creationId xmlns:a16="http://schemas.microsoft.com/office/drawing/2014/main" id="{F5C8FD59-CE36-04D7-C7E2-ED6A4F20DDD9}"/>
                </a:ext>
              </a:extLst>
            </p:cNvPr>
            <p:cNvSpPr/>
            <p:nvPr userDrawn="1"/>
          </p:nvSpPr>
          <p:spPr>
            <a:xfrm>
              <a:off x="0" y="3603084"/>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2">
                <a:alphaModFix amt="40000"/>
                <a:extLst>
                  <a:ext uri="{96DAC541-7B7A-43D3-8B79-37D633B846F1}">
                    <asvg:svgBlip xmlns:asvg="http://schemas.microsoft.com/office/drawing/2016/SVG/main" r:embed="rId3"/>
                  </a:ext>
                </a:extLst>
              </a:blip>
              <a:stretch>
                <a:fillRect/>
              </a:stretch>
            </a:blipFill>
          </p:spPr>
          <p:txBody>
            <a:bodyPr/>
            <a:lstStyle/>
            <a:p>
              <a:endParaRPr lang="en-GB"/>
            </a:p>
          </p:txBody>
        </p:sp>
        <p:sp>
          <p:nvSpPr>
            <p:cNvPr id="11" name="Freeform 10">
              <a:extLst>
                <a:ext uri="{FF2B5EF4-FFF2-40B4-BE49-F238E27FC236}">
                  <a16:creationId xmlns:a16="http://schemas.microsoft.com/office/drawing/2014/main" id="{390E8C08-E2A2-C403-E550-7E4A87514C1E}"/>
                </a:ext>
              </a:extLst>
            </p:cNvPr>
            <p:cNvSpPr/>
            <p:nvPr userDrawn="1"/>
          </p:nvSpPr>
          <p:spPr>
            <a:xfrm rot="10800000">
              <a:off x="0" y="4674259"/>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4">
                <a:alphaModFix amt="40000"/>
                <a:extLst>
                  <a:ext uri="{96DAC541-7B7A-43D3-8B79-37D633B846F1}">
                    <asvg:svgBlip xmlns:asvg="http://schemas.microsoft.com/office/drawing/2016/SVG/main" r:embed="rId5"/>
                  </a:ext>
                </a:extLst>
              </a:blip>
              <a:stretch>
                <a:fillRect/>
              </a:stretch>
            </a:blipFill>
          </p:spPr>
          <p:txBody>
            <a:bodyPr/>
            <a:lstStyle/>
            <a:p>
              <a:endParaRPr lang="en-GB"/>
            </a:p>
          </p:txBody>
        </p:sp>
        <p:sp>
          <p:nvSpPr>
            <p:cNvPr id="12" name="Freeform 11">
              <a:extLst>
                <a:ext uri="{FF2B5EF4-FFF2-40B4-BE49-F238E27FC236}">
                  <a16:creationId xmlns:a16="http://schemas.microsoft.com/office/drawing/2014/main" id="{8CCDC5D8-328D-90DB-5D4E-FC9B4228AA46}"/>
                </a:ext>
              </a:extLst>
            </p:cNvPr>
            <p:cNvSpPr/>
            <p:nvPr userDrawn="1"/>
          </p:nvSpPr>
          <p:spPr>
            <a:xfrm rot="16200000">
              <a:off x="1083810" y="4674259"/>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6">
                <a:alphaModFix amt="40000"/>
                <a:extLst>
                  <a:ext uri="{96DAC541-7B7A-43D3-8B79-37D633B846F1}">
                    <asvg:svgBlip xmlns:asvg="http://schemas.microsoft.com/office/drawing/2016/SVG/main" r:embed="rId7"/>
                  </a:ext>
                </a:extLst>
              </a:blip>
              <a:stretch>
                <a:fillRect/>
              </a:stretch>
            </a:blipFill>
          </p:spPr>
          <p:txBody>
            <a:bodyPr/>
            <a:lstStyle/>
            <a:p>
              <a:endParaRPr lang="en-GB"/>
            </a:p>
          </p:txBody>
        </p:sp>
        <p:sp>
          <p:nvSpPr>
            <p:cNvPr id="13" name="Freeform 12">
              <a:extLst>
                <a:ext uri="{FF2B5EF4-FFF2-40B4-BE49-F238E27FC236}">
                  <a16:creationId xmlns:a16="http://schemas.microsoft.com/office/drawing/2014/main" id="{BA37E483-6B3E-171E-AA92-DF19280FDE7C}"/>
                </a:ext>
              </a:extLst>
            </p:cNvPr>
            <p:cNvSpPr/>
            <p:nvPr userDrawn="1"/>
          </p:nvSpPr>
          <p:spPr>
            <a:xfrm rot="-10800000">
              <a:off x="1083809" y="5756066"/>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8">
                <a:alphaModFix amt="40000"/>
                <a:extLst>
                  <a:ext uri="{96DAC541-7B7A-43D3-8B79-37D633B846F1}">
                    <asvg:svgBlip xmlns:asvg="http://schemas.microsoft.com/office/drawing/2016/SVG/main" r:embed="rId9"/>
                  </a:ext>
                </a:extLst>
              </a:blip>
              <a:stretch>
                <a:fillRect/>
              </a:stretch>
            </a:blipFill>
          </p:spPr>
          <p:txBody>
            <a:bodyPr/>
            <a:lstStyle/>
            <a:p>
              <a:endParaRPr lang="en-GB"/>
            </a:p>
          </p:txBody>
        </p:sp>
        <p:sp>
          <p:nvSpPr>
            <p:cNvPr id="14" name="Freeform 13">
              <a:extLst>
                <a:ext uri="{FF2B5EF4-FFF2-40B4-BE49-F238E27FC236}">
                  <a16:creationId xmlns:a16="http://schemas.microsoft.com/office/drawing/2014/main" id="{9803A5E0-54EA-3D8F-92BB-88889093DD98}"/>
                </a:ext>
              </a:extLst>
            </p:cNvPr>
            <p:cNvSpPr/>
            <p:nvPr userDrawn="1"/>
          </p:nvSpPr>
          <p:spPr>
            <a:xfrm rot="10800000">
              <a:off x="3321750" y="4695148"/>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6">
                <a:alphaModFix amt="40000"/>
                <a:extLst>
                  <a:ext uri="{96DAC541-7B7A-43D3-8B79-37D633B846F1}">
                    <asvg:svgBlip xmlns:asvg="http://schemas.microsoft.com/office/drawing/2016/SVG/main" r:embed="rId7"/>
                  </a:ext>
                </a:extLst>
              </a:blip>
              <a:stretch>
                <a:fillRect/>
              </a:stretch>
            </a:blipFill>
          </p:spPr>
          <p:txBody>
            <a:bodyPr/>
            <a:lstStyle/>
            <a:p>
              <a:endParaRPr lang="en-GB"/>
            </a:p>
          </p:txBody>
        </p:sp>
        <p:sp>
          <p:nvSpPr>
            <p:cNvPr id="15" name="Freeform 14">
              <a:extLst>
                <a:ext uri="{FF2B5EF4-FFF2-40B4-BE49-F238E27FC236}">
                  <a16:creationId xmlns:a16="http://schemas.microsoft.com/office/drawing/2014/main" id="{C220CBCE-AEC6-E91D-B1F7-55F62D77E1C7}"/>
                </a:ext>
              </a:extLst>
            </p:cNvPr>
            <p:cNvSpPr/>
            <p:nvPr userDrawn="1"/>
          </p:nvSpPr>
          <p:spPr>
            <a:xfrm>
              <a:off x="3321749" y="3611339"/>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4">
                <a:alphaModFix amt="40000"/>
                <a:extLst>
                  <a:ext uri="{96DAC541-7B7A-43D3-8B79-37D633B846F1}">
                    <asvg:svgBlip xmlns:asvg="http://schemas.microsoft.com/office/drawing/2016/SVG/main" r:embed="rId5"/>
                  </a:ext>
                </a:extLst>
              </a:blip>
              <a:stretch>
                <a:fillRect/>
              </a:stretch>
            </a:blipFill>
          </p:spPr>
          <p:txBody>
            <a:bodyPr/>
            <a:lstStyle/>
            <a:p>
              <a:endParaRPr lang="en-GB"/>
            </a:p>
          </p:txBody>
        </p:sp>
        <p:sp>
          <p:nvSpPr>
            <p:cNvPr id="16" name="Freeform 15">
              <a:extLst>
                <a:ext uri="{FF2B5EF4-FFF2-40B4-BE49-F238E27FC236}">
                  <a16:creationId xmlns:a16="http://schemas.microsoft.com/office/drawing/2014/main" id="{037B229C-B68C-E095-1B74-20CE87971583}"/>
                </a:ext>
              </a:extLst>
            </p:cNvPr>
            <p:cNvSpPr/>
            <p:nvPr userDrawn="1"/>
          </p:nvSpPr>
          <p:spPr>
            <a:xfrm rot="5400000">
              <a:off x="4405559" y="4695148"/>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2">
                <a:alphaModFix amt="40000"/>
                <a:extLst>
                  <a:ext uri="{96DAC541-7B7A-43D3-8B79-37D633B846F1}">
                    <asvg:svgBlip xmlns:asvg="http://schemas.microsoft.com/office/drawing/2016/SVG/main" r:embed="rId3"/>
                  </a:ext>
                </a:extLst>
              </a:blip>
              <a:stretch>
                <a:fillRect/>
              </a:stretch>
            </a:blipFill>
          </p:spPr>
          <p:txBody>
            <a:bodyPr/>
            <a:lstStyle/>
            <a:p>
              <a:endParaRPr lang="en-GB"/>
            </a:p>
          </p:txBody>
        </p:sp>
        <p:sp>
          <p:nvSpPr>
            <p:cNvPr id="17" name="Freeform 16">
              <a:extLst>
                <a:ext uri="{FF2B5EF4-FFF2-40B4-BE49-F238E27FC236}">
                  <a16:creationId xmlns:a16="http://schemas.microsoft.com/office/drawing/2014/main" id="{BB3575FE-2C84-DD3D-CD79-F674C7178DE9}"/>
                </a:ext>
              </a:extLst>
            </p:cNvPr>
            <p:cNvSpPr/>
            <p:nvPr userDrawn="1"/>
          </p:nvSpPr>
          <p:spPr>
            <a:xfrm>
              <a:off x="2237941" y="5768797"/>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4">
                <a:alphaModFix amt="40000"/>
                <a:extLst>
                  <a:ext uri="{96DAC541-7B7A-43D3-8B79-37D633B846F1}">
                    <asvg:svgBlip xmlns:asvg="http://schemas.microsoft.com/office/drawing/2016/SVG/main" r:embed="rId5"/>
                  </a:ext>
                </a:extLst>
              </a:blip>
              <a:stretch>
                <a:fillRect/>
              </a:stretch>
            </a:blipFill>
          </p:spPr>
          <p:txBody>
            <a:bodyPr/>
            <a:lstStyle/>
            <a:p>
              <a:endParaRPr lang="en-GB"/>
            </a:p>
          </p:txBody>
        </p:sp>
        <p:sp>
          <p:nvSpPr>
            <p:cNvPr id="18" name="Freeform 17">
              <a:extLst>
                <a:ext uri="{FF2B5EF4-FFF2-40B4-BE49-F238E27FC236}">
                  <a16:creationId xmlns:a16="http://schemas.microsoft.com/office/drawing/2014/main" id="{793B233B-1978-1F0A-3391-66E55C75E4E6}"/>
                </a:ext>
              </a:extLst>
            </p:cNvPr>
            <p:cNvSpPr/>
            <p:nvPr userDrawn="1"/>
          </p:nvSpPr>
          <p:spPr>
            <a:xfrm>
              <a:off x="3321750" y="5768797"/>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8">
                <a:alphaModFix amt="40000"/>
                <a:extLst>
                  <a:ext uri="{96DAC541-7B7A-43D3-8B79-37D633B846F1}">
                    <asvg:svgBlip xmlns:asvg="http://schemas.microsoft.com/office/drawing/2016/SVG/main" r:embed="rId9"/>
                  </a:ext>
                </a:extLst>
              </a:blip>
              <a:stretch>
                <a:fillRect/>
              </a:stretch>
            </a:blipFill>
          </p:spPr>
          <p:txBody>
            <a:bodyPr/>
            <a:lstStyle/>
            <a:p>
              <a:endParaRPr lang="en-GB"/>
            </a:p>
          </p:txBody>
        </p:sp>
        <p:sp>
          <p:nvSpPr>
            <p:cNvPr id="19" name="Freeform 18">
              <a:extLst>
                <a:ext uri="{FF2B5EF4-FFF2-40B4-BE49-F238E27FC236}">
                  <a16:creationId xmlns:a16="http://schemas.microsoft.com/office/drawing/2014/main" id="{AD687593-04E8-F74A-2718-39CD3035B3CF}"/>
                </a:ext>
              </a:extLst>
            </p:cNvPr>
            <p:cNvSpPr/>
            <p:nvPr userDrawn="1"/>
          </p:nvSpPr>
          <p:spPr>
            <a:xfrm rot="5400000">
              <a:off x="0" y="5770702"/>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6">
                <a:alphaModFix amt="40000"/>
                <a:extLst>
                  <a:ext uri="{96DAC541-7B7A-43D3-8B79-37D633B846F1}">
                    <asvg:svgBlip xmlns:asvg="http://schemas.microsoft.com/office/drawing/2016/SVG/main" r:embed="rId7"/>
                  </a:ext>
                </a:extLst>
              </a:blip>
              <a:stretch>
                <a:fillRect/>
              </a:stretch>
            </a:blipFill>
          </p:spPr>
          <p:txBody>
            <a:bodyPr/>
            <a:lstStyle/>
            <a:p>
              <a:endParaRPr lang="en-GB"/>
            </a:p>
          </p:txBody>
        </p:sp>
      </p:grpSp>
      <p:sp>
        <p:nvSpPr>
          <p:cNvPr id="2" name="Title 1">
            <a:extLst>
              <a:ext uri="{FF2B5EF4-FFF2-40B4-BE49-F238E27FC236}">
                <a16:creationId xmlns:a16="http://schemas.microsoft.com/office/drawing/2014/main" id="{7658B0AC-5E7F-7AFA-C877-F4C2597C8F9F}"/>
              </a:ext>
            </a:extLst>
          </p:cNvPr>
          <p:cNvSpPr>
            <a:spLocks noGrp="1"/>
          </p:cNvSpPr>
          <p:nvPr>
            <p:ph type="title" hasCustomPrompt="1"/>
          </p:nvPr>
        </p:nvSpPr>
        <p:spPr/>
        <p:txBody>
          <a:bodyPr anchor="b"/>
          <a:lstStyle/>
          <a:p>
            <a:r>
              <a:rPr lang="en-GB"/>
              <a:t>[Slide title]</a:t>
            </a:r>
            <a:endParaRPr lang="en-US"/>
          </a:p>
        </p:txBody>
      </p:sp>
      <p:sp>
        <p:nvSpPr>
          <p:cNvPr id="3" name="Content Placeholder 2">
            <a:extLst>
              <a:ext uri="{FF2B5EF4-FFF2-40B4-BE49-F238E27FC236}">
                <a16:creationId xmlns:a16="http://schemas.microsoft.com/office/drawing/2014/main" id="{067A6E48-AB47-1B2A-D47A-992C96CAA115}"/>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Footer Placeholder 4">
            <a:extLst>
              <a:ext uri="{FF2B5EF4-FFF2-40B4-BE49-F238E27FC236}">
                <a16:creationId xmlns:a16="http://schemas.microsoft.com/office/drawing/2014/main" id="{979E17E8-0BD0-71C7-827C-CB7E8FB591BE}"/>
              </a:ext>
            </a:extLst>
          </p:cNvPr>
          <p:cNvSpPr>
            <a:spLocks noGrp="1"/>
          </p:cNvSpPr>
          <p:nvPr>
            <p:ph type="ftr" sz="quarter" idx="11"/>
          </p:nvPr>
        </p:nvSpPr>
        <p:spPr>
          <a:xfrm>
            <a:off x="7747347" y="6332599"/>
            <a:ext cx="4114800" cy="365125"/>
          </a:xfrm>
          <a:prstGeom prst="rect">
            <a:avLst/>
          </a:prstGeom>
        </p:spPr>
        <p:txBody>
          <a:bodyPr/>
          <a:lstStyle/>
          <a:p>
            <a:r>
              <a:rPr lang="en-US"/>
              <a:t>Inclusive Education – LSE Eden Centre</a:t>
            </a:r>
          </a:p>
        </p:txBody>
      </p:sp>
    </p:spTree>
    <p:extLst>
      <p:ext uri="{BB962C8B-B14F-4D97-AF65-F5344CB8AC3E}">
        <p14:creationId xmlns:p14="http://schemas.microsoft.com/office/powerpoint/2010/main" val="8913847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58B0AC-5E7F-7AFA-C877-F4C2597C8F9F}"/>
              </a:ext>
            </a:extLst>
          </p:cNvPr>
          <p:cNvSpPr>
            <a:spLocks noGrp="1"/>
          </p:cNvSpPr>
          <p:nvPr>
            <p:ph type="title" hasCustomPrompt="1"/>
          </p:nvPr>
        </p:nvSpPr>
        <p:spPr/>
        <p:txBody>
          <a:bodyPr anchor="b"/>
          <a:lstStyle/>
          <a:p>
            <a:r>
              <a:rPr lang="en-GB"/>
              <a:t>[Slide title]</a:t>
            </a:r>
            <a:endParaRPr lang="en-US"/>
          </a:p>
        </p:txBody>
      </p:sp>
      <p:sp>
        <p:nvSpPr>
          <p:cNvPr id="3" name="Content Placeholder 2">
            <a:extLst>
              <a:ext uri="{FF2B5EF4-FFF2-40B4-BE49-F238E27FC236}">
                <a16:creationId xmlns:a16="http://schemas.microsoft.com/office/drawing/2014/main" id="{067A6E48-AB47-1B2A-D47A-992C96CAA115}"/>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Footer Placeholder 4">
            <a:extLst>
              <a:ext uri="{FF2B5EF4-FFF2-40B4-BE49-F238E27FC236}">
                <a16:creationId xmlns:a16="http://schemas.microsoft.com/office/drawing/2014/main" id="{979E17E8-0BD0-71C7-827C-CB7E8FB591BE}"/>
              </a:ext>
            </a:extLst>
          </p:cNvPr>
          <p:cNvSpPr>
            <a:spLocks noGrp="1"/>
          </p:cNvSpPr>
          <p:nvPr>
            <p:ph type="ftr" sz="quarter" idx="11"/>
          </p:nvPr>
        </p:nvSpPr>
        <p:spPr>
          <a:xfrm>
            <a:off x="7747347" y="6332599"/>
            <a:ext cx="4114800" cy="365125"/>
          </a:xfrm>
          <a:prstGeom prst="rect">
            <a:avLst/>
          </a:prstGeom>
        </p:spPr>
        <p:txBody>
          <a:bodyPr/>
          <a:lstStyle/>
          <a:p>
            <a:r>
              <a:rPr lang="en-US"/>
              <a:t>Inclusive Education – LSE Eden Centre</a:t>
            </a:r>
          </a:p>
        </p:txBody>
      </p:sp>
    </p:spTree>
    <p:extLst>
      <p:ext uri="{BB962C8B-B14F-4D97-AF65-F5344CB8AC3E}">
        <p14:creationId xmlns:p14="http://schemas.microsoft.com/office/powerpoint/2010/main" val="5722735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rgbClr val="FFEC00">
            <a:alpha val="10000"/>
          </a:srgb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A1E2EB-C738-27A2-78FB-2976B75C3407}"/>
              </a:ext>
            </a:extLst>
          </p:cNvPr>
          <p:cNvSpPr>
            <a:spLocks noGrp="1"/>
          </p:cNvSpPr>
          <p:nvPr>
            <p:ph type="title" hasCustomPrompt="1"/>
          </p:nvPr>
        </p:nvSpPr>
        <p:spPr>
          <a:xfrm>
            <a:off x="356837" y="1317852"/>
            <a:ext cx="11505310" cy="2852737"/>
          </a:xfrm>
        </p:spPr>
        <p:txBody>
          <a:bodyPr anchor="b"/>
          <a:lstStyle>
            <a:lvl1pPr>
              <a:defRPr sz="4400"/>
            </a:lvl1pPr>
          </a:lstStyle>
          <a:p>
            <a:r>
              <a:rPr lang="en-GB"/>
              <a:t>[Transition slide]</a:t>
            </a:r>
            <a:endParaRPr lang="en-US"/>
          </a:p>
        </p:txBody>
      </p:sp>
      <p:sp>
        <p:nvSpPr>
          <p:cNvPr id="3" name="Text Placeholder 2">
            <a:extLst>
              <a:ext uri="{FF2B5EF4-FFF2-40B4-BE49-F238E27FC236}">
                <a16:creationId xmlns:a16="http://schemas.microsoft.com/office/drawing/2014/main" id="{4FCF3D72-78F3-BCA1-683B-66E372EA0FF6}"/>
              </a:ext>
            </a:extLst>
          </p:cNvPr>
          <p:cNvSpPr>
            <a:spLocks noGrp="1"/>
          </p:cNvSpPr>
          <p:nvPr>
            <p:ph type="body" idx="1" hasCustomPrompt="1"/>
          </p:nvPr>
        </p:nvSpPr>
        <p:spPr>
          <a:xfrm>
            <a:off x="356836" y="4500850"/>
            <a:ext cx="11505309"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[Transition slide subtitle]</a:t>
            </a:r>
          </a:p>
        </p:txBody>
      </p:sp>
      <p:sp>
        <p:nvSpPr>
          <p:cNvPr id="5" name="Footer Placeholder 4">
            <a:extLst>
              <a:ext uri="{FF2B5EF4-FFF2-40B4-BE49-F238E27FC236}">
                <a16:creationId xmlns:a16="http://schemas.microsoft.com/office/drawing/2014/main" id="{2D0DADDB-0929-4275-860B-623F5732F8ED}"/>
              </a:ext>
            </a:extLst>
          </p:cNvPr>
          <p:cNvSpPr>
            <a:spLocks noGrp="1"/>
          </p:cNvSpPr>
          <p:nvPr>
            <p:ph type="ftr" sz="quarter" idx="11"/>
          </p:nvPr>
        </p:nvSpPr>
        <p:spPr>
          <a:xfrm>
            <a:off x="7747345" y="6331298"/>
            <a:ext cx="4114800" cy="365125"/>
          </a:xfrm>
          <a:prstGeom prst="rect">
            <a:avLst/>
          </a:prstGeom>
        </p:spPr>
        <p:txBody>
          <a:bodyPr/>
          <a:lstStyle/>
          <a:p>
            <a:r>
              <a:rPr lang="en-US"/>
              <a:t>Inclusive Education – LSE Eden Centre</a:t>
            </a:r>
          </a:p>
        </p:txBody>
      </p:sp>
      <p:grpSp>
        <p:nvGrpSpPr>
          <p:cNvPr id="7" name="Group 6">
            <a:extLst>
              <a:ext uri="{FF2B5EF4-FFF2-40B4-BE49-F238E27FC236}">
                <a16:creationId xmlns:a16="http://schemas.microsoft.com/office/drawing/2014/main" id="{A5A2240E-D507-FA89-205C-3DBC2E07C71C}"/>
              </a:ext>
            </a:extLst>
          </p:cNvPr>
          <p:cNvGrpSpPr/>
          <p:nvPr userDrawn="1"/>
        </p:nvGrpSpPr>
        <p:grpSpPr>
          <a:xfrm rot="10800000">
            <a:off x="7719950" y="731"/>
            <a:ext cx="4473434" cy="3509232"/>
            <a:chOff x="-1699" y="2490700"/>
            <a:chExt cx="5491067" cy="4363811"/>
          </a:xfrm>
        </p:grpSpPr>
        <p:sp>
          <p:nvSpPr>
            <p:cNvPr id="8" name="Freeform 7">
              <a:extLst>
                <a:ext uri="{FF2B5EF4-FFF2-40B4-BE49-F238E27FC236}">
                  <a16:creationId xmlns:a16="http://schemas.microsoft.com/office/drawing/2014/main" id="{ED9C7545-BA0C-08DB-2797-041CD35119A6}"/>
                </a:ext>
              </a:extLst>
            </p:cNvPr>
            <p:cNvSpPr/>
            <p:nvPr userDrawn="1"/>
          </p:nvSpPr>
          <p:spPr>
            <a:xfrm rot="10800000">
              <a:off x="-1699" y="2490700"/>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2">
                <a:alphaModFix amt="40000"/>
                <a:extLst>
                  <a:ext uri="{96DAC541-7B7A-43D3-8B79-37D633B846F1}">
                    <asvg:svgBlip xmlns:asvg="http://schemas.microsoft.com/office/drawing/2016/SVG/main" r:embed="rId3"/>
                  </a:ext>
                </a:extLst>
              </a:blip>
              <a:stretch>
                <a:fillRect/>
              </a:stretch>
            </a:blipFill>
          </p:spPr>
          <p:txBody>
            <a:bodyPr/>
            <a:lstStyle/>
            <a:p>
              <a:endParaRPr lang="en-GB"/>
            </a:p>
          </p:txBody>
        </p:sp>
        <p:sp>
          <p:nvSpPr>
            <p:cNvPr id="9" name="Freeform 8">
              <a:extLst>
                <a:ext uri="{FF2B5EF4-FFF2-40B4-BE49-F238E27FC236}">
                  <a16:creationId xmlns:a16="http://schemas.microsoft.com/office/drawing/2014/main" id="{BB9D00DE-A8D9-B922-1C13-DB8E9925A47A}"/>
                </a:ext>
              </a:extLst>
            </p:cNvPr>
            <p:cNvSpPr/>
            <p:nvPr userDrawn="1"/>
          </p:nvSpPr>
          <p:spPr>
            <a:xfrm>
              <a:off x="1083809" y="2519275"/>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4">
                <a:alphaModFix amt="40000"/>
                <a:extLst>
                  <a:ext uri="{96DAC541-7B7A-43D3-8B79-37D633B846F1}">
                    <asvg:svgBlip xmlns:asvg="http://schemas.microsoft.com/office/drawing/2016/SVG/main" r:embed="rId5"/>
                  </a:ext>
                </a:extLst>
              </a:blip>
              <a:stretch>
                <a:fillRect/>
              </a:stretch>
            </a:blipFill>
          </p:spPr>
          <p:txBody>
            <a:bodyPr/>
            <a:lstStyle/>
            <a:p>
              <a:endParaRPr lang="en-GB"/>
            </a:p>
          </p:txBody>
        </p:sp>
        <p:sp>
          <p:nvSpPr>
            <p:cNvPr id="10" name="Freeform 9">
              <a:extLst>
                <a:ext uri="{FF2B5EF4-FFF2-40B4-BE49-F238E27FC236}">
                  <a16:creationId xmlns:a16="http://schemas.microsoft.com/office/drawing/2014/main" id="{E855E58A-1FFF-ED0D-CCEB-313F2D777E47}"/>
                </a:ext>
              </a:extLst>
            </p:cNvPr>
            <p:cNvSpPr/>
            <p:nvPr userDrawn="1"/>
          </p:nvSpPr>
          <p:spPr>
            <a:xfrm>
              <a:off x="0" y="3603084"/>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2">
                <a:alphaModFix amt="40000"/>
                <a:extLst>
                  <a:ext uri="{96DAC541-7B7A-43D3-8B79-37D633B846F1}">
                    <asvg:svgBlip xmlns:asvg="http://schemas.microsoft.com/office/drawing/2016/SVG/main" r:embed="rId3"/>
                  </a:ext>
                </a:extLst>
              </a:blip>
              <a:stretch>
                <a:fillRect/>
              </a:stretch>
            </a:blipFill>
          </p:spPr>
          <p:txBody>
            <a:bodyPr/>
            <a:lstStyle/>
            <a:p>
              <a:endParaRPr lang="en-GB"/>
            </a:p>
          </p:txBody>
        </p:sp>
        <p:sp>
          <p:nvSpPr>
            <p:cNvPr id="11" name="Freeform 10">
              <a:extLst>
                <a:ext uri="{FF2B5EF4-FFF2-40B4-BE49-F238E27FC236}">
                  <a16:creationId xmlns:a16="http://schemas.microsoft.com/office/drawing/2014/main" id="{9E0F5138-54CA-1474-9D7C-D49E3ABA95FA}"/>
                </a:ext>
              </a:extLst>
            </p:cNvPr>
            <p:cNvSpPr/>
            <p:nvPr userDrawn="1"/>
          </p:nvSpPr>
          <p:spPr>
            <a:xfrm rot="10800000">
              <a:off x="0" y="4674259"/>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4">
                <a:alphaModFix amt="40000"/>
                <a:extLst>
                  <a:ext uri="{96DAC541-7B7A-43D3-8B79-37D633B846F1}">
                    <asvg:svgBlip xmlns:asvg="http://schemas.microsoft.com/office/drawing/2016/SVG/main" r:embed="rId5"/>
                  </a:ext>
                </a:extLst>
              </a:blip>
              <a:stretch>
                <a:fillRect/>
              </a:stretch>
            </a:blipFill>
          </p:spPr>
          <p:txBody>
            <a:bodyPr/>
            <a:lstStyle/>
            <a:p>
              <a:endParaRPr lang="en-GB"/>
            </a:p>
          </p:txBody>
        </p:sp>
        <p:sp>
          <p:nvSpPr>
            <p:cNvPr id="12" name="Freeform 11">
              <a:extLst>
                <a:ext uri="{FF2B5EF4-FFF2-40B4-BE49-F238E27FC236}">
                  <a16:creationId xmlns:a16="http://schemas.microsoft.com/office/drawing/2014/main" id="{F510B086-7F79-B072-F727-2A23281C737B}"/>
                </a:ext>
              </a:extLst>
            </p:cNvPr>
            <p:cNvSpPr/>
            <p:nvPr userDrawn="1"/>
          </p:nvSpPr>
          <p:spPr>
            <a:xfrm rot="16200000">
              <a:off x="1083810" y="4674259"/>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6">
                <a:alphaModFix amt="40000"/>
                <a:extLst>
                  <a:ext uri="{96DAC541-7B7A-43D3-8B79-37D633B846F1}">
                    <asvg:svgBlip xmlns:asvg="http://schemas.microsoft.com/office/drawing/2016/SVG/main" r:embed="rId7"/>
                  </a:ext>
                </a:extLst>
              </a:blip>
              <a:stretch>
                <a:fillRect/>
              </a:stretch>
            </a:blipFill>
          </p:spPr>
          <p:txBody>
            <a:bodyPr/>
            <a:lstStyle/>
            <a:p>
              <a:endParaRPr lang="en-GB"/>
            </a:p>
          </p:txBody>
        </p:sp>
        <p:sp>
          <p:nvSpPr>
            <p:cNvPr id="13" name="Freeform 12">
              <a:extLst>
                <a:ext uri="{FF2B5EF4-FFF2-40B4-BE49-F238E27FC236}">
                  <a16:creationId xmlns:a16="http://schemas.microsoft.com/office/drawing/2014/main" id="{F3355A78-D50B-17EE-5B9B-601A468C3924}"/>
                </a:ext>
              </a:extLst>
            </p:cNvPr>
            <p:cNvSpPr/>
            <p:nvPr userDrawn="1"/>
          </p:nvSpPr>
          <p:spPr>
            <a:xfrm rot="-10800000">
              <a:off x="1083809" y="5756066"/>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8">
                <a:alphaModFix amt="40000"/>
                <a:extLst>
                  <a:ext uri="{96DAC541-7B7A-43D3-8B79-37D633B846F1}">
                    <asvg:svgBlip xmlns:asvg="http://schemas.microsoft.com/office/drawing/2016/SVG/main" r:embed="rId9"/>
                  </a:ext>
                </a:extLst>
              </a:blip>
              <a:stretch>
                <a:fillRect/>
              </a:stretch>
            </a:blipFill>
          </p:spPr>
          <p:txBody>
            <a:bodyPr/>
            <a:lstStyle/>
            <a:p>
              <a:endParaRPr lang="en-GB"/>
            </a:p>
          </p:txBody>
        </p:sp>
        <p:sp>
          <p:nvSpPr>
            <p:cNvPr id="14" name="Freeform 13">
              <a:extLst>
                <a:ext uri="{FF2B5EF4-FFF2-40B4-BE49-F238E27FC236}">
                  <a16:creationId xmlns:a16="http://schemas.microsoft.com/office/drawing/2014/main" id="{251000B8-9636-B722-53B9-4FCFF8A5ECD9}"/>
                </a:ext>
              </a:extLst>
            </p:cNvPr>
            <p:cNvSpPr/>
            <p:nvPr userDrawn="1"/>
          </p:nvSpPr>
          <p:spPr>
            <a:xfrm rot="10800000">
              <a:off x="3321750" y="4695148"/>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6">
                <a:alphaModFix amt="40000"/>
                <a:extLst>
                  <a:ext uri="{96DAC541-7B7A-43D3-8B79-37D633B846F1}">
                    <asvg:svgBlip xmlns:asvg="http://schemas.microsoft.com/office/drawing/2016/SVG/main" r:embed="rId7"/>
                  </a:ext>
                </a:extLst>
              </a:blip>
              <a:stretch>
                <a:fillRect/>
              </a:stretch>
            </a:blipFill>
          </p:spPr>
          <p:txBody>
            <a:bodyPr/>
            <a:lstStyle/>
            <a:p>
              <a:endParaRPr lang="en-GB"/>
            </a:p>
          </p:txBody>
        </p:sp>
        <p:sp>
          <p:nvSpPr>
            <p:cNvPr id="15" name="Freeform 14">
              <a:extLst>
                <a:ext uri="{FF2B5EF4-FFF2-40B4-BE49-F238E27FC236}">
                  <a16:creationId xmlns:a16="http://schemas.microsoft.com/office/drawing/2014/main" id="{A42A1BD2-BBE8-229F-1052-A70E778F5F79}"/>
                </a:ext>
              </a:extLst>
            </p:cNvPr>
            <p:cNvSpPr/>
            <p:nvPr userDrawn="1"/>
          </p:nvSpPr>
          <p:spPr>
            <a:xfrm>
              <a:off x="3321749" y="3611339"/>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4">
                <a:alphaModFix amt="40000"/>
                <a:extLst>
                  <a:ext uri="{96DAC541-7B7A-43D3-8B79-37D633B846F1}">
                    <asvg:svgBlip xmlns:asvg="http://schemas.microsoft.com/office/drawing/2016/SVG/main" r:embed="rId5"/>
                  </a:ext>
                </a:extLst>
              </a:blip>
              <a:stretch>
                <a:fillRect/>
              </a:stretch>
            </a:blipFill>
          </p:spPr>
          <p:txBody>
            <a:bodyPr/>
            <a:lstStyle/>
            <a:p>
              <a:endParaRPr lang="en-GB"/>
            </a:p>
          </p:txBody>
        </p:sp>
        <p:sp>
          <p:nvSpPr>
            <p:cNvPr id="16" name="Freeform 15">
              <a:extLst>
                <a:ext uri="{FF2B5EF4-FFF2-40B4-BE49-F238E27FC236}">
                  <a16:creationId xmlns:a16="http://schemas.microsoft.com/office/drawing/2014/main" id="{2A0C4097-B11F-9141-3455-98731A0D6FC9}"/>
                </a:ext>
              </a:extLst>
            </p:cNvPr>
            <p:cNvSpPr/>
            <p:nvPr userDrawn="1"/>
          </p:nvSpPr>
          <p:spPr>
            <a:xfrm rot="5400000">
              <a:off x="4405559" y="4695148"/>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2">
                <a:alphaModFix amt="40000"/>
                <a:extLst>
                  <a:ext uri="{96DAC541-7B7A-43D3-8B79-37D633B846F1}">
                    <asvg:svgBlip xmlns:asvg="http://schemas.microsoft.com/office/drawing/2016/SVG/main" r:embed="rId3"/>
                  </a:ext>
                </a:extLst>
              </a:blip>
              <a:stretch>
                <a:fillRect/>
              </a:stretch>
            </a:blipFill>
          </p:spPr>
          <p:txBody>
            <a:bodyPr/>
            <a:lstStyle/>
            <a:p>
              <a:endParaRPr lang="en-GB"/>
            </a:p>
          </p:txBody>
        </p:sp>
        <p:sp>
          <p:nvSpPr>
            <p:cNvPr id="17" name="Freeform 16">
              <a:extLst>
                <a:ext uri="{FF2B5EF4-FFF2-40B4-BE49-F238E27FC236}">
                  <a16:creationId xmlns:a16="http://schemas.microsoft.com/office/drawing/2014/main" id="{5247F408-5E57-A9CA-CD3E-1DFA9306F88E}"/>
                </a:ext>
              </a:extLst>
            </p:cNvPr>
            <p:cNvSpPr/>
            <p:nvPr userDrawn="1"/>
          </p:nvSpPr>
          <p:spPr>
            <a:xfrm>
              <a:off x="2237941" y="5768797"/>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4">
                <a:alphaModFix amt="40000"/>
                <a:extLst>
                  <a:ext uri="{96DAC541-7B7A-43D3-8B79-37D633B846F1}">
                    <asvg:svgBlip xmlns:asvg="http://schemas.microsoft.com/office/drawing/2016/SVG/main" r:embed="rId5"/>
                  </a:ext>
                </a:extLst>
              </a:blip>
              <a:stretch>
                <a:fillRect/>
              </a:stretch>
            </a:blipFill>
          </p:spPr>
          <p:txBody>
            <a:bodyPr/>
            <a:lstStyle/>
            <a:p>
              <a:endParaRPr lang="en-GB"/>
            </a:p>
          </p:txBody>
        </p:sp>
        <p:sp>
          <p:nvSpPr>
            <p:cNvPr id="18" name="Freeform 17">
              <a:extLst>
                <a:ext uri="{FF2B5EF4-FFF2-40B4-BE49-F238E27FC236}">
                  <a16:creationId xmlns:a16="http://schemas.microsoft.com/office/drawing/2014/main" id="{FF9A5E6D-1FA6-B369-A00F-13B3EC7EDC05}"/>
                </a:ext>
              </a:extLst>
            </p:cNvPr>
            <p:cNvSpPr/>
            <p:nvPr userDrawn="1"/>
          </p:nvSpPr>
          <p:spPr>
            <a:xfrm>
              <a:off x="3321750" y="5768797"/>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8">
                <a:alphaModFix amt="40000"/>
                <a:extLst>
                  <a:ext uri="{96DAC541-7B7A-43D3-8B79-37D633B846F1}">
                    <asvg:svgBlip xmlns:asvg="http://schemas.microsoft.com/office/drawing/2016/SVG/main" r:embed="rId9"/>
                  </a:ext>
                </a:extLst>
              </a:blip>
              <a:stretch>
                <a:fillRect/>
              </a:stretch>
            </a:blipFill>
          </p:spPr>
          <p:txBody>
            <a:bodyPr/>
            <a:lstStyle/>
            <a:p>
              <a:endParaRPr lang="en-GB"/>
            </a:p>
          </p:txBody>
        </p:sp>
        <p:sp>
          <p:nvSpPr>
            <p:cNvPr id="19" name="Freeform 18">
              <a:extLst>
                <a:ext uri="{FF2B5EF4-FFF2-40B4-BE49-F238E27FC236}">
                  <a16:creationId xmlns:a16="http://schemas.microsoft.com/office/drawing/2014/main" id="{B29376BF-5667-E151-4E04-E0B2853582C3}"/>
                </a:ext>
              </a:extLst>
            </p:cNvPr>
            <p:cNvSpPr/>
            <p:nvPr userDrawn="1"/>
          </p:nvSpPr>
          <p:spPr>
            <a:xfrm rot="5400000">
              <a:off x="0" y="5770702"/>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6">
                <a:alphaModFix amt="40000"/>
                <a:extLst>
                  <a:ext uri="{96DAC541-7B7A-43D3-8B79-37D633B846F1}">
                    <asvg:svgBlip xmlns:asvg="http://schemas.microsoft.com/office/drawing/2016/SVG/main" r:embed="rId7"/>
                  </a:ext>
                </a:extLst>
              </a:blip>
              <a:stretch>
                <a:fillRect/>
              </a:stretch>
            </a:blipFill>
          </p:spPr>
          <p:txBody>
            <a:bodyPr/>
            <a:lstStyle/>
            <a:p>
              <a:endParaRPr lang="en-GB"/>
            </a:p>
          </p:txBody>
        </p:sp>
      </p:grpSp>
    </p:spTree>
    <p:extLst>
      <p:ext uri="{BB962C8B-B14F-4D97-AF65-F5344CB8AC3E}">
        <p14:creationId xmlns:p14="http://schemas.microsoft.com/office/powerpoint/2010/main" val="759469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EC2BEE20-E473-4564-94B9-AC3AB147A89C}"/>
              </a:ext>
            </a:extLst>
          </p:cNvPr>
          <p:cNvGrpSpPr/>
          <p:nvPr userDrawn="1"/>
        </p:nvGrpSpPr>
        <p:grpSpPr>
          <a:xfrm rot="10800000">
            <a:off x="7719950" y="731"/>
            <a:ext cx="4473434" cy="3509232"/>
            <a:chOff x="-1699" y="2490700"/>
            <a:chExt cx="5491067" cy="4363811"/>
          </a:xfrm>
        </p:grpSpPr>
        <p:sp>
          <p:nvSpPr>
            <p:cNvPr id="9" name="Freeform 8">
              <a:extLst>
                <a:ext uri="{FF2B5EF4-FFF2-40B4-BE49-F238E27FC236}">
                  <a16:creationId xmlns:a16="http://schemas.microsoft.com/office/drawing/2014/main" id="{8D6BF4A3-5A69-78DA-1DBB-F93C3046A9A7}"/>
                </a:ext>
              </a:extLst>
            </p:cNvPr>
            <p:cNvSpPr/>
            <p:nvPr userDrawn="1"/>
          </p:nvSpPr>
          <p:spPr>
            <a:xfrm rot="10800000">
              <a:off x="-1699" y="2490700"/>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2">
                <a:alphaModFix amt="40000"/>
                <a:extLst>
                  <a:ext uri="{96DAC541-7B7A-43D3-8B79-37D633B846F1}">
                    <asvg:svgBlip xmlns:asvg="http://schemas.microsoft.com/office/drawing/2016/SVG/main" r:embed="rId3"/>
                  </a:ext>
                </a:extLst>
              </a:blip>
              <a:stretch>
                <a:fillRect/>
              </a:stretch>
            </a:blipFill>
          </p:spPr>
          <p:txBody>
            <a:bodyPr/>
            <a:lstStyle/>
            <a:p>
              <a:endParaRPr lang="en-GB"/>
            </a:p>
          </p:txBody>
        </p:sp>
        <p:sp>
          <p:nvSpPr>
            <p:cNvPr id="10" name="Freeform 9">
              <a:extLst>
                <a:ext uri="{FF2B5EF4-FFF2-40B4-BE49-F238E27FC236}">
                  <a16:creationId xmlns:a16="http://schemas.microsoft.com/office/drawing/2014/main" id="{EA68DC19-BA2E-07E9-A2EF-041956792879}"/>
                </a:ext>
              </a:extLst>
            </p:cNvPr>
            <p:cNvSpPr/>
            <p:nvPr userDrawn="1"/>
          </p:nvSpPr>
          <p:spPr>
            <a:xfrm>
              <a:off x="1083809" y="2519275"/>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4">
                <a:alphaModFix amt="40000"/>
                <a:extLst>
                  <a:ext uri="{96DAC541-7B7A-43D3-8B79-37D633B846F1}">
                    <asvg:svgBlip xmlns:asvg="http://schemas.microsoft.com/office/drawing/2016/SVG/main" r:embed="rId5"/>
                  </a:ext>
                </a:extLst>
              </a:blip>
              <a:stretch>
                <a:fillRect/>
              </a:stretch>
            </a:blipFill>
          </p:spPr>
          <p:txBody>
            <a:bodyPr/>
            <a:lstStyle/>
            <a:p>
              <a:endParaRPr lang="en-GB"/>
            </a:p>
          </p:txBody>
        </p:sp>
        <p:sp>
          <p:nvSpPr>
            <p:cNvPr id="11" name="Freeform 10">
              <a:extLst>
                <a:ext uri="{FF2B5EF4-FFF2-40B4-BE49-F238E27FC236}">
                  <a16:creationId xmlns:a16="http://schemas.microsoft.com/office/drawing/2014/main" id="{5423D100-336C-4409-C54A-274E51C7A502}"/>
                </a:ext>
              </a:extLst>
            </p:cNvPr>
            <p:cNvSpPr/>
            <p:nvPr userDrawn="1"/>
          </p:nvSpPr>
          <p:spPr>
            <a:xfrm>
              <a:off x="0" y="3603084"/>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2">
                <a:alphaModFix amt="40000"/>
                <a:extLst>
                  <a:ext uri="{96DAC541-7B7A-43D3-8B79-37D633B846F1}">
                    <asvg:svgBlip xmlns:asvg="http://schemas.microsoft.com/office/drawing/2016/SVG/main" r:embed="rId3"/>
                  </a:ext>
                </a:extLst>
              </a:blip>
              <a:stretch>
                <a:fillRect/>
              </a:stretch>
            </a:blipFill>
          </p:spPr>
          <p:txBody>
            <a:bodyPr/>
            <a:lstStyle/>
            <a:p>
              <a:endParaRPr lang="en-GB"/>
            </a:p>
          </p:txBody>
        </p:sp>
        <p:sp>
          <p:nvSpPr>
            <p:cNvPr id="12" name="Freeform 11">
              <a:extLst>
                <a:ext uri="{FF2B5EF4-FFF2-40B4-BE49-F238E27FC236}">
                  <a16:creationId xmlns:a16="http://schemas.microsoft.com/office/drawing/2014/main" id="{B1A60A2D-FF63-0BDA-679F-4F1DA3DCCBFD}"/>
                </a:ext>
              </a:extLst>
            </p:cNvPr>
            <p:cNvSpPr/>
            <p:nvPr userDrawn="1"/>
          </p:nvSpPr>
          <p:spPr>
            <a:xfrm rot="10800000">
              <a:off x="0" y="4674259"/>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4">
                <a:alphaModFix amt="40000"/>
                <a:extLst>
                  <a:ext uri="{96DAC541-7B7A-43D3-8B79-37D633B846F1}">
                    <asvg:svgBlip xmlns:asvg="http://schemas.microsoft.com/office/drawing/2016/SVG/main" r:embed="rId5"/>
                  </a:ext>
                </a:extLst>
              </a:blip>
              <a:stretch>
                <a:fillRect/>
              </a:stretch>
            </a:blipFill>
          </p:spPr>
          <p:txBody>
            <a:bodyPr/>
            <a:lstStyle/>
            <a:p>
              <a:endParaRPr lang="en-GB"/>
            </a:p>
          </p:txBody>
        </p:sp>
        <p:sp>
          <p:nvSpPr>
            <p:cNvPr id="13" name="Freeform 12">
              <a:extLst>
                <a:ext uri="{FF2B5EF4-FFF2-40B4-BE49-F238E27FC236}">
                  <a16:creationId xmlns:a16="http://schemas.microsoft.com/office/drawing/2014/main" id="{E6C1EFC9-1DBE-B5A2-C04D-B6B84568ABD6}"/>
                </a:ext>
              </a:extLst>
            </p:cNvPr>
            <p:cNvSpPr/>
            <p:nvPr userDrawn="1"/>
          </p:nvSpPr>
          <p:spPr>
            <a:xfrm rot="16200000">
              <a:off x="1083810" y="4674259"/>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6">
                <a:alphaModFix amt="40000"/>
                <a:extLst>
                  <a:ext uri="{96DAC541-7B7A-43D3-8B79-37D633B846F1}">
                    <asvg:svgBlip xmlns:asvg="http://schemas.microsoft.com/office/drawing/2016/SVG/main" r:embed="rId7"/>
                  </a:ext>
                </a:extLst>
              </a:blip>
              <a:stretch>
                <a:fillRect/>
              </a:stretch>
            </a:blipFill>
          </p:spPr>
          <p:txBody>
            <a:bodyPr/>
            <a:lstStyle/>
            <a:p>
              <a:endParaRPr lang="en-GB"/>
            </a:p>
          </p:txBody>
        </p:sp>
        <p:sp>
          <p:nvSpPr>
            <p:cNvPr id="14" name="Freeform 13">
              <a:extLst>
                <a:ext uri="{FF2B5EF4-FFF2-40B4-BE49-F238E27FC236}">
                  <a16:creationId xmlns:a16="http://schemas.microsoft.com/office/drawing/2014/main" id="{6E86BED0-DD85-8478-C392-98E9A0FD3ADF}"/>
                </a:ext>
              </a:extLst>
            </p:cNvPr>
            <p:cNvSpPr/>
            <p:nvPr userDrawn="1"/>
          </p:nvSpPr>
          <p:spPr>
            <a:xfrm rot="-10800000">
              <a:off x="1083809" y="5756066"/>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8">
                <a:alphaModFix amt="40000"/>
                <a:extLst>
                  <a:ext uri="{96DAC541-7B7A-43D3-8B79-37D633B846F1}">
                    <asvg:svgBlip xmlns:asvg="http://schemas.microsoft.com/office/drawing/2016/SVG/main" r:embed="rId9"/>
                  </a:ext>
                </a:extLst>
              </a:blip>
              <a:stretch>
                <a:fillRect/>
              </a:stretch>
            </a:blipFill>
          </p:spPr>
          <p:txBody>
            <a:bodyPr/>
            <a:lstStyle/>
            <a:p>
              <a:endParaRPr lang="en-GB"/>
            </a:p>
          </p:txBody>
        </p:sp>
        <p:sp>
          <p:nvSpPr>
            <p:cNvPr id="15" name="Freeform 14">
              <a:extLst>
                <a:ext uri="{FF2B5EF4-FFF2-40B4-BE49-F238E27FC236}">
                  <a16:creationId xmlns:a16="http://schemas.microsoft.com/office/drawing/2014/main" id="{27E7CB35-718C-CEE2-F250-C5AFCF423F0D}"/>
                </a:ext>
              </a:extLst>
            </p:cNvPr>
            <p:cNvSpPr/>
            <p:nvPr userDrawn="1"/>
          </p:nvSpPr>
          <p:spPr>
            <a:xfrm rot="10800000">
              <a:off x="3321750" y="4695148"/>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6">
                <a:alphaModFix amt="40000"/>
                <a:extLst>
                  <a:ext uri="{96DAC541-7B7A-43D3-8B79-37D633B846F1}">
                    <asvg:svgBlip xmlns:asvg="http://schemas.microsoft.com/office/drawing/2016/SVG/main" r:embed="rId7"/>
                  </a:ext>
                </a:extLst>
              </a:blip>
              <a:stretch>
                <a:fillRect/>
              </a:stretch>
            </a:blipFill>
          </p:spPr>
          <p:txBody>
            <a:bodyPr/>
            <a:lstStyle/>
            <a:p>
              <a:endParaRPr lang="en-GB"/>
            </a:p>
          </p:txBody>
        </p:sp>
        <p:sp>
          <p:nvSpPr>
            <p:cNvPr id="16" name="Freeform 15">
              <a:extLst>
                <a:ext uri="{FF2B5EF4-FFF2-40B4-BE49-F238E27FC236}">
                  <a16:creationId xmlns:a16="http://schemas.microsoft.com/office/drawing/2014/main" id="{6CB87332-E7A4-C6D9-23F9-D9C954884745}"/>
                </a:ext>
              </a:extLst>
            </p:cNvPr>
            <p:cNvSpPr/>
            <p:nvPr userDrawn="1"/>
          </p:nvSpPr>
          <p:spPr>
            <a:xfrm>
              <a:off x="3321749" y="3611339"/>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4">
                <a:alphaModFix amt="40000"/>
                <a:extLst>
                  <a:ext uri="{96DAC541-7B7A-43D3-8B79-37D633B846F1}">
                    <asvg:svgBlip xmlns:asvg="http://schemas.microsoft.com/office/drawing/2016/SVG/main" r:embed="rId5"/>
                  </a:ext>
                </a:extLst>
              </a:blip>
              <a:stretch>
                <a:fillRect/>
              </a:stretch>
            </a:blipFill>
          </p:spPr>
          <p:txBody>
            <a:bodyPr/>
            <a:lstStyle/>
            <a:p>
              <a:endParaRPr lang="en-GB"/>
            </a:p>
          </p:txBody>
        </p:sp>
        <p:sp>
          <p:nvSpPr>
            <p:cNvPr id="17" name="Freeform 16">
              <a:extLst>
                <a:ext uri="{FF2B5EF4-FFF2-40B4-BE49-F238E27FC236}">
                  <a16:creationId xmlns:a16="http://schemas.microsoft.com/office/drawing/2014/main" id="{0C17B90B-61B9-721A-9C64-15BEA0844303}"/>
                </a:ext>
              </a:extLst>
            </p:cNvPr>
            <p:cNvSpPr/>
            <p:nvPr userDrawn="1"/>
          </p:nvSpPr>
          <p:spPr>
            <a:xfrm rot="5400000">
              <a:off x="4405559" y="4695148"/>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2">
                <a:alphaModFix amt="40000"/>
                <a:extLst>
                  <a:ext uri="{96DAC541-7B7A-43D3-8B79-37D633B846F1}">
                    <asvg:svgBlip xmlns:asvg="http://schemas.microsoft.com/office/drawing/2016/SVG/main" r:embed="rId3"/>
                  </a:ext>
                </a:extLst>
              </a:blip>
              <a:stretch>
                <a:fillRect/>
              </a:stretch>
            </a:blipFill>
          </p:spPr>
          <p:txBody>
            <a:bodyPr/>
            <a:lstStyle/>
            <a:p>
              <a:endParaRPr lang="en-GB"/>
            </a:p>
          </p:txBody>
        </p:sp>
        <p:sp>
          <p:nvSpPr>
            <p:cNvPr id="18" name="Freeform 17">
              <a:extLst>
                <a:ext uri="{FF2B5EF4-FFF2-40B4-BE49-F238E27FC236}">
                  <a16:creationId xmlns:a16="http://schemas.microsoft.com/office/drawing/2014/main" id="{E8A720BE-A926-4AB3-7C7A-66BE3BC1D2AC}"/>
                </a:ext>
              </a:extLst>
            </p:cNvPr>
            <p:cNvSpPr/>
            <p:nvPr userDrawn="1"/>
          </p:nvSpPr>
          <p:spPr>
            <a:xfrm>
              <a:off x="2237941" y="5768797"/>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4">
                <a:alphaModFix amt="40000"/>
                <a:extLst>
                  <a:ext uri="{96DAC541-7B7A-43D3-8B79-37D633B846F1}">
                    <asvg:svgBlip xmlns:asvg="http://schemas.microsoft.com/office/drawing/2016/SVG/main" r:embed="rId5"/>
                  </a:ext>
                </a:extLst>
              </a:blip>
              <a:stretch>
                <a:fillRect/>
              </a:stretch>
            </a:blipFill>
          </p:spPr>
          <p:txBody>
            <a:bodyPr/>
            <a:lstStyle/>
            <a:p>
              <a:endParaRPr lang="en-GB"/>
            </a:p>
          </p:txBody>
        </p:sp>
        <p:sp>
          <p:nvSpPr>
            <p:cNvPr id="19" name="Freeform 18">
              <a:extLst>
                <a:ext uri="{FF2B5EF4-FFF2-40B4-BE49-F238E27FC236}">
                  <a16:creationId xmlns:a16="http://schemas.microsoft.com/office/drawing/2014/main" id="{1F9F3E08-5F08-D4CE-EDCE-F84A69E34E89}"/>
                </a:ext>
              </a:extLst>
            </p:cNvPr>
            <p:cNvSpPr/>
            <p:nvPr userDrawn="1"/>
          </p:nvSpPr>
          <p:spPr>
            <a:xfrm>
              <a:off x="3321750" y="5768797"/>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8">
                <a:alphaModFix amt="40000"/>
                <a:extLst>
                  <a:ext uri="{96DAC541-7B7A-43D3-8B79-37D633B846F1}">
                    <asvg:svgBlip xmlns:asvg="http://schemas.microsoft.com/office/drawing/2016/SVG/main" r:embed="rId9"/>
                  </a:ext>
                </a:extLst>
              </a:blip>
              <a:stretch>
                <a:fillRect/>
              </a:stretch>
            </a:blipFill>
          </p:spPr>
          <p:txBody>
            <a:bodyPr/>
            <a:lstStyle/>
            <a:p>
              <a:endParaRPr lang="en-GB"/>
            </a:p>
          </p:txBody>
        </p:sp>
        <p:sp>
          <p:nvSpPr>
            <p:cNvPr id="20" name="Freeform 19">
              <a:extLst>
                <a:ext uri="{FF2B5EF4-FFF2-40B4-BE49-F238E27FC236}">
                  <a16:creationId xmlns:a16="http://schemas.microsoft.com/office/drawing/2014/main" id="{E2C98468-0930-1C13-4EDC-8CFB25782011}"/>
                </a:ext>
              </a:extLst>
            </p:cNvPr>
            <p:cNvSpPr/>
            <p:nvPr userDrawn="1"/>
          </p:nvSpPr>
          <p:spPr>
            <a:xfrm rot="5400000">
              <a:off x="0" y="5770702"/>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6">
                <a:alphaModFix amt="40000"/>
                <a:extLst>
                  <a:ext uri="{96DAC541-7B7A-43D3-8B79-37D633B846F1}">
                    <asvg:svgBlip xmlns:asvg="http://schemas.microsoft.com/office/drawing/2016/SVG/main" r:embed="rId7"/>
                  </a:ext>
                </a:extLst>
              </a:blip>
              <a:stretch>
                <a:fillRect/>
              </a:stretch>
            </a:blipFill>
          </p:spPr>
          <p:txBody>
            <a:bodyPr/>
            <a:lstStyle/>
            <a:p>
              <a:endParaRPr lang="en-GB"/>
            </a:p>
          </p:txBody>
        </p:sp>
      </p:grpSp>
      <p:sp>
        <p:nvSpPr>
          <p:cNvPr id="2" name="Title 1">
            <a:extLst>
              <a:ext uri="{FF2B5EF4-FFF2-40B4-BE49-F238E27FC236}">
                <a16:creationId xmlns:a16="http://schemas.microsoft.com/office/drawing/2014/main" id="{23BC00D5-7CFA-2DBD-20DC-C683A0665AC7}"/>
              </a:ext>
            </a:extLst>
          </p:cNvPr>
          <p:cNvSpPr>
            <a:spLocks noGrp="1"/>
          </p:cNvSpPr>
          <p:nvPr>
            <p:ph type="title" hasCustomPrompt="1"/>
          </p:nvPr>
        </p:nvSpPr>
        <p:spPr/>
        <p:txBody>
          <a:bodyPr anchor="b"/>
          <a:lstStyle/>
          <a:p>
            <a:r>
              <a:rPr lang="en-GB"/>
              <a:t>[Two-column slide title]</a:t>
            </a:r>
            <a:endParaRPr lang="en-US"/>
          </a:p>
        </p:txBody>
      </p:sp>
      <p:sp>
        <p:nvSpPr>
          <p:cNvPr id="3" name="Content Placeholder 2">
            <a:extLst>
              <a:ext uri="{FF2B5EF4-FFF2-40B4-BE49-F238E27FC236}">
                <a16:creationId xmlns:a16="http://schemas.microsoft.com/office/drawing/2014/main" id="{5A45FD3E-7C5A-6196-6857-2101B020050C}"/>
              </a:ext>
            </a:extLst>
          </p:cNvPr>
          <p:cNvSpPr>
            <a:spLocks noGrp="1"/>
          </p:cNvSpPr>
          <p:nvPr>
            <p:ph sz="half" idx="1"/>
          </p:nvPr>
        </p:nvSpPr>
        <p:spPr>
          <a:xfrm>
            <a:off x="368642" y="2306319"/>
            <a:ext cx="5651158" cy="387064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B2D4CE9A-34AF-96FB-9E88-0C55C5771B7A}"/>
              </a:ext>
            </a:extLst>
          </p:cNvPr>
          <p:cNvSpPr>
            <a:spLocks noGrp="1"/>
          </p:cNvSpPr>
          <p:nvPr>
            <p:ph sz="half" idx="2"/>
          </p:nvPr>
        </p:nvSpPr>
        <p:spPr>
          <a:xfrm>
            <a:off x="6172199" y="2306319"/>
            <a:ext cx="5689947" cy="387064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a:extLst>
              <a:ext uri="{FF2B5EF4-FFF2-40B4-BE49-F238E27FC236}">
                <a16:creationId xmlns:a16="http://schemas.microsoft.com/office/drawing/2014/main" id="{7C78BB30-FDBA-A2D2-1DDB-A1F481C11A64}"/>
              </a:ext>
            </a:extLst>
          </p:cNvPr>
          <p:cNvSpPr>
            <a:spLocks noGrp="1"/>
          </p:cNvSpPr>
          <p:nvPr>
            <p:ph type="ftr" sz="quarter" idx="11"/>
          </p:nvPr>
        </p:nvSpPr>
        <p:spPr>
          <a:xfrm>
            <a:off x="7747346" y="6356347"/>
            <a:ext cx="4114800" cy="365125"/>
          </a:xfrm>
          <a:prstGeom prst="rect">
            <a:avLst/>
          </a:prstGeom>
        </p:spPr>
        <p:txBody>
          <a:bodyPr/>
          <a:lstStyle/>
          <a:p>
            <a:r>
              <a:rPr lang="en-US"/>
              <a:t>Inclusive Education – LSE Eden Centre</a:t>
            </a:r>
          </a:p>
        </p:txBody>
      </p:sp>
    </p:spTree>
    <p:extLst>
      <p:ext uri="{BB962C8B-B14F-4D97-AF65-F5344CB8AC3E}">
        <p14:creationId xmlns:p14="http://schemas.microsoft.com/office/powerpoint/2010/main" val="18495667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1_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BC00D5-7CFA-2DBD-20DC-C683A0665AC7}"/>
              </a:ext>
            </a:extLst>
          </p:cNvPr>
          <p:cNvSpPr>
            <a:spLocks noGrp="1"/>
          </p:cNvSpPr>
          <p:nvPr>
            <p:ph type="title" hasCustomPrompt="1"/>
          </p:nvPr>
        </p:nvSpPr>
        <p:spPr/>
        <p:txBody>
          <a:bodyPr anchor="b"/>
          <a:lstStyle/>
          <a:p>
            <a:r>
              <a:rPr lang="en-GB"/>
              <a:t>[Two-column slide title]</a:t>
            </a:r>
            <a:endParaRPr lang="en-US"/>
          </a:p>
        </p:txBody>
      </p:sp>
      <p:sp>
        <p:nvSpPr>
          <p:cNvPr id="3" name="Content Placeholder 2">
            <a:extLst>
              <a:ext uri="{FF2B5EF4-FFF2-40B4-BE49-F238E27FC236}">
                <a16:creationId xmlns:a16="http://schemas.microsoft.com/office/drawing/2014/main" id="{5A45FD3E-7C5A-6196-6857-2101B020050C}"/>
              </a:ext>
            </a:extLst>
          </p:cNvPr>
          <p:cNvSpPr>
            <a:spLocks noGrp="1"/>
          </p:cNvSpPr>
          <p:nvPr>
            <p:ph sz="half" idx="1"/>
          </p:nvPr>
        </p:nvSpPr>
        <p:spPr>
          <a:xfrm>
            <a:off x="368642" y="2306319"/>
            <a:ext cx="5651158" cy="387064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B2D4CE9A-34AF-96FB-9E88-0C55C5771B7A}"/>
              </a:ext>
            </a:extLst>
          </p:cNvPr>
          <p:cNvSpPr>
            <a:spLocks noGrp="1"/>
          </p:cNvSpPr>
          <p:nvPr>
            <p:ph sz="half" idx="2"/>
          </p:nvPr>
        </p:nvSpPr>
        <p:spPr>
          <a:xfrm>
            <a:off x="6172199" y="2306319"/>
            <a:ext cx="5689947" cy="387064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a:extLst>
              <a:ext uri="{FF2B5EF4-FFF2-40B4-BE49-F238E27FC236}">
                <a16:creationId xmlns:a16="http://schemas.microsoft.com/office/drawing/2014/main" id="{7C78BB30-FDBA-A2D2-1DDB-A1F481C11A64}"/>
              </a:ext>
            </a:extLst>
          </p:cNvPr>
          <p:cNvSpPr>
            <a:spLocks noGrp="1"/>
          </p:cNvSpPr>
          <p:nvPr>
            <p:ph type="ftr" sz="quarter" idx="11"/>
          </p:nvPr>
        </p:nvSpPr>
        <p:spPr>
          <a:xfrm>
            <a:off x="7747346" y="6356347"/>
            <a:ext cx="4114800" cy="365125"/>
          </a:xfrm>
          <a:prstGeom prst="rect">
            <a:avLst/>
          </a:prstGeom>
        </p:spPr>
        <p:txBody>
          <a:bodyPr/>
          <a:lstStyle/>
          <a:p>
            <a:r>
              <a:rPr lang="en-US"/>
              <a:t>Inclusive Education – LSE Eden Centre</a:t>
            </a:r>
          </a:p>
        </p:txBody>
      </p:sp>
    </p:spTree>
    <p:extLst>
      <p:ext uri="{BB962C8B-B14F-4D97-AF65-F5344CB8AC3E}">
        <p14:creationId xmlns:p14="http://schemas.microsoft.com/office/powerpoint/2010/main" val="20880423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BC8823F9-1478-7A7C-D3B6-60E0ADD2A2A0}"/>
              </a:ext>
            </a:extLst>
          </p:cNvPr>
          <p:cNvGrpSpPr/>
          <p:nvPr userDrawn="1"/>
        </p:nvGrpSpPr>
        <p:grpSpPr>
          <a:xfrm rot="10800000">
            <a:off x="7719950" y="731"/>
            <a:ext cx="4473434" cy="3509232"/>
            <a:chOff x="-1699" y="2490700"/>
            <a:chExt cx="5491067" cy="4363811"/>
          </a:xfrm>
        </p:grpSpPr>
        <p:sp>
          <p:nvSpPr>
            <p:cNvPr id="12" name="Freeform 11">
              <a:extLst>
                <a:ext uri="{FF2B5EF4-FFF2-40B4-BE49-F238E27FC236}">
                  <a16:creationId xmlns:a16="http://schemas.microsoft.com/office/drawing/2014/main" id="{AC8081A3-D62A-17D4-B7B8-4C3EB8DF2739}"/>
                </a:ext>
              </a:extLst>
            </p:cNvPr>
            <p:cNvSpPr/>
            <p:nvPr userDrawn="1"/>
          </p:nvSpPr>
          <p:spPr>
            <a:xfrm rot="10800000">
              <a:off x="-1699" y="2490700"/>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2">
                <a:alphaModFix amt="40000"/>
                <a:extLst>
                  <a:ext uri="{96DAC541-7B7A-43D3-8B79-37D633B846F1}">
                    <asvg:svgBlip xmlns:asvg="http://schemas.microsoft.com/office/drawing/2016/SVG/main" r:embed="rId3"/>
                  </a:ext>
                </a:extLst>
              </a:blip>
              <a:stretch>
                <a:fillRect/>
              </a:stretch>
            </a:blipFill>
          </p:spPr>
          <p:txBody>
            <a:bodyPr/>
            <a:lstStyle/>
            <a:p>
              <a:endParaRPr lang="en-GB"/>
            </a:p>
          </p:txBody>
        </p:sp>
        <p:sp>
          <p:nvSpPr>
            <p:cNvPr id="13" name="Freeform 12">
              <a:extLst>
                <a:ext uri="{FF2B5EF4-FFF2-40B4-BE49-F238E27FC236}">
                  <a16:creationId xmlns:a16="http://schemas.microsoft.com/office/drawing/2014/main" id="{E65561D5-570A-77F3-157C-42DF3A53EFDF}"/>
                </a:ext>
              </a:extLst>
            </p:cNvPr>
            <p:cNvSpPr/>
            <p:nvPr userDrawn="1"/>
          </p:nvSpPr>
          <p:spPr>
            <a:xfrm>
              <a:off x="1083809" y="2519275"/>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4">
                <a:alphaModFix amt="40000"/>
                <a:extLst>
                  <a:ext uri="{96DAC541-7B7A-43D3-8B79-37D633B846F1}">
                    <asvg:svgBlip xmlns:asvg="http://schemas.microsoft.com/office/drawing/2016/SVG/main" r:embed="rId5"/>
                  </a:ext>
                </a:extLst>
              </a:blip>
              <a:stretch>
                <a:fillRect/>
              </a:stretch>
            </a:blipFill>
          </p:spPr>
          <p:txBody>
            <a:bodyPr/>
            <a:lstStyle/>
            <a:p>
              <a:endParaRPr lang="en-GB"/>
            </a:p>
          </p:txBody>
        </p:sp>
        <p:sp>
          <p:nvSpPr>
            <p:cNvPr id="14" name="Freeform 13">
              <a:extLst>
                <a:ext uri="{FF2B5EF4-FFF2-40B4-BE49-F238E27FC236}">
                  <a16:creationId xmlns:a16="http://schemas.microsoft.com/office/drawing/2014/main" id="{8F64208B-FB2D-21F9-E4E7-4618A8CCDF45}"/>
                </a:ext>
              </a:extLst>
            </p:cNvPr>
            <p:cNvSpPr/>
            <p:nvPr userDrawn="1"/>
          </p:nvSpPr>
          <p:spPr>
            <a:xfrm>
              <a:off x="0" y="3603084"/>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2">
                <a:alphaModFix amt="40000"/>
                <a:extLst>
                  <a:ext uri="{96DAC541-7B7A-43D3-8B79-37D633B846F1}">
                    <asvg:svgBlip xmlns:asvg="http://schemas.microsoft.com/office/drawing/2016/SVG/main" r:embed="rId3"/>
                  </a:ext>
                </a:extLst>
              </a:blip>
              <a:stretch>
                <a:fillRect/>
              </a:stretch>
            </a:blipFill>
          </p:spPr>
          <p:txBody>
            <a:bodyPr/>
            <a:lstStyle/>
            <a:p>
              <a:endParaRPr lang="en-GB"/>
            </a:p>
          </p:txBody>
        </p:sp>
        <p:sp>
          <p:nvSpPr>
            <p:cNvPr id="15" name="Freeform 14">
              <a:extLst>
                <a:ext uri="{FF2B5EF4-FFF2-40B4-BE49-F238E27FC236}">
                  <a16:creationId xmlns:a16="http://schemas.microsoft.com/office/drawing/2014/main" id="{3DCBD84F-38E8-BE8A-EFD7-DA62FB8DDE77}"/>
                </a:ext>
              </a:extLst>
            </p:cNvPr>
            <p:cNvSpPr/>
            <p:nvPr userDrawn="1"/>
          </p:nvSpPr>
          <p:spPr>
            <a:xfrm rot="10800000">
              <a:off x="0" y="4674259"/>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4">
                <a:alphaModFix amt="40000"/>
                <a:extLst>
                  <a:ext uri="{96DAC541-7B7A-43D3-8B79-37D633B846F1}">
                    <asvg:svgBlip xmlns:asvg="http://schemas.microsoft.com/office/drawing/2016/SVG/main" r:embed="rId5"/>
                  </a:ext>
                </a:extLst>
              </a:blip>
              <a:stretch>
                <a:fillRect/>
              </a:stretch>
            </a:blipFill>
          </p:spPr>
          <p:txBody>
            <a:bodyPr/>
            <a:lstStyle/>
            <a:p>
              <a:endParaRPr lang="en-GB"/>
            </a:p>
          </p:txBody>
        </p:sp>
        <p:sp>
          <p:nvSpPr>
            <p:cNvPr id="16" name="Freeform 15">
              <a:extLst>
                <a:ext uri="{FF2B5EF4-FFF2-40B4-BE49-F238E27FC236}">
                  <a16:creationId xmlns:a16="http://schemas.microsoft.com/office/drawing/2014/main" id="{9D750CB3-517D-69EF-406D-E738B341AEA8}"/>
                </a:ext>
              </a:extLst>
            </p:cNvPr>
            <p:cNvSpPr/>
            <p:nvPr userDrawn="1"/>
          </p:nvSpPr>
          <p:spPr>
            <a:xfrm rot="16200000">
              <a:off x="1083810" y="4674259"/>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6">
                <a:alphaModFix amt="40000"/>
                <a:extLst>
                  <a:ext uri="{96DAC541-7B7A-43D3-8B79-37D633B846F1}">
                    <asvg:svgBlip xmlns:asvg="http://schemas.microsoft.com/office/drawing/2016/SVG/main" r:embed="rId7"/>
                  </a:ext>
                </a:extLst>
              </a:blip>
              <a:stretch>
                <a:fillRect/>
              </a:stretch>
            </a:blipFill>
          </p:spPr>
          <p:txBody>
            <a:bodyPr/>
            <a:lstStyle/>
            <a:p>
              <a:endParaRPr lang="en-GB"/>
            </a:p>
          </p:txBody>
        </p:sp>
        <p:sp>
          <p:nvSpPr>
            <p:cNvPr id="17" name="Freeform 16">
              <a:extLst>
                <a:ext uri="{FF2B5EF4-FFF2-40B4-BE49-F238E27FC236}">
                  <a16:creationId xmlns:a16="http://schemas.microsoft.com/office/drawing/2014/main" id="{841AB8B9-F91D-82AC-ED0B-F27A1D8321AE}"/>
                </a:ext>
              </a:extLst>
            </p:cNvPr>
            <p:cNvSpPr/>
            <p:nvPr userDrawn="1"/>
          </p:nvSpPr>
          <p:spPr>
            <a:xfrm rot="-10800000">
              <a:off x="1083809" y="5756066"/>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8">
                <a:alphaModFix amt="40000"/>
                <a:extLst>
                  <a:ext uri="{96DAC541-7B7A-43D3-8B79-37D633B846F1}">
                    <asvg:svgBlip xmlns:asvg="http://schemas.microsoft.com/office/drawing/2016/SVG/main" r:embed="rId9"/>
                  </a:ext>
                </a:extLst>
              </a:blip>
              <a:stretch>
                <a:fillRect/>
              </a:stretch>
            </a:blipFill>
          </p:spPr>
          <p:txBody>
            <a:bodyPr/>
            <a:lstStyle/>
            <a:p>
              <a:endParaRPr lang="en-GB"/>
            </a:p>
          </p:txBody>
        </p:sp>
        <p:sp>
          <p:nvSpPr>
            <p:cNvPr id="18" name="Freeform 17">
              <a:extLst>
                <a:ext uri="{FF2B5EF4-FFF2-40B4-BE49-F238E27FC236}">
                  <a16:creationId xmlns:a16="http://schemas.microsoft.com/office/drawing/2014/main" id="{2B8A4BDC-7ED1-F9FB-A47A-58A647522E5D}"/>
                </a:ext>
              </a:extLst>
            </p:cNvPr>
            <p:cNvSpPr/>
            <p:nvPr userDrawn="1"/>
          </p:nvSpPr>
          <p:spPr>
            <a:xfrm rot="10800000">
              <a:off x="3321750" y="4695148"/>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6">
                <a:alphaModFix amt="40000"/>
                <a:extLst>
                  <a:ext uri="{96DAC541-7B7A-43D3-8B79-37D633B846F1}">
                    <asvg:svgBlip xmlns:asvg="http://schemas.microsoft.com/office/drawing/2016/SVG/main" r:embed="rId7"/>
                  </a:ext>
                </a:extLst>
              </a:blip>
              <a:stretch>
                <a:fillRect/>
              </a:stretch>
            </a:blipFill>
          </p:spPr>
          <p:txBody>
            <a:bodyPr/>
            <a:lstStyle/>
            <a:p>
              <a:endParaRPr lang="en-GB"/>
            </a:p>
          </p:txBody>
        </p:sp>
        <p:sp>
          <p:nvSpPr>
            <p:cNvPr id="19" name="Freeform 18">
              <a:extLst>
                <a:ext uri="{FF2B5EF4-FFF2-40B4-BE49-F238E27FC236}">
                  <a16:creationId xmlns:a16="http://schemas.microsoft.com/office/drawing/2014/main" id="{6A4E9C98-D46F-F0F4-B991-2156EB168A7C}"/>
                </a:ext>
              </a:extLst>
            </p:cNvPr>
            <p:cNvSpPr/>
            <p:nvPr userDrawn="1"/>
          </p:nvSpPr>
          <p:spPr>
            <a:xfrm>
              <a:off x="3321749" y="3611339"/>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4">
                <a:alphaModFix amt="40000"/>
                <a:extLst>
                  <a:ext uri="{96DAC541-7B7A-43D3-8B79-37D633B846F1}">
                    <asvg:svgBlip xmlns:asvg="http://schemas.microsoft.com/office/drawing/2016/SVG/main" r:embed="rId5"/>
                  </a:ext>
                </a:extLst>
              </a:blip>
              <a:stretch>
                <a:fillRect/>
              </a:stretch>
            </a:blipFill>
          </p:spPr>
          <p:txBody>
            <a:bodyPr/>
            <a:lstStyle/>
            <a:p>
              <a:endParaRPr lang="en-GB"/>
            </a:p>
          </p:txBody>
        </p:sp>
        <p:sp>
          <p:nvSpPr>
            <p:cNvPr id="20" name="Freeform 19">
              <a:extLst>
                <a:ext uri="{FF2B5EF4-FFF2-40B4-BE49-F238E27FC236}">
                  <a16:creationId xmlns:a16="http://schemas.microsoft.com/office/drawing/2014/main" id="{DFED7768-4106-3C17-0887-BAF713193469}"/>
                </a:ext>
              </a:extLst>
            </p:cNvPr>
            <p:cNvSpPr/>
            <p:nvPr userDrawn="1"/>
          </p:nvSpPr>
          <p:spPr>
            <a:xfrm rot="5400000">
              <a:off x="4405559" y="4695148"/>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2">
                <a:alphaModFix amt="40000"/>
                <a:extLst>
                  <a:ext uri="{96DAC541-7B7A-43D3-8B79-37D633B846F1}">
                    <asvg:svgBlip xmlns:asvg="http://schemas.microsoft.com/office/drawing/2016/SVG/main" r:embed="rId3"/>
                  </a:ext>
                </a:extLst>
              </a:blip>
              <a:stretch>
                <a:fillRect/>
              </a:stretch>
            </a:blipFill>
          </p:spPr>
          <p:txBody>
            <a:bodyPr/>
            <a:lstStyle/>
            <a:p>
              <a:endParaRPr lang="en-GB"/>
            </a:p>
          </p:txBody>
        </p:sp>
        <p:sp>
          <p:nvSpPr>
            <p:cNvPr id="21" name="Freeform 20">
              <a:extLst>
                <a:ext uri="{FF2B5EF4-FFF2-40B4-BE49-F238E27FC236}">
                  <a16:creationId xmlns:a16="http://schemas.microsoft.com/office/drawing/2014/main" id="{13561ECD-6E36-88CC-E4BB-7F24299346FC}"/>
                </a:ext>
              </a:extLst>
            </p:cNvPr>
            <p:cNvSpPr/>
            <p:nvPr userDrawn="1"/>
          </p:nvSpPr>
          <p:spPr>
            <a:xfrm>
              <a:off x="2237941" y="5768797"/>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4">
                <a:alphaModFix amt="40000"/>
                <a:extLst>
                  <a:ext uri="{96DAC541-7B7A-43D3-8B79-37D633B846F1}">
                    <asvg:svgBlip xmlns:asvg="http://schemas.microsoft.com/office/drawing/2016/SVG/main" r:embed="rId5"/>
                  </a:ext>
                </a:extLst>
              </a:blip>
              <a:stretch>
                <a:fillRect/>
              </a:stretch>
            </a:blipFill>
          </p:spPr>
          <p:txBody>
            <a:bodyPr/>
            <a:lstStyle/>
            <a:p>
              <a:endParaRPr lang="en-GB"/>
            </a:p>
          </p:txBody>
        </p:sp>
        <p:sp>
          <p:nvSpPr>
            <p:cNvPr id="22" name="Freeform 21">
              <a:extLst>
                <a:ext uri="{FF2B5EF4-FFF2-40B4-BE49-F238E27FC236}">
                  <a16:creationId xmlns:a16="http://schemas.microsoft.com/office/drawing/2014/main" id="{E749E4E8-5F1D-3428-3787-B3D5E7E36676}"/>
                </a:ext>
              </a:extLst>
            </p:cNvPr>
            <p:cNvSpPr/>
            <p:nvPr userDrawn="1"/>
          </p:nvSpPr>
          <p:spPr>
            <a:xfrm>
              <a:off x="3321750" y="5768797"/>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8">
                <a:alphaModFix amt="40000"/>
                <a:extLst>
                  <a:ext uri="{96DAC541-7B7A-43D3-8B79-37D633B846F1}">
                    <asvg:svgBlip xmlns:asvg="http://schemas.microsoft.com/office/drawing/2016/SVG/main" r:embed="rId9"/>
                  </a:ext>
                </a:extLst>
              </a:blip>
              <a:stretch>
                <a:fillRect/>
              </a:stretch>
            </a:blipFill>
          </p:spPr>
          <p:txBody>
            <a:bodyPr/>
            <a:lstStyle/>
            <a:p>
              <a:endParaRPr lang="en-GB"/>
            </a:p>
          </p:txBody>
        </p:sp>
        <p:sp>
          <p:nvSpPr>
            <p:cNvPr id="23" name="Freeform 22">
              <a:extLst>
                <a:ext uri="{FF2B5EF4-FFF2-40B4-BE49-F238E27FC236}">
                  <a16:creationId xmlns:a16="http://schemas.microsoft.com/office/drawing/2014/main" id="{83232B24-AEB2-4877-E5BF-71F0A54C8940}"/>
                </a:ext>
              </a:extLst>
            </p:cNvPr>
            <p:cNvSpPr/>
            <p:nvPr userDrawn="1"/>
          </p:nvSpPr>
          <p:spPr>
            <a:xfrm rot="5400000">
              <a:off x="0" y="5770702"/>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6">
                <a:alphaModFix amt="40000"/>
                <a:extLst>
                  <a:ext uri="{96DAC541-7B7A-43D3-8B79-37D633B846F1}">
                    <asvg:svgBlip xmlns:asvg="http://schemas.microsoft.com/office/drawing/2016/SVG/main" r:embed="rId7"/>
                  </a:ext>
                </a:extLst>
              </a:blip>
              <a:stretch>
                <a:fillRect/>
              </a:stretch>
            </a:blipFill>
          </p:spPr>
          <p:txBody>
            <a:bodyPr/>
            <a:lstStyle/>
            <a:p>
              <a:endParaRPr lang="en-GB"/>
            </a:p>
          </p:txBody>
        </p:sp>
      </p:grpSp>
      <p:sp>
        <p:nvSpPr>
          <p:cNvPr id="2" name="Title 1">
            <a:extLst>
              <a:ext uri="{FF2B5EF4-FFF2-40B4-BE49-F238E27FC236}">
                <a16:creationId xmlns:a16="http://schemas.microsoft.com/office/drawing/2014/main" id="{24DF3B2B-C882-50A9-06EF-1763A30162CA}"/>
              </a:ext>
            </a:extLst>
          </p:cNvPr>
          <p:cNvSpPr>
            <a:spLocks noGrp="1"/>
          </p:cNvSpPr>
          <p:nvPr>
            <p:ph type="title" hasCustomPrompt="1"/>
          </p:nvPr>
        </p:nvSpPr>
        <p:spPr>
          <a:xfrm>
            <a:off x="352107" y="1283335"/>
            <a:ext cx="11510039" cy="795600"/>
          </a:xfrm>
        </p:spPr>
        <p:txBody>
          <a:bodyPr anchor="b"/>
          <a:lstStyle/>
          <a:p>
            <a:r>
              <a:rPr lang="en-GB"/>
              <a:t>[Two columns, two subtitles slide title]</a:t>
            </a:r>
            <a:endParaRPr lang="en-US"/>
          </a:p>
        </p:txBody>
      </p:sp>
      <p:sp>
        <p:nvSpPr>
          <p:cNvPr id="3" name="Text Placeholder 2">
            <a:extLst>
              <a:ext uri="{FF2B5EF4-FFF2-40B4-BE49-F238E27FC236}">
                <a16:creationId xmlns:a16="http://schemas.microsoft.com/office/drawing/2014/main" id="{C79D7192-458C-8CCE-5CD0-0482720C1EBD}"/>
              </a:ext>
            </a:extLst>
          </p:cNvPr>
          <p:cNvSpPr>
            <a:spLocks noGrp="1"/>
          </p:cNvSpPr>
          <p:nvPr>
            <p:ph type="body" idx="1" hasCustomPrompt="1"/>
          </p:nvPr>
        </p:nvSpPr>
        <p:spPr>
          <a:xfrm>
            <a:off x="352107" y="2257052"/>
            <a:ext cx="5645468" cy="567428"/>
          </a:xfrm>
        </p:spPr>
        <p:txBody>
          <a:bodyPr anchor="b">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[Column subtitle]</a:t>
            </a:r>
          </a:p>
        </p:txBody>
      </p:sp>
      <p:sp>
        <p:nvSpPr>
          <p:cNvPr id="4" name="Content Placeholder 3">
            <a:extLst>
              <a:ext uri="{FF2B5EF4-FFF2-40B4-BE49-F238E27FC236}">
                <a16:creationId xmlns:a16="http://schemas.microsoft.com/office/drawing/2014/main" id="{EF3643D3-F94A-DA8B-B1A6-05BBE18AE806}"/>
              </a:ext>
            </a:extLst>
          </p:cNvPr>
          <p:cNvSpPr>
            <a:spLocks noGrp="1"/>
          </p:cNvSpPr>
          <p:nvPr>
            <p:ph sz="half" idx="2"/>
          </p:nvPr>
        </p:nvSpPr>
        <p:spPr>
          <a:xfrm>
            <a:off x="352107" y="3002597"/>
            <a:ext cx="5645468" cy="3017147"/>
          </a:xfrm>
        </p:spPr>
        <p:txBody>
          <a:bodyPr/>
          <a:lstStyle>
            <a:lvl1pPr>
              <a:defRPr sz="2000"/>
            </a:lvl1pPr>
            <a:lvl2pPr>
              <a:defRPr sz="1800"/>
            </a:lvl2pPr>
            <a:lvl3pPr>
              <a:defRPr sz="1600"/>
            </a:lvl3pPr>
            <a:lvl4pPr>
              <a:defRPr sz="1400"/>
            </a:lvl4pPr>
            <a:lvl5pPr>
              <a:defRPr sz="1200"/>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54A45FCA-57B5-90B4-D538-ADF2B528AB8C}"/>
              </a:ext>
            </a:extLst>
          </p:cNvPr>
          <p:cNvSpPr>
            <a:spLocks noGrp="1"/>
          </p:cNvSpPr>
          <p:nvPr>
            <p:ph type="body" sz="quarter" idx="3" hasCustomPrompt="1"/>
          </p:nvPr>
        </p:nvSpPr>
        <p:spPr>
          <a:xfrm>
            <a:off x="6172199" y="2257052"/>
            <a:ext cx="5645467" cy="567428"/>
          </a:xfrm>
        </p:spPr>
        <p:txBody>
          <a:bodyPr anchor="b">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[Colum subtitle]</a:t>
            </a:r>
          </a:p>
        </p:txBody>
      </p:sp>
      <p:sp>
        <p:nvSpPr>
          <p:cNvPr id="6" name="Content Placeholder 5">
            <a:extLst>
              <a:ext uri="{FF2B5EF4-FFF2-40B4-BE49-F238E27FC236}">
                <a16:creationId xmlns:a16="http://schemas.microsoft.com/office/drawing/2014/main" id="{D35C64CD-155C-3E9F-5246-1E44582DE067}"/>
              </a:ext>
            </a:extLst>
          </p:cNvPr>
          <p:cNvSpPr>
            <a:spLocks noGrp="1"/>
          </p:cNvSpPr>
          <p:nvPr>
            <p:ph sz="quarter" idx="4"/>
          </p:nvPr>
        </p:nvSpPr>
        <p:spPr>
          <a:xfrm>
            <a:off x="6172200" y="3002597"/>
            <a:ext cx="5645468" cy="3017147"/>
          </a:xfrm>
        </p:spPr>
        <p:txBody>
          <a:bodyPr>
            <a:normAutofit/>
          </a:bodyPr>
          <a:lstStyle>
            <a:lvl1pPr>
              <a:defRPr sz="2000"/>
            </a:lvl1pPr>
            <a:lvl2pPr>
              <a:defRPr sz="2000"/>
            </a:lvl2pPr>
            <a:lvl3pPr>
              <a:defRPr sz="1600"/>
            </a:lvl3pPr>
            <a:lvl4pPr>
              <a:defRPr sz="1400"/>
            </a:lvl4pPr>
            <a:lvl5pPr>
              <a:defRPr sz="1200"/>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8" name="Footer Placeholder 7">
            <a:extLst>
              <a:ext uri="{FF2B5EF4-FFF2-40B4-BE49-F238E27FC236}">
                <a16:creationId xmlns:a16="http://schemas.microsoft.com/office/drawing/2014/main" id="{0F037A13-65EC-7E63-188D-20992429910F}"/>
              </a:ext>
            </a:extLst>
          </p:cNvPr>
          <p:cNvSpPr>
            <a:spLocks noGrp="1"/>
          </p:cNvSpPr>
          <p:nvPr>
            <p:ph type="ftr" sz="quarter" idx="11"/>
          </p:nvPr>
        </p:nvSpPr>
        <p:spPr>
          <a:xfrm>
            <a:off x="7747346" y="6297668"/>
            <a:ext cx="4114800" cy="365125"/>
          </a:xfrm>
          <a:prstGeom prst="rect">
            <a:avLst/>
          </a:prstGeom>
        </p:spPr>
        <p:txBody>
          <a:bodyPr/>
          <a:lstStyle/>
          <a:p>
            <a:r>
              <a:rPr lang="en-US"/>
              <a:t>Inclusive Education – LSE Eden Centre</a:t>
            </a:r>
          </a:p>
        </p:txBody>
      </p:sp>
    </p:spTree>
    <p:extLst>
      <p:ext uri="{BB962C8B-B14F-4D97-AF65-F5344CB8AC3E}">
        <p14:creationId xmlns:p14="http://schemas.microsoft.com/office/powerpoint/2010/main" val="41790794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1_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DF3B2B-C882-50A9-06EF-1763A30162CA}"/>
              </a:ext>
            </a:extLst>
          </p:cNvPr>
          <p:cNvSpPr>
            <a:spLocks noGrp="1"/>
          </p:cNvSpPr>
          <p:nvPr>
            <p:ph type="title" hasCustomPrompt="1"/>
          </p:nvPr>
        </p:nvSpPr>
        <p:spPr>
          <a:xfrm>
            <a:off x="352107" y="1283335"/>
            <a:ext cx="11510039" cy="795600"/>
          </a:xfrm>
        </p:spPr>
        <p:txBody>
          <a:bodyPr anchor="b"/>
          <a:lstStyle/>
          <a:p>
            <a:r>
              <a:rPr lang="en-GB"/>
              <a:t>[Two columns, two subtitles slide title]</a:t>
            </a:r>
            <a:endParaRPr lang="en-US"/>
          </a:p>
        </p:txBody>
      </p:sp>
      <p:sp>
        <p:nvSpPr>
          <p:cNvPr id="3" name="Text Placeholder 2">
            <a:extLst>
              <a:ext uri="{FF2B5EF4-FFF2-40B4-BE49-F238E27FC236}">
                <a16:creationId xmlns:a16="http://schemas.microsoft.com/office/drawing/2014/main" id="{C79D7192-458C-8CCE-5CD0-0482720C1EBD}"/>
              </a:ext>
            </a:extLst>
          </p:cNvPr>
          <p:cNvSpPr>
            <a:spLocks noGrp="1"/>
          </p:cNvSpPr>
          <p:nvPr>
            <p:ph type="body" idx="1" hasCustomPrompt="1"/>
          </p:nvPr>
        </p:nvSpPr>
        <p:spPr>
          <a:xfrm>
            <a:off x="352107" y="2257052"/>
            <a:ext cx="5645468" cy="567428"/>
          </a:xfrm>
        </p:spPr>
        <p:txBody>
          <a:bodyPr anchor="b">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[Column subtitle]</a:t>
            </a:r>
          </a:p>
        </p:txBody>
      </p:sp>
      <p:sp>
        <p:nvSpPr>
          <p:cNvPr id="4" name="Content Placeholder 3">
            <a:extLst>
              <a:ext uri="{FF2B5EF4-FFF2-40B4-BE49-F238E27FC236}">
                <a16:creationId xmlns:a16="http://schemas.microsoft.com/office/drawing/2014/main" id="{EF3643D3-F94A-DA8B-B1A6-05BBE18AE806}"/>
              </a:ext>
            </a:extLst>
          </p:cNvPr>
          <p:cNvSpPr>
            <a:spLocks noGrp="1"/>
          </p:cNvSpPr>
          <p:nvPr>
            <p:ph sz="half" idx="2"/>
          </p:nvPr>
        </p:nvSpPr>
        <p:spPr>
          <a:xfrm>
            <a:off x="352107" y="3002597"/>
            <a:ext cx="5645468" cy="3017147"/>
          </a:xfrm>
        </p:spPr>
        <p:txBody>
          <a:bodyPr/>
          <a:lstStyle>
            <a:lvl1pPr>
              <a:defRPr sz="2000"/>
            </a:lvl1pPr>
            <a:lvl2pPr>
              <a:defRPr sz="1800"/>
            </a:lvl2pPr>
            <a:lvl3pPr>
              <a:defRPr sz="1600"/>
            </a:lvl3pPr>
            <a:lvl4pPr>
              <a:defRPr sz="1400"/>
            </a:lvl4pPr>
            <a:lvl5pPr>
              <a:defRPr sz="1200"/>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54A45FCA-57B5-90B4-D538-ADF2B528AB8C}"/>
              </a:ext>
            </a:extLst>
          </p:cNvPr>
          <p:cNvSpPr>
            <a:spLocks noGrp="1"/>
          </p:cNvSpPr>
          <p:nvPr>
            <p:ph type="body" sz="quarter" idx="3" hasCustomPrompt="1"/>
          </p:nvPr>
        </p:nvSpPr>
        <p:spPr>
          <a:xfrm>
            <a:off x="6172199" y="2257052"/>
            <a:ext cx="5645467" cy="567428"/>
          </a:xfrm>
        </p:spPr>
        <p:txBody>
          <a:bodyPr anchor="b">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[Colum subtitle]</a:t>
            </a:r>
          </a:p>
        </p:txBody>
      </p:sp>
      <p:sp>
        <p:nvSpPr>
          <p:cNvPr id="6" name="Content Placeholder 5">
            <a:extLst>
              <a:ext uri="{FF2B5EF4-FFF2-40B4-BE49-F238E27FC236}">
                <a16:creationId xmlns:a16="http://schemas.microsoft.com/office/drawing/2014/main" id="{D35C64CD-155C-3E9F-5246-1E44582DE067}"/>
              </a:ext>
            </a:extLst>
          </p:cNvPr>
          <p:cNvSpPr>
            <a:spLocks noGrp="1"/>
          </p:cNvSpPr>
          <p:nvPr>
            <p:ph sz="quarter" idx="4"/>
          </p:nvPr>
        </p:nvSpPr>
        <p:spPr>
          <a:xfrm>
            <a:off x="6172200" y="3002597"/>
            <a:ext cx="5645468" cy="3017147"/>
          </a:xfrm>
        </p:spPr>
        <p:txBody>
          <a:bodyPr>
            <a:normAutofit/>
          </a:bodyPr>
          <a:lstStyle>
            <a:lvl1pPr>
              <a:defRPr sz="2000"/>
            </a:lvl1pPr>
            <a:lvl2pPr>
              <a:defRPr sz="2000"/>
            </a:lvl2pPr>
            <a:lvl3pPr>
              <a:defRPr sz="1600"/>
            </a:lvl3pPr>
            <a:lvl4pPr>
              <a:defRPr sz="1400"/>
            </a:lvl4pPr>
            <a:lvl5pPr>
              <a:defRPr sz="1200"/>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8" name="Footer Placeholder 7">
            <a:extLst>
              <a:ext uri="{FF2B5EF4-FFF2-40B4-BE49-F238E27FC236}">
                <a16:creationId xmlns:a16="http://schemas.microsoft.com/office/drawing/2014/main" id="{0F037A13-65EC-7E63-188D-20992429910F}"/>
              </a:ext>
            </a:extLst>
          </p:cNvPr>
          <p:cNvSpPr>
            <a:spLocks noGrp="1"/>
          </p:cNvSpPr>
          <p:nvPr>
            <p:ph type="ftr" sz="quarter" idx="11"/>
          </p:nvPr>
        </p:nvSpPr>
        <p:spPr>
          <a:xfrm>
            <a:off x="7747346" y="6297668"/>
            <a:ext cx="4114800" cy="365125"/>
          </a:xfrm>
          <a:prstGeom prst="rect">
            <a:avLst/>
          </a:prstGeom>
        </p:spPr>
        <p:txBody>
          <a:bodyPr/>
          <a:lstStyle/>
          <a:p>
            <a:r>
              <a:rPr lang="en-US"/>
              <a:t>Inclusive Education – LSE Eden Centre</a:t>
            </a:r>
          </a:p>
        </p:txBody>
      </p:sp>
    </p:spTree>
    <p:extLst>
      <p:ext uri="{BB962C8B-B14F-4D97-AF65-F5344CB8AC3E}">
        <p14:creationId xmlns:p14="http://schemas.microsoft.com/office/powerpoint/2010/main" val="25478209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EDECFE5E-7A46-50F9-6162-E31F81FA3123}"/>
              </a:ext>
            </a:extLst>
          </p:cNvPr>
          <p:cNvGrpSpPr/>
          <p:nvPr userDrawn="1"/>
        </p:nvGrpSpPr>
        <p:grpSpPr>
          <a:xfrm rot="10800000">
            <a:off x="7719950" y="731"/>
            <a:ext cx="4473434" cy="3509232"/>
            <a:chOff x="-1699" y="2490700"/>
            <a:chExt cx="5491067" cy="4363811"/>
          </a:xfrm>
        </p:grpSpPr>
        <p:sp>
          <p:nvSpPr>
            <p:cNvPr id="7" name="Freeform 6">
              <a:extLst>
                <a:ext uri="{FF2B5EF4-FFF2-40B4-BE49-F238E27FC236}">
                  <a16:creationId xmlns:a16="http://schemas.microsoft.com/office/drawing/2014/main" id="{505D3447-BF9A-BB42-55CA-D8B0F9F1A480}"/>
                </a:ext>
              </a:extLst>
            </p:cNvPr>
            <p:cNvSpPr/>
            <p:nvPr userDrawn="1"/>
          </p:nvSpPr>
          <p:spPr>
            <a:xfrm rot="10800000">
              <a:off x="-1699" y="2490700"/>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2">
                <a:alphaModFix amt="40000"/>
                <a:extLst>
                  <a:ext uri="{96DAC541-7B7A-43D3-8B79-37D633B846F1}">
                    <asvg:svgBlip xmlns:asvg="http://schemas.microsoft.com/office/drawing/2016/SVG/main" r:embed="rId3"/>
                  </a:ext>
                </a:extLst>
              </a:blip>
              <a:stretch>
                <a:fillRect/>
              </a:stretch>
            </a:blipFill>
          </p:spPr>
          <p:txBody>
            <a:bodyPr/>
            <a:lstStyle/>
            <a:p>
              <a:endParaRPr lang="en-GB"/>
            </a:p>
          </p:txBody>
        </p:sp>
        <p:sp>
          <p:nvSpPr>
            <p:cNvPr id="8" name="Freeform 7">
              <a:extLst>
                <a:ext uri="{FF2B5EF4-FFF2-40B4-BE49-F238E27FC236}">
                  <a16:creationId xmlns:a16="http://schemas.microsoft.com/office/drawing/2014/main" id="{5DE24781-A165-BBBB-1355-1251F274B6D1}"/>
                </a:ext>
              </a:extLst>
            </p:cNvPr>
            <p:cNvSpPr/>
            <p:nvPr userDrawn="1"/>
          </p:nvSpPr>
          <p:spPr>
            <a:xfrm>
              <a:off x="1083809" y="2519275"/>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4">
                <a:alphaModFix amt="40000"/>
                <a:extLst>
                  <a:ext uri="{96DAC541-7B7A-43D3-8B79-37D633B846F1}">
                    <asvg:svgBlip xmlns:asvg="http://schemas.microsoft.com/office/drawing/2016/SVG/main" r:embed="rId5"/>
                  </a:ext>
                </a:extLst>
              </a:blip>
              <a:stretch>
                <a:fillRect/>
              </a:stretch>
            </a:blipFill>
          </p:spPr>
          <p:txBody>
            <a:bodyPr/>
            <a:lstStyle/>
            <a:p>
              <a:endParaRPr lang="en-GB"/>
            </a:p>
          </p:txBody>
        </p:sp>
        <p:sp>
          <p:nvSpPr>
            <p:cNvPr id="9" name="Freeform 8">
              <a:extLst>
                <a:ext uri="{FF2B5EF4-FFF2-40B4-BE49-F238E27FC236}">
                  <a16:creationId xmlns:a16="http://schemas.microsoft.com/office/drawing/2014/main" id="{177EDF74-D5DF-997F-998A-34122A4F25F6}"/>
                </a:ext>
              </a:extLst>
            </p:cNvPr>
            <p:cNvSpPr/>
            <p:nvPr userDrawn="1"/>
          </p:nvSpPr>
          <p:spPr>
            <a:xfrm>
              <a:off x="0" y="3603084"/>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2">
                <a:alphaModFix amt="40000"/>
                <a:extLst>
                  <a:ext uri="{96DAC541-7B7A-43D3-8B79-37D633B846F1}">
                    <asvg:svgBlip xmlns:asvg="http://schemas.microsoft.com/office/drawing/2016/SVG/main" r:embed="rId3"/>
                  </a:ext>
                </a:extLst>
              </a:blip>
              <a:stretch>
                <a:fillRect/>
              </a:stretch>
            </a:blipFill>
          </p:spPr>
          <p:txBody>
            <a:bodyPr/>
            <a:lstStyle/>
            <a:p>
              <a:endParaRPr lang="en-GB"/>
            </a:p>
          </p:txBody>
        </p:sp>
        <p:sp>
          <p:nvSpPr>
            <p:cNvPr id="10" name="Freeform 9">
              <a:extLst>
                <a:ext uri="{FF2B5EF4-FFF2-40B4-BE49-F238E27FC236}">
                  <a16:creationId xmlns:a16="http://schemas.microsoft.com/office/drawing/2014/main" id="{55F73CC0-C87F-AF46-D80D-B960499BFBDA}"/>
                </a:ext>
              </a:extLst>
            </p:cNvPr>
            <p:cNvSpPr/>
            <p:nvPr userDrawn="1"/>
          </p:nvSpPr>
          <p:spPr>
            <a:xfrm rot="10800000">
              <a:off x="0" y="4674259"/>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4">
                <a:alphaModFix amt="40000"/>
                <a:extLst>
                  <a:ext uri="{96DAC541-7B7A-43D3-8B79-37D633B846F1}">
                    <asvg:svgBlip xmlns:asvg="http://schemas.microsoft.com/office/drawing/2016/SVG/main" r:embed="rId5"/>
                  </a:ext>
                </a:extLst>
              </a:blip>
              <a:stretch>
                <a:fillRect/>
              </a:stretch>
            </a:blipFill>
          </p:spPr>
          <p:txBody>
            <a:bodyPr/>
            <a:lstStyle/>
            <a:p>
              <a:endParaRPr lang="en-GB"/>
            </a:p>
          </p:txBody>
        </p:sp>
        <p:sp>
          <p:nvSpPr>
            <p:cNvPr id="11" name="Freeform 10">
              <a:extLst>
                <a:ext uri="{FF2B5EF4-FFF2-40B4-BE49-F238E27FC236}">
                  <a16:creationId xmlns:a16="http://schemas.microsoft.com/office/drawing/2014/main" id="{6483A5AC-4FEA-E727-0A72-A70F06749286}"/>
                </a:ext>
              </a:extLst>
            </p:cNvPr>
            <p:cNvSpPr/>
            <p:nvPr userDrawn="1"/>
          </p:nvSpPr>
          <p:spPr>
            <a:xfrm rot="16200000">
              <a:off x="1083810" y="4674259"/>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6">
                <a:alphaModFix amt="40000"/>
                <a:extLst>
                  <a:ext uri="{96DAC541-7B7A-43D3-8B79-37D633B846F1}">
                    <asvg:svgBlip xmlns:asvg="http://schemas.microsoft.com/office/drawing/2016/SVG/main" r:embed="rId7"/>
                  </a:ext>
                </a:extLst>
              </a:blip>
              <a:stretch>
                <a:fillRect/>
              </a:stretch>
            </a:blipFill>
          </p:spPr>
          <p:txBody>
            <a:bodyPr/>
            <a:lstStyle/>
            <a:p>
              <a:endParaRPr lang="en-GB"/>
            </a:p>
          </p:txBody>
        </p:sp>
        <p:sp>
          <p:nvSpPr>
            <p:cNvPr id="12" name="Freeform 11">
              <a:extLst>
                <a:ext uri="{FF2B5EF4-FFF2-40B4-BE49-F238E27FC236}">
                  <a16:creationId xmlns:a16="http://schemas.microsoft.com/office/drawing/2014/main" id="{7F669816-ED0A-3795-8C1B-8866F72DECA2}"/>
                </a:ext>
              </a:extLst>
            </p:cNvPr>
            <p:cNvSpPr/>
            <p:nvPr userDrawn="1"/>
          </p:nvSpPr>
          <p:spPr>
            <a:xfrm rot="-10800000">
              <a:off x="1083809" y="5756066"/>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8">
                <a:alphaModFix amt="40000"/>
                <a:extLst>
                  <a:ext uri="{96DAC541-7B7A-43D3-8B79-37D633B846F1}">
                    <asvg:svgBlip xmlns:asvg="http://schemas.microsoft.com/office/drawing/2016/SVG/main" r:embed="rId9"/>
                  </a:ext>
                </a:extLst>
              </a:blip>
              <a:stretch>
                <a:fillRect/>
              </a:stretch>
            </a:blipFill>
          </p:spPr>
          <p:txBody>
            <a:bodyPr/>
            <a:lstStyle/>
            <a:p>
              <a:endParaRPr lang="en-GB"/>
            </a:p>
          </p:txBody>
        </p:sp>
        <p:sp>
          <p:nvSpPr>
            <p:cNvPr id="13" name="Freeform 12">
              <a:extLst>
                <a:ext uri="{FF2B5EF4-FFF2-40B4-BE49-F238E27FC236}">
                  <a16:creationId xmlns:a16="http://schemas.microsoft.com/office/drawing/2014/main" id="{70D12B3F-E274-DC8C-1F9C-EE128960BC76}"/>
                </a:ext>
              </a:extLst>
            </p:cNvPr>
            <p:cNvSpPr/>
            <p:nvPr userDrawn="1"/>
          </p:nvSpPr>
          <p:spPr>
            <a:xfrm rot="10800000">
              <a:off x="3321750" y="4695148"/>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6">
                <a:alphaModFix amt="40000"/>
                <a:extLst>
                  <a:ext uri="{96DAC541-7B7A-43D3-8B79-37D633B846F1}">
                    <asvg:svgBlip xmlns:asvg="http://schemas.microsoft.com/office/drawing/2016/SVG/main" r:embed="rId7"/>
                  </a:ext>
                </a:extLst>
              </a:blip>
              <a:stretch>
                <a:fillRect/>
              </a:stretch>
            </a:blipFill>
          </p:spPr>
          <p:txBody>
            <a:bodyPr/>
            <a:lstStyle/>
            <a:p>
              <a:endParaRPr lang="en-GB"/>
            </a:p>
          </p:txBody>
        </p:sp>
        <p:sp>
          <p:nvSpPr>
            <p:cNvPr id="14" name="Freeform 13">
              <a:extLst>
                <a:ext uri="{FF2B5EF4-FFF2-40B4-BE49-F238E27FC236}">
                  <a16:creationId xmlns:a16="http://schemas.microsoft.com/office/drawing/2014/main" id="{BBA9C6CA-27BC-066B-F6C4-C70C75FFDBE3}"/>
                </a:ext>
              </a:extLst>
            </p:cNvPr>
            <p:cNvSpPr/>
            <p:nvPr userDrawn="1"/>
          </p:nvSpPr>
          <p:spPr>
            <a:xfrm>
              <a:off x="3321749" y="3611339"/>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4">
                <a:alphaModFix amt="40000"/>
                <a:extLst>
                  <a:ext uri="{96DAC541-7B7A-43D3-8B79-37D633B846F1}">
                    <asvg:svgBlip xmlns:asvg="http://schemas.microsoft.com/office/drawing/2016/SVG/main" r:embed="rId5"/>
                  </a:ext>
                </a:extLst>
              </a:blip>
              <a:stretch>
                <a:fillRect/>
              </a:stretch>
            </a:blipFill>
          </p:spPr>
          <p:txBody>
            <a:bodyPr/>
            <a:lstStyle/>
            <a:p>
              <a:endParaRPr lang="en-GB"/>
            </a:p>
          </p:txBody>
        </p:sp>
        <p:sp>
          <p:nvSpPr>
            <p:cNvPr id="15" name="Freeform 14">
              <a:extLst>
                <a:ext uri="{FF2B5EF4-FFF2-40B4-BE49-F238E27FC236}">
                  <a16:creationId xmlns:a16="http://schemas.microsoft.com/office/drawing/2014/main" id="{2F716869-B467-009B-FEEF-3508AA7B7E7C}"/>
                </a:ext>
              </a:extLst>
            </p:cNvPr>
            <p:cNvSpPr/>
            <p:nvPr userDrawn="1"/>
          </p:nvSpPr>
          <p:spPr>
            <a:xfrm rot="5400000">
              <a:off x="4405559" y="4695148"/>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2">
                <a:alphaModFix amt="40000"/>
                <a:extLst>
                  <a:ext uri="{96DAC541-7B7A-43D3-8B79-37D633B846F1}">
                    <asvg:svgBlip xmlns:asvg="http://schemas.microsoft.com/office/drawing/2016/SVG/main" r:embed="rId3"/>
                  </a:ext>
                </a:extLst>
              </a:blip>
              <a:stretch>
                <a:fillRect/>
              </a:stretch>
            </a:blipFill>
          </p:spPr>
          <p:txBody>
            <a:bodyPr/>
            <a:lstStyle/>
            <a:p>
              <a:endParaRPr lang="en-GB"/>
            </a:p>
          </p:txBody>
        </p:sp>
        <p:sp>
          <p:nvSpPr>
            <p:cNvPr id="16" name="Freeform 15">
              <a:extLst>
                <a:ext uri="{FF2B5EF4-FFF2-40B4-BE49-F238E27FC236}">
                  <a16:creationId xmlns:a16="http://schemas.microsoft.com/office/drawing/2014/main" id="{9B44DB50-11AD-53A7-F246-269CF7377624}"/>
                </a:ext>
              </a:extLst>
            </p:cNvPr>
            <p:cNvSpPr/>
            <p:nvPr userDrawn="1"/>
          </p:nvSpPr>
          <p:spPr>
            <a:xfrm>
              <a:off x="2237941" y="5768797"/>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4">
                <a:alphaModFix amt="40000"/>
                <a:extLst>
                  <a:ext uri="{96DAC541-7B7A-43D3-8B79-37D633B846F1}">
                    <asvg:svgBlip xmlns:asvg="http://schemas.microsoft.com/office/drawing/2016/SVG/main" r:embed="rId5"/>
                  </a:ext>
                </a:extLst>
              </a:blip>
              <a:stretch>
                <a:fillRect/>
              </a:stretch>
            </a:blipFill>
          </p:spPr>
          <p:txBody>
            <a:bodyPr/>
            <a:lstStyle/>
            <a:p>
              <a:endParaRPr lang="en-GB"/>
            </a:p>
          </p:txBody>
        </p:sp>
        <p:sp>
          <p:nvSpPr>
            <p:cNvPr id="17" name="Freeform 16">
              <a:extLst>
                <a:ext uri="{FF2B5EF4-FFF2-40B4-BE49-F238E27FC236}">
                  <a16:creationId xmlns:a16="http://schemas.microsoft.com/office/drawing/2014/main" id="{8D064FA5-DFDD-41E1-EF06-EC4FBD804BBC}"/>
                </a:ext>
              </a:extLst>
            </p:cNvPr>
            <p:cNvSpPr/>
            <p:nvPr userDrawn="1"/>
          </p:nvSpPr>
          <p:spPr>
            <a:xfrm>
              <a:off x="3321750" y="5768797"/>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8">
                <a:alphaModFix amt="40000"/>
                <a:extLst>
                  <a:ext uri="{96DAC541-7B7A-43D3-8B79-37D633B846F1}">
                    <asvg:svgBlip xmlns:asvg="http://schemas.microsoft.com/office/drawing/2016/SVG/main" r:embed="rId9"/>
                  </a:ext>
                </a:extLst>
              </a:blip>
              <a:stretch>
                <a:fillRect/>
              </a:stretch>
            </a:blipFill>
          </p:spPr>
          <p:txBody>
            <a:bodyPr/>
            <a:lstStyle/>
            <a:p>
              <a:endParaRPr lang="en-GB"/>
            </a:p>
          </p:txBody>
        </p:sp>
        <p:sp>
          <p:nvSpPr>
            <p:cNvPr id="18" name="Freeform 17">
              <a:extLst>
                <a:ext uri="{FF2B5EF4-FFF2-40B4-BE49-F238E27FC236}">
                  <a16:creationId xmlns:a16="http://schemas.microsoft.com/office/drawing/2014/main" id="{67A8828F-7CD4-DCC9-EF8D-65E38FDCBD54}"/>
                </a:ext>
              </a:extLst>
            </p:cNvPr>
            <p:cNvSpPr/>
            <p:nvPr userDrawn="1"/>
          </p:nvSpPr>
          <p:spPr>
            <a:xfrm rot="5400000">
              <a:off x="0" y="5770702"/>
              <a:ext cx="1083809" cy="1083809"/>
            </a:xfrm>
            <a:custGeom>
              <a:avLst/>
              <a:gdLst/>
              <a:ahLst/>
              <a:cxnLst/>
              <a:rect l="l" t="t" r="r" b="b"/>
              <a:pathLst>
                <a:path w="1083809" h="1083809">
                  <a:moveTo>
                    <a:pt x="0" y="0"/>
                  </a:moveTo>
                  <a:lnTo>
                    <a:pt x="1083809" y="0"/>
                  </a:lnTo>
                  <a:lnTo>
                    <a:pt x="1083809" y="1083809"/>
                  </a:lnTo>
                  <a:lnTo>
                    <a:pt x="0" y="1083809"/>
                  </a:lnTo>
                  <a:lnTo>
                    <a:pt x="0" y="0"/>
                  </a:lnTo>
                  <a:close/>
                </a:path>
              </a:pathLst>
            </a:custGeom>
            <a:blipFill>
              <a:blip r:embed="rId6">
                <a:alphaModFix amt="40000"/>
                <a:extLst>
                  <a:ext uri="{96DAC541-7B7A-43D3-8B79-37D633B846F1}">
                    <asvg:svgBlip xmlns:asvg="http://schemas.microsoft.com/office/drawing/2016/SVG/main" r:embed="rId7"/>
                  </a:ext>
                </a:extLst>
              </a:blip>
              <a:stretch>
                <a:fillRect/>
              </a:stretch>
            </a:blipFill>
          </p:spPr>
          <p:txBody>
            <a:bodyPr/>
            <a:lstStyle/>
            <a:p>
              <a:endParaRPr lang="en-GB"/>
            </a:p>
          </p:txBody>
        </p:sp>
      </p:grpSp>
      <p:sp>
        <p:nvSpPr>
          <p:cNvPr id="2" name="Title 1">
            <a:extLst>
              <a:ext uri="{FF2B5EF4-FFF2-40B4-BE49-F238E27FC236}">
                <a16:creationId xmlns:a16="http://schemas.microsoft.com/office/drawing/2014/main" id="{CA4ED8CB-C1B4-8ADF-2586-F47F5D09521D}"/>
              </a:ext>
            </a:extLst>
          </p:cNvPr>
          <p:cNvSpPr>
            <a:spLocks noGrp="1"/>
          </p:cNvSpPr>
          <p:nvPr>
            <p:ph type="title" hasCustomPrompt="1"/>
          </p:nvPr>
        </p:nvSpPr>
        <p:spPr/>
        <p:txBody>
          <a:bodyPr anchor="b"/>
          <a:lstStyle/>
          <a:p>
            <a:r>
              <a:rPr lang="en-GB"/>
              <a:t>[Blank slide with title]</a:t>
            </a:r>
            <a:endParaRPr lang="en-US"/>
          </a:p>
        </p:txBody>
      </p:sp>
      <p:sp>
        <p:nvSpPr>
          <p:cNvPr id="4" name="Footer Placeholder 3">
            <a:extLst>
              <a:ext uri="{FF2B5EF4-FFF2-40B4-BE49-F238E27FC236}">
                <a16:creationId xmlns:a16="http://schemas.microsoft.com/office/drawing/2014/main" id="{6D94FC16-3D56-CCB6-D40F-546FB5D9A2AE}"/>
              </a:ext>
            </a:extLst>
          </p:cNvPr>
          <p:cNvSpPr>
            <a:spLocks noGrp="1"/>
          </p:cNvSpPr>
          <p:nvPr>
            <p:ph type="ftr" sz="quarter" idx="11"/>
          </p:nvPr>
        </p:nvSpPr>
        <p:spPr>
          <a:xfrm>
            <a:off x="7767667" y="6346190"/>
            <a:ext cx="4114800" cy="365125"/>
          </a:xfrm>
          <a:prstGeom prst="rect">
            <a:avLst/>
          </a:prstGeom>
        </p:spPr>
        <p:txBody>
          <a:bodyPr/>
          <a:lstStyle/>
          <a:p>
            <a:r>
              <a:rPr lang="en-US"/>
              <a:t>Inclusive Education – LSE Eden Centre</a:t>
            </a:r>
          </a:p>
        </p:txBody>
      </p:sp>
    </p:spTree>
    <p:extLst>
      <p:ext uri="{BB962C8B-B14F-4D97-AF65-F5344CB8AC3E}">
        <p14:creationId xmlns:p14="http://schemas.microsoft.com/office/powerpoint/2010/main" val="2229300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464C70E-4D3A-3C0D-ADCF-8D879D5B9743}"/>
              </a:ext>
            </a:extLst>
          </p:cNvPr>
          <p:cNvSpPr>
            <a:spLocks noGrp="1"/>
          </p:cNvSpPr>
          <p:nvPr>
            <p:ph type="title"/>
          </p:nvPr>
        </p:nvSpPr>
        <p:spPr>
          <a:xfrm>
            <a:off x="368642" y="1251422"/>
            <a:ext cx="11493505" cy="795130"/>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7318E13F-9A2B-F218-0CCB-1FFFA8A309F5}"/>
              </a:ext>
            </a:extLst>
          </p:cNvPr>
          <p:cNvSpPr>
            <a:spLocks noGrp="1"/>
          </p:cNvSpPr>
          <p:nvPr>
            <p:ph type="body" idx="1"/>
          </p:nvPr>
        </p:nvSpPr>
        <p:spPr>
          <a:xfrm>
            <a:off x="368643" y="2372497"/>
            <a:ext cx="11493504" cy="3453420"/>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Rectangle 6">
            <a:extLst>
              <a:ext uri="{FF2B5EF4-FFF2-40B4-BE49-F238E27FC236}">
                <a16:creationId xmlns:a16="http://schemas.microsoft.com/office/drawing/2014/main" id="{9916C790-B05D-7A22-401B-C491BC30C2DC}"/>
              </a:ext>
            </a:extLst>
          </p:cNvPr>
          <p:cNvSpPr/>
          <p:nvPr userDrawn="1"/>
        </p:nvSpPr>
        <p:spPr>
          <a:xfrm>
            <a:off x="368643" y="365125"/>
            <a:ext cx="2063661" cy="666958"/>
          </a:xfrm>
          <a:prstGeom prst="rect">
            <a:avLst/>
          </a:prstGeom>
          <a:blipFill dpi="0" rotWithShape="1">
            <a:blip r:embed="rId17">
              <a:extLst>
                <a:ext uri="{28A0092B-C50C-407E-A947-70E740481C1C}">
                  <a14:useLocalDpi xmlns:a14="http://schemas.microsoft.com/office/drawing/2010/main" val="0"/>
                </a:ext>
              </a:extLst>
            </a:blip>
            <a:srcRect/>
            <a:stretch>
              <a:fillRect/>
            </a:stretch>
          </a:bli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ooter Placeholder 7">
            <a:extLst>
              <a:ext uri="{FF2B5EF4-FFF2-40B4-BE49-F238E27FC236}">
                <a16:creationId xmlns:a16="http://schemas.microsoft.com/office/drawing/2014/main" id="{50EED633-14CA-59D5-FCF8-16AA139372D2}"/>
              </a:ext>
            </a:extLst>
          </p:cNvPr>
          <p:cNvSpPr>
            <a:spLocks noGrp="1"/>
          </p:cNvSpPr>
          <p:nvPr>
            <p:ph type="ftr" sz="quarter" idx="3"/>
          </p:nvPr>
        </p:nvSpPr>
        <p:spPr>
          <a:xfrm>
            <a:off x="7747347" y="6308849"/>
            <a:ext cx="4114800" cy="365125"/>
          </a:xfrm>
          <a:prstGeom prst="rect">
            <a:avLst/>
          </a:prstGeom>
        </p:spPr>
        <p:txBody>
          <a:bodyPr vert="horz" lIns="91440" tIns="45720" rIns="91440" bIns="45720" rtlCol="0" anchor="ctr"/>
          <a:lstStyle>
            <a:lvl1pPr algn="r">
              <a:defRPr sz="1600" b="1">
                <a:solidFill>
                  <a:schemeClr val="tx1">
                    <a:tint val="75000"/>
                  </a:schemeClr>
                </a:solidFill>
              </a:defRPr>
            </a:lvl1pPr>
          </a:lstStyle>
          <a:p>
            <a:r>
              <a:rPr lang="en-US"/>
              <a:t>Inclusive Education – LSE Eden Centre</a:t>
            </a:r>
          </a:p>
        </p:txBody>
      </p:sp>
    </p:spTree>
    <p:extLst>
      <p:ext uri="{BB962C8B-B14F-4D97-AF65-F5344CB8AC3E}">
        <p14:creationId xmlns:p14="http://schemas.microsoft.com/office/powerpoint/2010/main" val="13356830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4" r:id="rId3"/>
    <p:sldLayoutId id="2147483651" r:id="rId4"/>
    <p:sldLayoutId id="2147483652" r:id="rId5"/>
    <p:sldLayoutId id="2147483663" r:id="rId6"/>
    <p:sldLayoutId id="2147483653" r:id="rId7"/>
    <p:sldLayoutId id="2147483662" r:id="rId8"/>
    <p:sldLayoutId id="2147483654" r:id="rId9"/>
    <p:sldLayoutId id="2147483655" r:id="rId10"/>
    <p:sldLayoutId id="2147483659" r:id="rId11"/>
    <p:sldLayoutId id="2147483656" r:id="rId12"/>
    <p:sldLayoutId id="2147483661" r:id="rId13"/>
    <p:sldLayoutId id="2147483657" r:id="rId14"/>
    <p:sldLayoutId id="2147483660" r:id="rId15"/>
  </p:sldLayoutIdLst>
  <p:txStyles>
    <p:titleStyle>
      <a:lvl1pPr algn="l" defTabSz="914400" rtl="0" eaLnBrk="1" latinLnBrk="0" hangingPunct="1">
        <a:lnSpc>
          <a:spcPct val="90000"/>
        </a:lnSpc>
        <a:spcBef>
          <a:spcPct val="0"/>
        </a:spcBef>
        <a:buNone/>
        <a:defRPr sz="32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Clr>
          <a:srgbClr val="C00000"/>
        </a:buClr>
        <a:buSzPct val="125000"/>
        <a:buFont typeface="Wingdings" pitchFamily="2" charset="2"/>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C00000"/>
        </a:buClr>
        <a:buSzPct val="125000"/>
        <a:buFont typeface="Wingdings" pitchFamily="2" charset="2"/>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C00000"/>
        </a:buClr>
        <a:buSzPct val="125000"/>
        <a:buFont typeface="Wingdings" pitchFamily="2" charset="2"/>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C00000"/>
        </a:buClr>
        <a:buSzPct val="125000"/>
        <a:buFont typeface="Wingdings" pitchFamily="2" charset="2"/>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C00000"/>
        </a:buClr>
        <a:buSzPct val="125000"/>
        <a:buFont typeface="Wingdings" pitchFamily="2" charset="2"/>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info.lse.ac.uk/current-students/student-wellbeing/information-for-staff" TargetMode="External"/><Relationship Id="rId2" Type="http://schemas.openxmlformats.org/officeDocument/2006/relationships/hyperlink" Target="https://info.lse.ac.uk/current-students/student-wellbeing/assets/documents/Staff-guides/Staff-Guide-to-My-Adjustments.pdf" TargetMode="External"/><Relationship Id="rId1" Type="http://schemas.openxmlformats.org/officeDocument/2006/relationships/slideLayout" Target="../slideLayouts/slideLayout2.xml"/><Relationship Id="rId4" Type="http://schemas.openxmlformats.org/officeDocument/2006/relationships/hyperlink" Target="https://info.lse.ac.uk/current-students/student-wellbeing/cause-for-concern" TargetMode="External"/></Relationships>
</file>

<file path=ppt/slides/_rels/slide11.xml.rels><?xml version="1.0" encoding="UTF-8" standalone="yes"?>
<Relationships xmlns="http://schemas.openxmlformats.org/package/2006/relationships"><Relationship Id="rId2" Type="http://schemas.openxmlformats.org/officeDocument/2006/relationships/hyperlink" Target="mailto:s.hackney1@lse.ac.uk"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hyperlink" Target="https://info.lse.ac.uk/staff/divisions/Eden-Centre/Assessment-Toolkit/Selecting-assessment-methods-based-on-skills"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info.lse.ac.uk/staff/divisions/Eden-Centre/Departmental-Advising" TargetMode="External"/><Relationship Id="rId2" Type="http://schemas.openxmlformats.org/officeDocument/2006/relationships/hyperlink" Target="https://info.lse.ac.uk/staff/divisions/Eden-Centre/Resources-to-support-your-practice/Programme-Learning-Outcomes#:~:text=A%20programme%20learning%20outcome%20(PLO,pass%2Ffail%20on%20the%20programme" TargetMode="External"/><Relationship Id="rId1" Type="http://schemas.openxmlformats.org/officeDocument/2006/relationships/slideLayout" Target="../slideLayouts/slideLayout2.xml"/><Relationship Id="rId5" Type="http://schemas.openxmlformats.org/officeDocument/2006/relationships/hyperlink" Target="mailto:a.m.standen@lse.ac.uk" TargetMode="External"/><Relationship Id="rId4" Type="http://schemas.openxmlformats.org/officeDocument/2006/relationships/hyperlink" Target="mailto:a.ahmet@lse.ac.uk" TargetMode="External"/></Relationships>
</file>

<file path=ppt/slides/_rels/slide16.xml.rels><?xml version="1.0" encoding="UTF-8" standalone="yes"?>
<Relationships xmlns="http://schemas.openxmlformats.org/package/2006/relationships"><Relationship Id="rId2" Type="http://schemas.openxmlformats.org/officeDocument/2006/relationships/hyperlink" Target="https://info.lse.ac.uk/staff/divisions/Eden-Centre/Assets-EC/Documents/programme-learning-outcomes/Key-points-to-consider.pdf"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hyperlink" Target="https://journals.sagepub.com/doi/full/10.1177/13582291241241505" TargetMode="External"/><Relationship Id="rId3" Type="http://schemas.openxmlformats.org/officeDocument/2006/relationships/hyperlink" Target="https://wonkhe.com/blogs/what-should-higher-education-learn-from-the-natasha-abrahart-case/" TargetMode="External"/><Relationship Id="rId7" Type="http://schemas.openxmlformats.org/officeDocument/2006/relationships/hyperlink" Target="https://www.tandfonline.com/doi/full/10.1080/13603116.2018.1503347#abstract" TargetMode="External"/><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hyperlink" Target="https://www.equalityhumanrights.com/guidance/advice-note-higher-education-sector-legal-case-university-bristol-vs-abrahart" TargetMode="External"/><Relationship Id="rId5" Type="http://schemas.openxmlformats.org/officeDocument/2006/relationships/hyperlink" Target="https://www.hepi.ac.uk/2024/03/19/choosing-to-disclosebut-then-what/" TargetMode="External"/><Relationship Id="rId4" Type="http://schemas.openxmlformats.org/officeDocument/2006/relationships/hyperlink" Target="https://wonkhe.com/blogs/the-university-of-bristol-loses-its-appeal-over-the-abrahart-case/" TargetMode="External"/><Relationship Id="rId9" Type="http://schemas.openxmlformats.org/officeDocument/2006/relationships/hyperlink" Target="https://www.oiahe.org.uk/media/5wrbx0a3/gpf-supporting-disabled-students.pdf" TargetMode="External"/></Relationships>
</file>

<file path=ppt/slides/_rels/slide23.xml.rels><?xml version="1.0" encoding="UTF-8" standalone="yes"?>
<Relationships xmlns="http://schemas.openxmlformats.org/package/2006/relationships"><Relationship Id="rId3" Type="http://schemas.openxmlformats.org/officeDocument/2006/relationships/hyperlink" Target="mailto:a.m.standen@lse.ac.uk" TargetMode="External"/><Relationship Id="rId7" Type="http://schemas.openxmlformats.org/officeDocument/2006/relationships/hyperlink" Target="mailto:a.norton@lse.ac.uk" TargetMode="External"/><Relationship Id="rId2" Type="http://schemas.openxmlformats.org/officeDocument/2006/relationships/hyperlink" Target="mailto:a.ahmet@lse.ac.uk" TargetMode="External"/><Relationship Id="rId1" Type="http://schemas.openxmlformats.org/officeDocument/2006/relationships/slideLayout" Target="../slideLayouts/slideLayout3.xml"/><Relationship Id="rId6" Type="http://schemas.openxmlformats.org/officeDocument/2006/relationships/hyperlink" Target="https://info.lse.ac.uk/current-students/student-wellbeing" TargetMode="External"/><Relationship Id="rId5" Type="http://schemas.openxmlformats.org/officeDocument/2006/relationships/hyperlink" Target="mailto:s.hackney1@lse.ac.uk" TargetMode="External"/><Relationship Id="rId4" Type="http://schemas.openxmlformats.org/officeDocument/2006/relationships/hyperlink" Target="https://info.lse.ac.uk/staff/divisions/Eden-Centre/Departmental-Advising"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147344-A964-9BAD-F938-364E76AC6B08}"/>
              </a:ext>
            </a:extLst>
          </p:cNvPr>
          <p:cNvSpPr>
            <a:spLocks noGrp="1"/>
          </p:cNvSpPr>
          <p:nvPr>
            <p:ph type="ctrTitle"/>
          </p:nvPr>
        </p:nvSpPr>
        <p:spPr>
          <a:xfrm>
            <a:off x="206230" y="2374727"/>
            <a:ext cx="11439334" cy="2108546"/>
          </a:xfrm>
        </p:spPr>
        <p:txBody>
          <a:bodyPr>
            <a:normAutofit fontScale="90000"/>
          </a:bodyPr>
          <a:lstStyle/>
          <a:p>
            <a:r>
              <a:rPr lang="en-US" dirty="0"/>
              <a:t>Anticipatory Duty, Teaching</a:t>
            </a:r>
            <a:r>
              <a:rPr lang="en-US"/>
              <a:t>, Learning </a:t>
            </a:r>
            <a:r>
              <a:rPr lang="en-US" dirty="0"/>
              <a:t>and Assessment</a:t>
            </a:r>
            <a:br>
              <a:rPr lang="en-US" dirty="0"/>
            </a:br>
            <a:br>
              <a:rPr lang="en-US" dirty="0"/>
            </a:br>
            <a:r>
              <a:rPr lang="en-US" sz="2000" dirty="0"/>
              <a:t>Inclusive Education, Eden Centre for Educational Enhancement</a:t>
            </a:r>
          </a:p>
        </p:txBody>
      </p:sp>
      <p:sp>
        <p:nvSpPr>
          <p:cNvPr id="3" name="TextBox 2">
            <a:extLst>
              <a:ext uri="{FF2B5EF4-FFF2-40B4-BE49-F238E27FC236}">
                <a16:creationId xmlns:a16="http://schemas.microsoft.com/office/drawing/2014/main" id="{90F7ABAE-1D31-93F2-9BA7-5550C26EFD9E}"/>
              </a:ext>
            </a:extLst>
          </p:cNvPr>
          <p:cNvSpPr txBox="1"/>
          <p:nvPr/>
        </p:nvSpPr>
        <p:spPr>
          <a:xfrm>
            <a:off x="6993543" y="5980386"/>
            <a:ext cx="5009271" cy="523220"/>
          </a:xfrm>
          <a:prstGeom prst="rect">
            <a:avLst/>
          </a:prstGeom>
          <a:noFill/>
        </p:spPr>
        <p:txBody>
          <a:bodyPr wrap="square" lIns="91440" tIns="45720" rIns="91440" bIns="45720" rtlCol="0" anchor="t">
            <a:spAutoFit/>
          </a:bodyPr>
          <a:lstStyle/>
          <a:p>
            <a:r>
              <a:rPr lang="en-US" sz="1400">
                <a:cs typeface="Arial"/>
              </a:rPr>
              <a:t>First version created 18 December 2024, revisions expected in February 2025.</a:t>
            </a:r>
            <a:endParaRPr lang="en-US" sz="1400"/>
          </a:p>
        </p:txBody>
      </p:sp>
    </p:spTree>
    <p:extLst>
      <p:ext uri="{BB962C8B-B14F-4D97-AF65-F5344CB8AC3E}">
        <p14:creationId xmlns:p14="http://schemas.microsoft.com/office/powerpoint/2010/main" val="1986834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C16FDD-B5E8-7D0F-F80D-A1F59801043B}"/>
              </a:ext>
            </a:extLst>
          </p:cNvPr>
          <p:cNvSpPr>
            <a:spLocks noGrp="1"/>
          </p:cNvSpPr>
          <p:nvPr>
            <p:ph type="title"/>
          </p:nvPr>
        </p:nvSpPr>
        <p:spPr/>
        <p:txBody>
          <a:bodyPr/>
          <a:lstStyle/>
          <a:p>
            <a:r>
              <a:rPr lang="en-GB"/>
              <a:t>Student Well-Being Support and My Adjustments</a:t>
            </a:r>
          </a:p>
        </p:txBody>
      </p:sp>
      <p:sp>
        <p:nvSpPr>
          <p:cNvPr id="3" name="Content Placeholder 2">
            <a:extLst>
              <a:ext uri="{FF2B5EF4-FFF2-40B4-BE49-F238E27FC236}">
                <a16:creationId xmlns:a16="http://schemas.microsoft.com/office/drawing/2014/main" id="{B3496F1E-C715-B9B3-59E8-4FBC0443A766}"/>
              </a:ext>
            </a:extLst>
          </p:cNvPr>
          <p:cNvSpPr>
            <a:spLocks noGrp="1"/>
          </p:cNvSpPr>
          <p:nvPr>
            <p:ph idx="1"/>
          </p:nvPr>
        </p:nvSpPr>
        <p:spPr>
          <a:xfrm>
            <a:off x="349247" y="2385847"/>
            <a:ext cx="10360793" cy="2921877"/>
          </a:xfrm>
        </p:spPr>
        <p:txBody>
          <a:bodyPr vert="horz" lIns="91440" tIns="45720" rIns="91440" bIns="45720" rtlCol="0" anchor="t">
            <a:normAutofit/>
          </a:bodyPr>
          <a:lstStyle/>
          <a:p>
            <a:r>
              <a:rPr lang="en-GB">
                <a:ea typeface="+mn-lt"/>
                <a:cs typeface="+mn-lt"/>
                <a:hlinkClick r:id="rId2"/>
              </a:rPr>
              <a:t>Staff-Guide-to-My-Adjustments.pdf</a:t>
            </a:r>
            <a:endParaRPr lang="en-GB">
              <a:cs typeface="Arial" panose="020B0604020202020204"/>
            </a:endParaRPr>
          </a:p>
          <a:p>
            <a:r>
              <a:rPr lang="en-GB">
                <a:cs typeface="Arial" panose="020B0604020202020204"/>
                <a:hlinkClick r:id="rId3"/>
              </a:rPr>
              <a:t>Inclusive teaching guides </a:t>
            </a:r>
            <a:endParaRPr lang="en-GB">
              <a:cs typeface="Arial" panose="020B0604020202020204"/>
            </a:endParaRPr>
          </a:p>
          <a:p>
            <a:r>
              <a:rPr lang="en-GB">
                <a:cs typeface="Arial" panose="020B0604020202020204"/>
                <a:hlinkClick r:id="rId4"/>
              </a:rPr>
              <a:t>Cause for Concern</a:t>
            </a:r>
            <a:endParaRPr lang="en-GB">
              <a:cs typeface="Arial" panose="020B0604020202020204"/>
            </a:endParaRPr>
          </a:p>
          <a:p>
            <a:pPr marL="0" indent="0">
              <a:buNone/>
            </a:pPr>
            <a:endParaRPr lang="en-GB">
              <a:cs typeface="Arial" panose="020B0604020202020204"/>
            </a:endParaRPr>
          </a:p>
        </p:txBody>
      </p:sp>
    </p:spTree>
    <p:extLst>
      <p:ext uri="{BB962C8B-B14F-4D97-AF65-F5344CB8AC3E}">
        <p14:creationId xmlns:p14="http://schemas.microsoft.com/office/powerpoint/2010/main" val="32201873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F8A867-71E9-76E6-67E0-E6C0316551DE}"/>
              </a:ext>
            </a:extLst>
          </p:cNvPr>
          <p:cNvSpPr>
            <a:spLocks noGrp="1"/>
          </p:cNvSpPr>
          <p:nvPr>
            <p:ph type="title"/>
          </p:nvPr>
        </p:nvSpPr>
        <p:spPr>
          <a:xfrm>
            <a:off x="349269" y="922083"/>
            <a:ext cx="11493505" cy="795130"/>
          </a:xfrm>
        </p:spPr>
        <p:txBody>
          <a:bodyPr/>
          <a:lstStyle/>
          <a:p>
            <a:r>
              <a:rPr lang="en-GB"/>
              <a:t>Reasonable adjustments and alternative assessments</a:t>
            </a:r>
          </a:p>
        </p:txBody>
      </p:sp>
      <p:sp>
        <p:nvSpPr>
          <p:cNvPr id="3" name="Content Placeholder 2">
            <a:extLst>
              <a:ext uri="{FF2B5EF4-FFF2-40B4-BE49-F238E27FC236}">
                <a16:creationId xmlns:a16="http://schemas.microsoft.com/office/drawing/2014/main" id="{2ED4FBF2-1C15-321E-31CE-BF7CF5485DF7}"/>
              </a:ext>
            </a:extLst>
          </p:cNvPr>
          <p:cNvSpPr>
            <a:spLocks noGrp="1"/>
          </p:cNvSpPr>
          <p:nvPr>
            <p:ph idx="1"/>
          </p:nvPr>
        </p:nvSpPr>
        <p:spPr>
          <a:xfrm>
            <a:off x="349270" y="1894633"/>
            <a:ext cx="11751808" cy="4938673"/>
          </a:xfrm>
        </p:spPr>
        <p:txBody>
          <a:bodyPr vert="horz" lIns="91440" tIns="45720" rIns="91440" bIns="45720" rtlCol="0" anchor="t">
            <a:normAutofit/>
          </a:bodyPr>
          <a:lstStyle/>
          <a:p>
            <a:r>
              <a:rPr lang="en-GB">
                <a:cs typeface="Arial"/>
              </a:rPr>
              <a:t>Requests for alternative assessments are still considered exceptional at LSE. </a:t>
            </a:r>
            <a:endParaRPr lang="en-US"/>
          </a:p>
          <a:p>
            <a:r>
              <a:rPr lang="en-GB">
                <a:cs typeface="Arial"/>
              </a:rPr>
              <a:t>Applications are made to the Central Exam Adjustment panel and only approved where a strong case is made in supporting (medical) documentation and all other adjustments have been considered and ruled out.</a:t>
            </a:r>
            <a:endParaRPr lang="en-GB"/>
          </a:p>
          <a:p>
            <a:r>
              <a:rPr lang="en-GB">
                <a:cs typeface="Arial"/>
              </a:rPr>
              <a:t>Current process requires requests to be made prior to CEA deadline (around 2 months prior to start of exam period).</a:t>
            </a:r>
          </a:p>
          <a:p>
            <a:r>
              <a:rPr lang="en-GB">
                <a:cs typeface="Arial"/>
              </a:rPr>
              <a:t>Head of DMHS then picks up with relevant department(s) to agree alternative with department, DMHS and student. </a:t>
            </a:r>
          </a:p>
          <a:p>
            <a:r>
              <a:rPr lang="en-GB">
                <a:cs typeface="Arial"/>
              </a:rPr>
              <a:t>Reminders of pre-approved AAs are sent out by Head of DMHS at the start of each academic year.</a:t>
            </a:r>
          </a:p>
          <a:p>
            <a:pPr marL="0" indent="0">
              <a:buNone/>
            </a:pPr>
            <a:r>
              <a:rPr lang="en-GB">
                <a:cs typeface="Arial"/>
              </a:rPr>
              <a:t>For more information and support please reach out to Stef Hackney, Head of Disability and Mental Health Manager: </a:t>
            </a:r>
            <a:r>
              <a:rPr lang="en-GB">
                <a:ea typeface="+mn-lt"/>
                <a:cs typeface="+mn-lt"/>
                <a:hlinkClick r:id="rId2"/>
              </a:rPr>
              <a:t>s.hackney1@lse.ac.uk</a:t>
            </a:r>
            <a:r>
              <a:rPr lang="en-GB">
                <a:ea typeface="+mn-lt"/>
                <a:cs typeface="+mn-lt"/>
              </a:rPr>
              <a:t>.</a:t>
            </a:r>
          </a:p>
          <a:p>
            <a:pPr marL="0" indent="0">
              <a:buNone/>
            </a:pPr>
            <a:endParaRPr lang="en-GB">
              <a:cs typeface="Arial"/>
            </a:endParaRPr>
          </a:p>
          <a:p>
            <a:pPr marL="0" indent="0">
              <a:buNone/>
            </a:pPr>
            <a:endParaRPr lang="en-GB">
              <a:cs typeface="Arial"/>
            </a:endParaRPr>
          </a:p>
        </p:txBody>
      </p:sp>
    </p:spTree>
    <p:extLst>
      <p:ext uri="{BB962C8B-B14F-4D97-AF65-F5344CB8AC3E}">
        <p14:creationId xmlns:p14="http://schemas.microsoft.com/office/powerpoint/2010/main" val="36513249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C6B65D1-E931-0703-689C-DB92456EB393}"/>
              </a:ext>
            </a:extLst>
          </p:cNvPr>
          <p:cNvSpPr>
            <a:spLocks noGrp="1"/>
          </p:cNvSpPr>
          <p:nvPr>
            <p:ph type="ctrTitle"/>
          </p:nvPr>
        </p:nvSpPr>
        <p:spPr>
          <a:xfrm>
            <a:off x="376333" y="2731168"/>
            <a:ext cx="11439334" cy="2108546"/>
          </a:xfrm>
        </p:spPr>
        <p:txBody>
          <a:bodyPr>
            <a:normAutofit/>
          </a:bodyPr>
          <a:lstStyle/>
          <a:p>
            <a:r>
              <a:rPr lang="en-GB" sz="2400" dirty="0"/>
              <a:t>Teaching and Learning Support:</a:t>
            </a:r>
            <a:br>
              <a:rPr lang="en-GB" sz="2000" dirty="0"/>
            </a:br>
            <a:r>
              <a:rPr lang="en-GB" sz="2000" b="0" dirty="0"/>
              <a:t>To enhance assessment and learning in the classroom, we strongly encourage our colleagues to utilise the comprehensive resources provided in the Assessment Toolkit, as well as the detailed guidance on learning outcomes available from the Eden Centre. These tools are designed to support teachers around alternative assessments and assessment choices.</a:t>
            </a:r>
          </a:p>
        </p:txBody>
      </p:sp>
    </p:spTree>
    <p:extLst>
      <p:ext uri="{BB962C8B-B14F-4D97-AF65-F5344CB8AC3E}">
        <p14:creationId xmlns:p14="http://schemas.microsoft.com/office/powerpoint/2010/main" val="5711729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6A5411-99ED-FE3B-BC45-22586C6DCE16}"/>
              </a:ext>
            </a:extLst>
          </p:cNvPr>
          <p:cNvSpPr>
            <a:spLocks noGrp="1"/>
          </p:cNvSpPr>
          <p:nvPr>
            <p:ph type="title"/>
          </p:nvPr>
        </p:nvSpPr>
        <p:spPr/>
        <p:txBody>
          <a:bodyPr/>
          <a:lstStyle/>
          <a:p>
            <a:r>
              <a:rPr lang="en-GB"/>
              <a:t>LSE Assessment Toolkit</a:t>
            </a:r>
          </a:p>
        </p:txBody>
      </p:sp>
      <p:sp>
        <p:nvSpPr>
          <p:cNvPr id="3" name="Content Placeholder 2">
            <a:extLst>
              <a:ext uri="{FF2B5EF4-FFF2-40B4-BE49-F238E27FC236}">
                <a16:creationId xmlns:a16="http://schemas.microsoft.com/office/drawing/2014/main" id="{D6D18119-454A-54B2-5B13-58224E9A7AC2}"/>
              </a:ext>
            </a:extLst>
          </p:cNvPr>
          <p:cNvSpPr>
            <a:spLocks noGrp="1"/>
          </p:cNvSpPr>
          <p:nvPr>
            <p:ph idx="1"/>
          </p:nvPr>
        </p:nvSpPr>
        <p:spPr/>
        <p:txBody>
          <a:bodyPr vert="horz" lIns="91440" tIns="45720" rIns="91440" bIns="45720" rtlCol="0" anchor="t">
            <a:normAutofit/>
          </a:bodyPr>
          <a:lstStyle/>
          <a:p>
            <a:pPr marL="0" indent="0">
              <a:buNone/>
            </a:pPr>
            <a:r>
              <a:rPr lang="en-GB">
                <a:hlinkClick r:id="rId2"/>
              </a:rPr>
              <a:t>The LSE Assessment Toolkit -- https://info.lse.ac.uk/staff/divisions/Eden-Centre/Assessment-Toolkit/Selecting-assessment-methods-based-on-skills</a:t>
            </a:r>
            <a:endParaRPr lang="en-GB">
              <a:cs typeface="Arial" panose="020B0604020202020204"/>
            </a:endParaRPr>
          </a:p>
          <a:p>
            <a:endParaRPr lang="en-GB"/>
          </a:p>
          <a:p>
            <a:endParaRPr lang="en-GB"/>
          </a:p>
        </p:txBody>
      </p:sp>
      <p:pic>
        <p:nvPicPr>
          <p:cNvPr id="4" name="Picture 3" descr="A screenshot of a computer&#10;&#10;Description automatically generated">
            <a:extLst>
              <a:ext uri="{FF2B5EF4-FFF2-40B4-BE49-F238E27FC236}">
                <a16:creationId xmlns:a16="http://schemas.microsoft.com/office/drawing/2014/main" id="{4AD3DC7D-03B8-2C6F-A449-A5320653E0B7}"/>
              </a:ext>
            </a:extLst>
          </p:cNvPr>
          <p:cNvPicPr>
            <a:picLocks noChangeAspect="1"/>
          </p:cNvPicPr>
          <p:nvPr/>
        </p:nvPicPr>
        <p:blipFill>
          <a:blip r:embed="rId3"/>
          <a:stretch>
            <a:fillRect/>
          </a:stretch>
        </p:blipFill>
        <p:spPr>
          <a:xfrm>
            <a:off x="519545" y="3093192"/>
            <a:ext cx="6096000" cy="3353459"/>
          </a:xfrm>
          <a:prstGeom prst="rect">
            <a:avLst/>
          </a:prstGeom>
        </p:spPr>
      </p:pic>
    </p:spTree>
    <p:extLst>
      <p:ext uri="{BB962C8B-B14F-4D97-AF65-F5344CB8AC3E}">
        <p14:creationId xmlns:p14="http://schemas.microsoft.com/office/powerpoint/2010/main" val="31547031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FE138B-78FE-8346-962D-2A665C735FA3}"/>
              </a:ext>
            </a:extLst>
          </p:cNvPr>
          <p:cNvSpPr>
            <a:spLocks noGrp="1"/>
          </p:cNvSpPr>
          <p:nvPr>
            <p:ph type="title"/>
          </p:nvPr>
        </p:nvSpPr>
        <p:spPr/>
        <p:txBody>
          <a:bodyPr/>
          <a:lstStyle/>
          <a:p>
            <a:r>
              <a:rPr lang="en-US">
                <a:cs typeface="Arial"/>
              </a:rPr>
              <a:t>The Assessment Toolkit can support teachers with:</a:t>
            </a:r>
          </a:p>
        </p:txBody>
      </p:sp>
      <p:sp>
        <p:nvSpPr>
          <p:cNvPr id="3" name="Content Placeholder 2">
            <a:extLst>
              <a:ext uri="{FF2B5EF4-FFF2-40B4-BE49-F238E27FC236}">
                <a16:creationId xmlns:a16="http://schemas.microsoft.com/office/drawing/2014/main" id="{FD9357AB-BED3-BB1E-3ACF-031163A7EBD7}"/>
              </a:ext>
            </a:extLst>
          </p:cNvPr>
          <p:cNvSpPr>
            <a:spLocks noGrp="1"/>
          </p:cNvSpPr>
          <p:nvPr>
            <p:ph idx="1"/>
          </p:nvPr>
        </p:nvSpPr>
        <p:spPr/>
        <p:txBody>
          <a:bodyPr vert="horz" lIns="91440" tIns="45720" rIns="91440" bIns="45720" rtlCol="0" anchor="t">
            <a:normAutofit fontScale="92500" lnSpcReduction="10000"/>
          </a:bodyPr>
          <a:lstStyle/>
          <a:p>
            <a:r>
              <a:rPr lang="en-US">
                <a:cs typeface="Arial"/>
              </a:rPr>
              <a:t>If you’re designing a new course, or considering changing the assessment on an existing course, then you could begin with</a:t>
            </a:r>
            <a:r>
              <a:rPr lang="en-US">
                <a:solidFill>
                  <a:srgbClr val="FF0000"/>
                </a:solidFill>
                <a:cs typeface="Arial"/>
              </a:rPr>
              <a:t> Selecting assessment methods </a:t>
            </a:r>
            <a:r>
              <a:rPr lang="en-US">
                <a:cs typeface="Arial"/>
              </a:rPr>
              <a:t>based on skills, or browse </a:t>
            </a:r>
            <a:r>
              <a:rPr lang="en-US">
                <a:solidFill>
                  <a:srgbClr val="FF0000"/>
                </a:solidFill>
                <a:cs typeface="Arial"/>
              </a:rPr>
              <a:t>Assessment conditions and Assessment methods</a:t>
            </a:r>
            <a:r>
              <a:rPr lang="en-US">
                <a:cs typeface="Arial"/>
              </a:rPr>
              <a:t> for ideas. </a:t>
            </a:r>
          </a:p>
          <a:p>
            <a:r>
              <a:rPr lang="en-US">
                <a:cs typeface="Arial"/>
              </a:rPr>
              <a:t>For a better understanding of the breadth of assessment possibilities, you can browse </a:t>
            </a:r>
            <a:r>
              <a:rPr lang="en-US">
                <a:solidFill>
                  <a:srgbClr val="FF0000"/>
                </a:solidFill>
                <a:cs typeface="Arial"/>
              </a:rPr>
              <a:t>Assessment conditions and Assessment methods</a:t>
            </a:r>
            <a:r>
              <a:rPr lang="en-US">
                <a:cs typeface="Arial"/>
              </a:rPr>
              <a:t> to </a:t>
            </a:r>
            <a:r>
              <a:rPr lang="en-US" err="1">
                <a:cs typeface="Arial"/>
              </a:rPr>
              <a:t>familiarise</a:t>
            </a:r>
            <a:r>
              <a:rPr lang="en-US">
                <a:cs typeface="Arial"/>
              </a:rPr>
              <a:t> yourself with the language, key concepts and pedagogies underpinning approaches to assessment.</a:t>
            </a:r>
            <a:endParaRPr lang="en-US"/>
          </a:p>
          <a:p>
            <a:r>
              <a:rPr lang="en-US">
                <a:cs typeface="Arial"/>
              </a:rPr>
              <a:t>To decide how best to mark, and how to communicate attainment levels to both markers and students, use </a:t>
            </a:r>
            <a:r>
              <a:rPr lang="en-US">
                <a:solidFill>
                  <a:srgbClr val="FF0000"/>
                </a:solidFill>
                <a:cs typeface="Arial"/>
              </a:rPr>
              <a:t>Assessment criteria and Marking and moderation</a:t>
            </a:r>
            <a:r>
              <a:rPr lang="en-US">
                <a:cs typeface="Arial"/>
              </a:rPr>
              <a:t>.</a:t>
            </a:r>
            <a:endParaRPr lang="en-US"/>
          </a:p>
          <a:p>
            <a:r>
              <a:rPr lang="en-US">
                <a:cs typeface="Arial"/>
              </a:rPr>
              <a:t>To consider assessment across a whole </a:t>
            </a:r>
            <a:r>
              <a:rPr lang="en-US" err="1">
                <a:cs typeface="Arial"/>
              </a:rPr>
              <a:t>programme</a:t>
            </a:r>
            <a:r>
              <a:rPr lang="en-US">
                <a:cs typeface="Arial"/>
              </a:rPr>
              <a:t> - or how a new or revised course will fit into a </a:t>
            </a:r>
            <a:r>
              <a:rPr lang="en-US" err="1">
                <a:cs typeface="Arial"/>
              </a:rPr>
              <a:t>programme</a:t>
            </a:r>
            <a:r>
              <a:rPr lang="en-US">
                <a:cs typeface="Arial"/>
              </a:rPr>
              <a:t> – see</a:t>
            </a:r>
            <a:r>
              <a:rPr lang="en-US">
                <a:solidFill>
                  <a:srgbClr val="FF0000"/>
                </a:solidFill>
                <a:cs typeface="Arial"/>
              </a:rPr>
              <a:t> </a:t>
            </a:r>
            <a:r>
              <a:rPr lang="en-US" err="1">
                <a:solidFill>
                  <a:srgbClr val="FF0000"/>
                </a:solidFill>
                <a:cs typeface="Arial"/>
              </a:rPr>
              <a:t>Programme</a:t>
            </a:r>
            <a:r>
              <a:rPr lang="en-US">
                <a:solidFill>
                  <a:srgbClr val="FF0000"/>
                </a:solidFill>
                <a:cs typeface="Arial"/>
              </a:rPr>
              <a:t>-level assessment environment</a:t>
            </a:r>
            <a:r>
              <a:rPr lang="en-US">
                <a:cs typeface="Arial"/>
              </a:rPr>
              <a:t>.</a:t>
            </a:r>
            <a:endParaRPr lang="en-US"/>
          </a:p>
          <a:p>
            <a:endParaRPr lang="en-US">
              <a:cs typeface="Arial"/>
            </a:endParaRPr>
          </a:p>
        </p:txBody>
      </p:sp>
    </p:spTree>
    <p:extLst>
      <p:ext uri="{BB962C8B-B14F-4D97-AF65-F5344CB8AC3E}">
        <p14:creationId xmlns:p14="http://schemas.microsoft.com/office/powerpoint/2010/main" val="24201834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9F8188-74EF-C716-BC2B-5CB121F83071}"/>
              </a:ext>
            </a:extLst>
          </p:cNvPr>
          <p:cNvSpPr>
            <a:spLocks noGrp="1"/>
          </p:cNvSpPr>
          <p:nvPr>
            <p:ph type="title"/>
          </p:nvPr>
        </p:nvSpPr>
        <p:spPr/>
        <p:txBody>
          <a:bodyPr/>
          <a:lstStyle/>
          <a:p>
            <a:r>
              <a:rPr lang="en-GB"/>
              <a:t>Assessment and Programme Learning Outcomes</a:t>
            </a:r>
          </a:p>
        </p:txBody>
      </p:sp>
      <p:sp>
        <p:nvSpPr>
          <p:cNvPr id="3" name="Content Placeholder 2">
            <a:extLst>
              <a:ext uri="{FF2B5EF4-FFF2-40B4-BE49-F238E27FC236}">
                <a16:creationId xmlns:a16="http://schemas.microsoft.com/office/drawing/2014/main" id="{A0559CF7-BD29-A35C-A180-C53453BABBA5}"/>
              </a:ext>
            </a:extLst>
          </p:cNvPr>
          <p:cNvSpPr>
            <a:spLocks noGrp="1"/>
          </p:cNvSpPr>
          <p:nvPr>
            <p:ph idx="1"/>
          </p:nvPr>
        </p:nvSpPr>
        <p:spPr>
          <a:xfrm>
            <a:off x="278236" y="2043158"/>
            <a:ext cx="11635571" cy="4615792"/>
          </a:xfrm>
        </p:spPr>
        <p:txBody>
          <a:bodyPr vert="horz" lIns="91440" tIns="45720" rIns="91440" bIns="45720" rtlCol="0" anchor="t">
            <a:normAutofit lnSpcReduction="10000"/>
          </a:bodyPr>
          <a:lstStyle/>
          <a:p>
            <a:pPr marL="0" indent="0">
              <a:buNone/>
            </a:pPr>
            <a:r>
              <a:rPr lang="en-GB">
                <a:cs typeface="Arial"/>
              </a:rPr>
              <a:t>A programme learning outcome (PLO) is a formal statement about what the student is expected to have learnt and achieved by the end of the programme. Learning outcomes represent the threshold standards for what constitutes a pass/fail on the programme.</a:t>
            </a:r>
            <a:br>
              <a:rPr lang="en-GB">
                <a:cs typeface="Arial"/>
              </a:rPr>
            </a:br>
            <a:endParaRPr lang="en-GB"/>
          </a:p>
          <a:p>
            <a:pPr marL="0" indent="0">
              <a:buNone/>
            </a:pPr>
            <a:r>
              <a:rPr lang="en-GB">
                <a:cs typeface="Arial"/>
              </a:rPr>
              <a:t>The following </a:t>
            </a:r>
            <a:r>
              <a:rPr lang="en-GB">
                <a:cs typeface="Arial"/>
                <a:hlinkClick r:id="rId2"/>
              </a:rPr>
              <a:t>link</a:t>
            </a:r>
            <a:r>
              <a:rPr lang="en-GB">
                <a:cs typeface="Arial"/>
              </a:rPr>
              <a:t> provides teachers with support in developing PLOs</a:t>
            </a:r>
          </a:p>
          <a:p>
            <a:pPr marL="0" indent="0">
              <a:buNone/>
            </a:pPr>
            <a:endParaRPr lang="en-GB"/>
          </a:p>
          <a:p>
            <a:pPr marL="0" indent="0">
              <a:buNone/>
            </a:pPr>
            <a:r>
              <a:rPr lang="en-GB">
                <a:cs typeface="Arial"/>
              </a:rPr>
              <a:t>Please reach out to your Eden Centre Departmental Advisers for more information and support: </a:t>
            </a:r>
            <a:r>
              <a:rPr lang="en-GB">
                <a:ea typeface="+mn-lt"/>
                <a:cs typeface="+mn-lt"/>
                <a:hlinkClick r:id="rId3"/>
              </a:rPr>
              <a:t>https://info.lse.ac.uk/staff/divisions/Eden-Centre/Departmental-Advising</a:t>
            </a:r>
          </a:p>
          <a:p>
            <a:pPr marL="0" indent="0">
              <a:buNone/>
            </a:pPr>
            <a:endParaRPr lang="en-GB">
              <a:cs typeface="Arial"/>
            </a:endParaRPr>
          </a:p>
          <a:p>
            <a:pPr marL="0" indent="0">
              <a:buNone/>
            </a:pPr>
            <a:r>
              <a:rPr lang="en-GB">
                <a:cs typeface="Arial"/>
              </a:rPr>
              <a:t>Alternatively, please contact Dr Akile Ahmet, Head, Inclusive Education: </a:t>
            </a:r>
            <a:r>
              <a:rPr lang="en-GB">
                <a:cs typeface="Arial"/>
                <a:hlinkClick r:id="rId4"/>
              </a:rPr>
              <a:t>a.ahmet@lse.ac.uk</a:t>
            </a:r>
            <a:r>
              <a:rPr lang="en-GB">
                <a:cs typeface="Arial"/>
              </a:rPr>
              <a:t> or Dr Alex Standen, Head, Academic Development: </a:t>
            </a:r>
            <a:r>
              <a:rPr lang="en-GB">
                <a:ea typeface="+mn-lt"/>
                <a:cs typeface="+mn-lt"/>
                <a:hlinkClick r:id="rId5"/>
              </a:rPr>
              <a:t>a.m.standen@lse.ac.uk</a:t>
            </a:r>
          </a:p>
          <a:p>
            <a:pPr marL="0" indent="0">
              <a:buNone/>
            </a:pPr>
            <a:endParaRPr lang="en-GB">
              <a:cs typeface="Arial"/>
            </a:endParaRPr>
          </a:p>
          <a:p>
            <a:pPr marL="0" indent="0">
              <a:buNone/>
            </a:pPr>
            <a:endParaRPr lang="en-GB">
              <a:cs typeface="Arial"/>
            </a:endParaRPr>
          </a:p>
        </p:txBody>
      </p:sp>
    </p:spTree>
    <p:extLst>
      <p:ext uri="{BB962C8B-B14F-4D97-AF65-F5344CB8AC3E}">
        <p14:creationId xmlns:p14="http://schemas.microsoft.com/office/powerpoint/2010/main" val="4396882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758399-327E-F4FC-DA41-53C92004268E}"/>
              </a:ext>
            </a:extLst>
          </p:cNvPr>
          <p:cNvSpPr>
            <a:spLocks noGrp="1"/>
          </p:cNvSpPr>
          <p:nvPr>
            <p:ph type="title"/>
          </p:nvPr>
        </p:nvSpPr>
        <p:spPr>
          <a:xfrm>
            <a:off x="185564" y="1147513"/>
            <a:ext cx="11493505" cy="795130"/>
          </a:xfrm>
        </p:spPr>
        <p:txBody>
          <a:bodyPr>
            <a:normAutofit fontScale="90000"/>
          </a:bodyPr>
          <a:lstStyle/>
          <a:p>
            <a:r>
              <a:rPr lang="en-US">
                <a:cs typeface="Arial"/>
              </a:rPr>
              <a:t>The importance and process of developing </a:t>
            </a:r>
            <a:r>
              <a:rPr lang="en-US" err="1">
                <a:cs typeface="Arial"/>
              </a:rPr>
              <a:t>Programme</a:t>
            </a:r>
            <a:r>
              <a:rPr lang="en-US">
                <a:cs typeface="Arial"/>
              </a:rPr>
              <a:t> Learning Outcomes</a:t>
            </a:r>
            <a:endParaRPr lang="en-US"/>
          </a:p>
        </p:txBody>
      </p:sp>
      <p:sp>
        <p:nvSpPr>
          <p:cNvPr id="3" name="Content Placeholder 2">
            <a:extLst>
              <a:ext uri="{FF2B5EF4-FFF2-40B4-BE49-F238E27FC236}">
                <a16:creationId xmlns:a16="http://schemas.microsoft.com/office/drawing/2014/main" id="{09F681B0-6285-613A-BE3E-662D1E856357}"/>
              </a:ext>
            </a:extLst>
          </p:cNvPr>
          <p:cNvSpPr>
            <a:spLocks noGrp="1"/>
          </p:cNvSpPr>
          <p:nvPr>
            <p:ph idx="1"/>
          </p:nvPr>
        </p:nvSpPr>
        <p:spPr>
          <a:xfrm>
            <a:off x="383487" y="1714407"/>
            <a:ext cx="11617205" cy="4779497"/>
          </a:xfrm>
        </p:spPr>
        <p:txBody>
          <a:bodyPr vert="horz" lIns="91440" tIns="45720" rIns="91440" bIns="45720" rtlCol="0" anchor="t">
            <a:normAutofit lnSpcReduction="10000"/>
          </a:bodyPr>
          <a:lstStyle/>
          <a:p>
            <a:pPr marL="0" indent="0">
              <a:buNone/>
            </a:pPr>
            <a:endParaRPr lang="en-US" sz="1600">
              <a:cs typeface="Arial" panose="020B0604020202020204"/>
            </a:endParaRPr>
          </a:p>
          <a:p>
            <a:r>
              <a:rPr lang="en-US" sz="1600" err="1">
                <a:ea typeface="+mn-lt"/>
                <a:cs typeface="+mn-lt"/>
              </a:rPr>
              <a:t>Programme</a:t>
            </a:r>
            <a:r>
              <a:rPr lang="en-US" sz="1600">
                <a:ea typeface="+mn-lt"/>
                <a:cs typeface="+mn-lt"/>
              </a:rPr>
              <a:t> learning outcomes (PLOs) are not the </a:t>
            </a:r>
            <a:r>
              <a:rPr lang="en-US" sz="1600" err="1">
                <a:ea typeface="+mn-lt"/>
                <a:cs typeface="+mn-lt"/>
              </a:rPr>
              <a:t>programme</a:t>
            </a:r>
            <a:r>
              <a:rPr lang="en-US" sz="1600">
                <a:ea typeface="+mn-lt"/>
                <a:cs typeface="+mn-lt"/>
              </a:rPr>
              <a:t> aims. The latter are broader and set out the direction (and ethos) of the </a:t>
            </a:r>
            <a:r>
              <a:rPr lang="en-US" sz="1600" err="1">
                <a:ea typeface="+mn-lt"/>
                <a:cs typeface="+mn-lt"/>
              </a:rPr>
              <a:t>programme</a:t>
            </a:r>
            <a:r>
              <a:rPr lang="en-US" sz="1600">
                <a:ea typeface="+mn-lt"/>
                <a:cs typeface="+mn-lt"/>
              </a:rPr>
              <a:t> from the </a:t>
            </a:r>
            <a:r>
              <a:rPr lang="en-US" sz="1600" err="1">
                <a:ea typeface="+mn-lt"/>
                <a:cs typeface="+mn-lt"/>
              </a:rPr>
              <a:t>programme</a:t>
            </a:r>
            <a:r>
              <a:rPr lang="en-US" sz="1600">
                <a:ea typeface="+mn-lt"/>
                <a:cs typeface="+mn-lt"/>
              </a:rPr>
              <a:t> director’s perspective, and sometimes in relation to the other </a:t>
            </a:r>
            <a:r>
              <a:rPr lang="en-US" sz="1600" err="1">
                <a:ea typeface="+mn-lt"/>
                <a:cs typeface="+mn-lt"/>
              </a:rPr>
              <a:t>programmes</a:t>
            </a:r>
            <a:r>
              <a:rPr lang="en-US" sz="1600">
                <a:ea typeface="+mn-lt"/>
                <a:cs typeface="+mn-lt"/>
              </a:rPr>
              <a:t> in the department or school.</a:t>
            </a:r>
            <a:endParaRPr lang="en-US" sz="1600">
              <a:cs typeface="Arial"/>
            </a:endParaRPr>
          </a:p>
          <a:p>
            <a:r>
              <a:rPr lang="en-US" sz="1600">
                <a:ea typeface="+mn-lt"/>
                <a:cs typeface="+mn-lt"/>
              </a:rPr>
              <a:t>PLOs represent the threshold standard for what constitutes a pass/fail on the </a:t>
            </a:r>
            <a:r>
              <a:rPr lang="en-US" sz="1600" err="1">
                <a:ea typeface="+mn-lt"/>
                <a:cs typeface="+mn-lt"/>
              </a:rPr>
              <a:t>programme</a:t>
            </a:r>
            <a:r>
              <a:rPr lang="en-US" sz="1600">
                <a:ea typeface="+mn-lt"/>
                <a:cs typeface="+mn-lt"/>
              </a:rPr>
              <a:t>.</a:t>
            </a:r>
            <a:endParaRPr lang="en-US" sz="1600">
              <a:cs typeface="Arial"/>
            </a:endParaRPr>
          </a:p>
          <a:p>
            <a:r>
              <a:rPr lang="en-US" sz="1600">
                <a:ea typeface="+mn-lt"/>
                <a:cs typeface="+mn-lt"/>
              </a:rPr>
              <a:t>Avoid drafting PLOs as a formulaic exercise, instead see it as a way to </a:t>
            </a:r>
            <a:r>
              <a:rPr lang="en-US" sz="1600" err="1">
                <a:ea typeface="+mn-lt"/>
                <a:cs typeface="+mn-lt"/>
              </a:rPr>
              <a:t>sensecheck</a:t>
            </a:r>
            <a:r>
              <a:rPr lang="en-US" sz="1600">
                <a:ea typeface="+mn-lt"/>
                <a:cs typeface="+mn-lt"/>
              </a:rPr>
              <a:t> your </a:t>
            </a:r>
            <a:r>
              <a:rPr lang="en-US" sz="1600" err="1">
                <a:ea typeface="+mn-lt"/>
                <a:cs typeface="+mn-lt"/>
              </a:rPr>
              <a:t>programme</a:t>
            </a:r>
            <a:r>
              <a:rPr lang="en-US" sz="1600">
                <a:ea typeface="+mn-lt"/>
                <a:cs typeface="+mn-lt"/>
              </a:rPr>
              <a:t> design and ensure the courses, assessment, and PLOs are aligned.</a:t>
            </a:r>
            <a:endParaRPr lang="en-US" sz="1600">
              <a:cs typeface="Arial"/>
            </a:endParaRPr>
          </a:p>
          <a:p>
            <a:r>
              <a:rPr lang="en-US" sz="1600">
                <a:ea typeface="+mn-lt"/>
                <a:cs typeface="+mn-lt"/>
              </a:rPr>
              <a:t>PLOs should not be seen solely as a school or regulatory requirement, but should be discussed with and explained to students throughout the </a:t>
            </a:r>
            <a:r>
              <a:rPr lang="en-US" sz="1600" err="1">
                <a:ea typeface="+mn-lt"/>
                <a:cs typeface="+mn-lt"/>
              </a:rPr>
              <a:t>programme</a:t>
            </a:r>
            <a:r>
              <a:rPr lang="en-US" sz="1600">
                <a:ea typeface="+mn-lt"/>
                <a:cs typeface="+mn-lt"/>
              </a:rPr>
              <a:t>, so that they understand how the different elements of the </a:t>
            </a:r>
            <a:r>
              <a:rPr lang="en-US" sz="1600" err="1">
                <a:ea typeface="+mn-lt"/>
                <a:cs typeface="+mn-lt"/>
              </a:rPr>
              <a:t>programme</a:t>
            </a:r>
            <a:r>
              <a:rPr lang="en-US" sz="1600">
                <a:ea typeface="+mn-lt"/>
                <a:cs typeface="+mn-lt"/>
              </a:rPr>
              <a:t> cohere, and as a way of self-monitoring their progress on the </a:t>
            </a:r>
            <a:r>
              <a:rPr lang="en-US" sz="1600" err="1">
                <a:ea typeface="+mn-lt"/>
                <a:cs typeface="+mn-lt"/>
              </a:rPr>
              <a:t>programme</a:t>
            </a:r>
            <a:r>
              <a:rPr lang="en-US" sz="1600">
                <a:ea typeface="+mn-lt"/>
                <a:cs typeface="+mn-lt"/>
              </a:rPr>
              <a:t>.</a:t>
            </a:r>
            <a:endParaRPr lang="en-US" sz="1600">
              <a:cs typeface="Arial"/>
            </a:endParaRPr>
          </a:p>
          <a:p>
            <a:r>
              <a:rPr lang="en-US" sz="1600">
                <a:ea typeface="+mn-lt"/>
                <a:cs typeface="+mn-lt"/>
              </a:rPr>
              <a:t>PLOs can form the basis for </a:t>
            </a:r>
            <a:r>
              <a:rPr lang="en-US" sz="1600" err="1">
                <a:ea typeface="+mn-lt"/>
                <a:cs typeface="+mn-lt"/>
              </a:rPr>
              <a:t>programme</a:t>
            </a:r>
            <a:r>
              <a:rPr lang="en-US" sz="1600">
                <a:ea typeface="+mn-lt"/>
                <a:cs typeface="+mn-lt"/>
              </a:rPr>
              <a:t> or curriculum review and reform.</a:t>
            </a:r>
            <a:endParaRPr lang="en-US" sz="1600">
              <a:cs typeface="Arial"/>
            </a:endParaRPr>
          </a:p>
          <a:p>
            <a:r>
              <a:rPr lang="en-US" sz="1600">
                <a:ea typeface="+mn-lt"/>
                <a:cs typeface="+mn-lt"/>
              </a:rPr>
              <a:t>The process of drafting PLOs can be undertaken as a solo activity or collaboratively.</a:t>
            </a:r>
            <a:endParaRPr lang="en-US" sz="1600">
              <a:cs typeface="Arial"/>
            </a:endParaRPr>
          </a:p>
          <a:p>
            <a:r>
              <a:rPr lang="en-US" sz="1600">
                <a:ea typeface="+mn-lt"/>
                <a:cs typeface="+mn-lt"/>
              </a:rPr>
              <a:t>The entire PLO drafting process is designed to be flexible so that it can be adapted to the priorities and schedules of busy academics.</a:t>
            </a:r>
            <a:endParaRPr lang="en-US" sz="1600">
              <a:cs typeface="Arial"/>
            </a:endParaRPr>
          </a:p>
          <a:p>
            <a:r>
              <a:rPr lang="en-US" sz="1600">
                <a:ea typeface="+mn-lt"/>
                <a:cs typeface="+mn-lt"/>
              </a:rPr>
              <a:t>Drafting or reviewing PLOs offers an opportunity to consult with a wide range of </a:t>
            </a:r>
            <a:r>
              <a:rPr lang="en-US" sz="1600" err="1">
                <a:ea typeface="+mn-lt"/>
                <a:cs typeface="+mn-lt"/>
              </a:rPr>
              <a:t>programme</a:t>
            </a:r>
            <a:r>
              <a:rPr lang="en-US" sz="1600">
                <a:ea typeface="+mn-lt"/>
                <a:cs typeface="+mn-lt"/>
              </a:rPr>
              <a:t> stakeholders.</a:t>
            </a:r>
          </a:p>
          <a:p>
            <a:pPr marL="0" indent="0">
              <a:buNone/>
            </a:pPr>
            <a:r>
              <a:rPr lang="en-US" sz="1600">
                <a:cs typeface="Arial" panose="020B0604020202020204"/>
              </a:rPr>
              <a:t>Sequeira, 2024: </a:t>
            </a:r>
            <a:r>
              <a:rPr lang="en-US" sz="1600">
                <a:ea typeface="+mn-lt"/>
                <a:cs typeface="+mn-lt"/>
                <a:hlinkClick r:id="rId2"/>
              </a:rPr>
              <a:t>https://info.lse.ac.uk/staff/divisions/Eden-Centre/Assets-EC/Documents/programme-learning-outcomes/Key-points-to-consider.pdf</a:t>
            </a:r>
            <a:endParaRPr lang="en-US" sz="1600">
              <a:ea typeface="+mn-lt"/>
              <a:cs typeface="+mn-lt"/>
            </a:endParaRPr>
          </a:p>
          <a:p>
            <a:pPr marL="0" indent="0">
              <a:buNone/>
            </a:pPr>
            <a:endParaRPr lang="en-US" sz="1600">
              <a:cs typeface="Arial" panose="020B0604020202020204"/>
            </a:endParaRPr>
          </a:p>
        </p:txBody>
      </p:sp>
    </p:spTree>
    <p:extLst>
      <p:ext uri="{BB962C8B-B14F-4D97-AF65-F5344CB8AC3E}">
        <p14:creationId xmlns:p14="http://schemas.microsoft.com/office/powerpoint/2010/main" val="13096608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F9CEDC-0997-70AD-C5F4-4FCDC76D28AC}"/>
              </a:ext>
            </a:extLst>
          </p:cNvPr>
          <p:cNvSpPr>
            <a:spLocks noGrp="1"/>
          </p:cNvSpPr>
          <p:nvPr>
            <p:ph type="ctrTitle"/>
          </p:nvPr>
        </p:nvSpPr>
        <p:spPr>
          <a:xfrm>
            <a:off x="376043" y="3287044"/>
            <a:ext cx="11439334" cy="2108546"/>
          </a:xfrm>
        </p:spPr>
        <p:txBody>
          <a:bodyPr>
            <a:normAutofit fontScale="90000"/>
          </a:bodyPr>
          <a:lstStyle/>
          <a:p>
            <a:r>
              <a:rPr lang="en-GB" dirty="0"/>
              <a:t>Teaching Scenarios:</a:t>
            </a:r>
            <a:br>
              <a:rPr lang="en-GB" dirty="0"/>
            </a:br>
            <a:br>
              <a:rPr lang="en-GB" sz="4000" dirty="0"/>
            </a:br>
            <a:r>
              <a:rPr lang="en-GB" sz="4000" b="0" dirty="0"/>
              <a:t>The following examples provide guidance and support for teachers by outlining potential situations they might encounter with their students and offering strategies to address them effectively.</a:t>
            </a:r>
            <a:endParaRPr lang="en-GB" sz="4000" b="0" dirty="0">
              <a:cs typeface="Arial"/>
            </a:endParaRPr>
          </a:p>
        </p:txBody>
      </p:sp>
    </p:spTree>
    <p:extLst>
      <p:ext uri="{BB962C8B-B14F-4D97-AF65-F5344CB8AC3E}">
        <p14:creationId xmlns:p14="http://schemas.microsoft.com/office/powerpoint/2010/main" val="38652557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68B258-92E7-946C-E020-A1A68AB86123}"/>
              </a:ext>
            </a:extLst>
          </p:cNvPr>
          <p:cNvSpPr>
            <a:spLocks noGrp="1"/>
          </p:cNvSpPr>
          <p:nvPr>
            <p:ph type="title"/>
          </p:nvPr>
        </p:nvSpPr>
        <p:spPr/>
        <p:txBody>
          <a:bodyPr>
            <a:normAutofit fontScale="90000"/>
          </a:bodyPr>
          <a:lstStyle/>
          <a:p>
            <a:r>
              <a:rPr lang="en-US" sz="3200" b="1" i="0">
                <a:solidFill>
                  <a:srgbClr val="000000"/>
                </a:solidFill>
                <a:effectLst/>
                <a:latin typeface="Aptos" panose="020B0004020202020204" pitchFamily="34" charset="0"/>
              </a:rPr>
              <a:t>Teaching scenario one: </a:t>
            </a:r>
            <a:r>
              <a:rPr lang="en-US" sz="3200" b="0" i="0">
                <a:solidFill>
                  <a:srgbClr val="000000"/>
                </a:solidFill>
                <a:effectLst/>
                <a:latin typeface="Aptos" panose="020B0004020202020204" pitchFamily="34" charset="0"/>
              </a:rPr>
              <a:t> </a:t>
            </a:r>
            <a:br>
              <a:rPr lang="en-US" b="0" i="0">
                <a:solidFill>
                  <a:srgbClr val="000000"/>
                </a:solidFill>
                <a:effectLst/>
                <a:latin typeface="Segoe UI" panose="020B0502040204020203" pitchFamily="34" charset="0"/>
              </a:rPr>
            </a:br>
            <a:endParaRPr lang="en-US"/>
          </a:p>
        </p:txBody>
      </p:sp>
      <p:sp>
        <p:nvSpPr>
          <p:cNvPr id="3" name="Content Placeholder 2">
            <a:extLst>
              <a:ext uri="{FF2B5EF4-FFF2-40B4-BE49-F238E27FC236}">
                <a16:creationId xmlns:a16="http://schemas.microsoft.com/office/drawing/2014/main" id="{C702B5DA-6FDD-66E6-CAAD-885ACB322ACE}"/>
              </a:ext>
            </a:extLst>
          </p:cNvPr>
          <p:cNvSpPr>
            <a:spLocks noGrp="1"/>
          </p:cNvSpPr>
          <p:nvPr>
            <p:ph idx="1"/>
          </p:nvPr>
        </p:nvSpPr>
        <p:spPr>
          <a:xfrm>
            <a:off x="349247" y="2144109"/>
            <a:ext cx="8122091" cy="3983421"/>
          </a:xfrm>
        </p:spPr>
        <p:txBody>
          <a:bodyPr>
            <a:normAutofit fontScale="92500" lnSpcReduction="10000"/>
          </a:bodyPr>
          <a:lstStyle/>
          <a:p>
            <a:pPr marL="0" indent="0" algn="l" rtl="0" fontAlgn="base">
              <a:buNone/>
            </a:pPr>
            <a:r>
              <a:rPr lang="en-US" sz="1800" b="0" i="0">
                <a:solidFill>
                  <a:srgbClr val="000000"/>
                </a:solidFill>
                <a:effectLst/>
                <a:latin typeface="Aptos" panose="020B0004020202020204" pitchFamily="34" charset="0"/>
              </a:rPr>
              <a:t>James, a second-year undergraduate student, approaches you after their lecture to discuss the challenges they are facing due to a flare-up in their longstanding anxiety disorder. James is finding it difficult to attend all their lectures consistently and to concentrate fully during the lectures they do attend. </a:t>
            </a:r>
            <a:r>
              <a:rPr lang="en-US" sz="1800" b="1" i="0">
                <a:solidFill>
                  <a:srgbClr val="000000"/>
                </a:solidFill>
                <a:effectLst/>
                <a:latin typeface="Aptos" panose="020B0004020202020204" pitchFamily="34" charset="0"/>
              </a:rPr>
              <a:t>What advice would you give James?</a:t>
            </a:r>
            <a:r>
              <a:rPr lang="en-US" sz="1800" b="0" i="0">
                <a:solidFill>
                  <a:srgbClr val="000000"/>
                </a:solidFill>
                <a:effectLst/>
                <a:latin typeface="Aptos" panose="020B0004020202020204" pitchFamily="34" charset="0"/>
              </a:rPr>
              <a:t> </a:t>
            </a:r>
          </a:p>
          <a:p>
            <a:pPr marL="0" indent="0" algn="l" rtl="0" fontAlgn="base">
              <a:buNone/>
            </a:pPr>
            <a:endParaRPr lang="en-US" b="0" i="0">
              <a:solidFill>
                <a:srgbClr val="000000"/>
              </a:solidFill>
              <a:effectLst/>
              <a:latin typeface="Segoe UI" panose="020B0502040204020203" pitchFamily="34" charset="0"/>
            </a:endParaRPr>
          </a:p>
          <a:p>
            <a:pPr marL="0" indent="0" algn="l" rtl="0" fontAlgn="base">
              <a:buNone/>
            </a:pPr>
            <a:r>
              <a:rPr lang="en-US" sz="1800" b="1" i="0">
                <a:solidFill>
                  <a:srgbClr val="FF0000"/>
                </a:solidFill>
                <a:effectLst/>
                <a:latin typeface="Aptos" panose="020B0004020202020204" pitchFamily="34" charset="0"/>
              </a:rPr>
              <a:t>Key points to address:</a:t>
            </a:r>
            <a:r>
              <a:rPr lang="en-US" sz="1800" b="0" i="0">
                <a:solidFill>
                  <a:srgbClr val="FF0000"/>
                </a:solidFill>
                <a:effectLst/>
                <a:latin typeface="Aptos" panose="020B0004020202020204" pitchFamily="34" charset="0"/>
              </a:rPr>
              <a:t> </a:t>
            </a:r>
            <a:endParaRPr lang="en-US" b="0" i="0">
              <a:solidFill>
                <a:srgbClr val="000000"/>
              </a:solidFill>
              <a:effectLst/>
              <a:latin typeface="Segoe UI" panose="020B0502040204020203" pitchFamily="34" charset="0"/>
            </a:endParaRPr>
          </a:p>
          <a:p>
            <a:pPr algn="l" rtl="0" fontAlgn="base">
              <a:buFont typeface="Arial" panose="020B0604020202020204" pitchFamily="34" charset="0"/>
              <a:buChar char="•"/>
            </a:pPr>
            <a:r>
              <a:rPr lang="en-US" sz="1800" b="0" i="0">
                <a:solidFill>
                  <a:srgbClr val="000000"/>
                </a:solidFill>
                <a:effectLst/>
                <a:latin typeface="Aptos" panose="020B0004020202020204" pitchFamily="34" charset="0"/>
              </a:rPr>
              <a:t>Ensure an open and empathetic dialogue with the student and what their needs might be and invite James to book an office hour with you to discuss in more detail. </a:t>
            </a:r>
          </a:p>
          <a:p>
            <a:pPr algn="l" rtl="0" fontAlgn="base">
              <a:buFont typeface="Arial" panose="020B0604020202020204" pitchFamily="34" charset="0"/>
              <a:buChar char="•"/>
            </a:pPr>
            <a:r>
              <a:rPr lang="en-US" sz="1800" b="0" i="0">
                <a:solidFill>
                  <a:srgbClr val="000000"/>
                </a:solidFill>
                <a:effectLst/>
                <a:latin typeface="Aptos" panose="020B0004020202020204" pitchFamily="34" charset="0"/>
              </a:rPr>
              <a:t>Refer and provide the student with information of the appropriate support services and academic mentor if they haven't already sought help.  </a:t>
            </a:r>
          </a:p>
          <a:p>
            <a:pPr algn="l" rtl="0" fontAlgn="base">
              <a:buFont typeface="Arial" panose="020B0604020202020204" pitchFamily="34" charset="0"/>
              <a:buChar char="•"/>
            </a:pPr>
            <a:r>
              <a:rPr lang="en-US" sz="1800" b="0" i="0">
                <a:solidFill>
                  <a:srgbClr val="000000"/>
                </a:solidFill>
                <a:effectLst/>
                <a:latin typeface="Aptos" panose="020B0004020202020204" pitchFamily="34" charset="0"/>
              </a:rPr>
              <a:t>Offer reasonable flexible options such as access to lecture recordings and adjusted deadlines.  </a:t>
            </a:r>
          </a:p>
          <a:p>
            <a:pPr algn="l" rtl="0" fontAlgn="base">
              <a:buFont typeface="Arial" panose="020B0604020202020204" pitchFamily="34" charset="0"/>
              <a:buChar char="•"/>
            </a:pPr>
            <a:r>
              <a:rPr lang="en-US" sz="1800" b="0" i="0">
                <a:solidFill>
                  <a:srgbClr val="000000"/>
                </a:solidFill>
                <a:effectLst/>
                <a:latin typeface="Aptos" panose="020B0004020202020204" pitchFamily="34" charset="0"/>
              </a:rPr>
              <a:t>Maintain regular communication with James. </a:t>
            </a:r>
          </a:p>
          <a:p>
            <a:endParaRPr lang="en-US"/>
          </a:p>
        </p:txBody>
      </p:sp>
    </p:spTree>
    <p:extLst>
      <p:ext uri="{BB962C8B-B14F-4D97-AF65-F5344CB8AC3E}">
        <p14:creationId xmlns:p14="http://schemas.microsoft.com/office/powerpoint/2010/main" val="36439328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7D7811-5F0C-2F7C-F7F0-0E8C08D9DB79}"/>
              </a:ext>
            </a:extLst>
          </p:cNvPr>
          <p:cNvSpPr>
            <a:spLocks noGrp="1"/>
          </p:cNvSpPr>
          <p:nvPr>
            <p:ph type="title"/>
          </p:nvPr>
        </p:nvSpPr>
        <p:spPr>
          <a:xfrm>
            <a:off x="368642" y="1251422"/>
            <a:ext cx="11493505" cy="945240"/>
          </a:xfrm>
        </p:spPr>
        <p:txBody>
          <a:bodyPr>
            <a:normAutofit fontScale="90000"/>
          </a:bodyPr>
          <a:lstStyle/>
          <a:p>
            <a:r>
              <a:rPr lang="en-US" sz="3200" b="1" i="0">
                <a:solidFill>
                  <a:srgbClr val="000000"/>
                </a:solidFill>
                <a:effectLst/>
                <a:latin typeface="Aptos" panose="020B0004020202020204" pitchFamily="34" charset="0"/>
              </a:rPr>
              <a:t>Teaching scenario two: </a:t>
            </a:r>
            <a:r>
              <a:rPr lang="en-US" sz="3200" b="0" i="0">
                <a:solidFill>
                  <a:srgbClr val="000000"/>
                </a:solidFill>
                <a:effectLst/>
                <a:latin typeface="Aptos" panose="020B0004020202020204" pitchFamily="34" charset="0"/>
              </a:rPr>
              <a:t> </a:t>
            </a:r>
            <a:br>
              <a:rPr lang="en-US" b="0" i="0">
                <a:solidFill>
                  <a:srgbClr val="000000"/>
                </a:solidFill>
                <a:effectLst/>
                <a:latin typeface="Aptos" panose="020B0004020202020204" pitchFamily="34" charset="0"/>
              </a:rPr>
            </a:br>
            <a:endParaRPr lang="en-US"/>
          </a:p>
        </p:txBody>
      </p:sp>
      <p:sp>
        <p:nvSpPr>
          <p:cNvPr id="3" name="Content Placeholder 2">
            <a:extLst>
              <a:ext uri="{FF2B5EF4-FFF2-40B4-BE49-F238E27FC236}">
                <a16:creationId xmlns:a16="http://schemas.microsoft.com/office/drawing/2014/main" id="{92D185E7-F334-013B-95BF-8EACA1C0F94D}"/>
              </a:ext>
            </a:extLst>
          </p:cNvPr>
          <p:cNvSpPr>
            <a:spLocks noGrp="1"/>
          </p:cNvSpPr>
          <p:nvPr>
            <p:ph idx="1"/>
          </p:nvPr>
        </p:nvSpPr>
        <p:spPr>
          <a:xfrm>
            <a:off x="368643" y="1891862"/>
            <a:ext cx="7966060" cy="4309241"/>
          </a:xfrm>
        </p:spPr>
        <p:txBody>
          <a:bodyPr>
            <a:normAutofit fontScale="92500" lnSpcReduction="20000"/>
          </a:bodyPr>
          <a:lstStyle/>
          <a:p>
            <a:pPr marL="0" indent="0" algn="l" rtl="0" fontAlgn="base">
              <a:buNone/>
            </a:pPr>
            <a:r>
              <a:rPr lang="en-US" sz="1800" b="0" i="0">
                <a:solidFill>
                  <a:srgbClr val="000000"/>
                </a:solidFill>
                <a:effectLst/>
                <a:latin typeface="Aptos" panose="020B0004020202020204" pitchFamily="34" charset="0"/>
              </a:rPr>
              <a:t>Leyla is in their third year of undergraduate studies. They book an office hour with you as their class teacher to discuss the difficulties they are facing due to a chronic medical condition. Leyla explains that their symptoms are particularly severe in the morning, making it nearly impossible for them to attend any morning classes.   </a:t>
            </a:r>
            <a:endParaRPr lang="en-US" b="0" i="0">
              <a:solidFill>
                <a:srgbClr val="000000"/>
              </a:solidFill>
              <a:effectLst/>
              <a:latin typeface="Aptos" panose="020B0004020202020204" pitchFamily="34" charset="0"/>
            </a:endParaRPr>
          </a:p>
          <a:p>
            <a:pPr marL="0" indent="0" algn="l" rtl="0" fontAlgn="base">
              <a:buNone/>
            </a:pPr>
            <a:r>
              <a:rPr lang="en-US" sz="1800" b="0" i="0">
                <a:solidFill>
                  <a:srgbClr val="000000"/>
                </a:solidFill>
                <a:effectLst/>
                <a:latin typeface="Aptos" panose="020B0004020202020204" pitchFamily="34" charset="0"/>
              </a:rPr>
              <a:t>This medical condition has been a longstanding issue, but recent exacerbations have made managing their academic responsibilities increasingly challenging.  Leyla has already discussed their symptoms with the Departmental Senior Student Advisor who has provided her with advice about the relevant services and processes. </a:t>
            </a:r>
            <a:endParaRPr lang="en-US" b="0" i="0">
              <a:solidFill>
                <a:srgbClr val="000000"/>
              </a:solidFill>
              <a:effectLst/>
              <a:latin typeface="Aptos" panose="020B0004020202020204" pitchFamily="34" charset="0"/>
            </a:endParaRPr>
          </a:p>
          <a:p>
            <a:pPr marL="0" indent="0" algn="l" rtl="0" fontAlgn="base">
              <a:buNone/>
            </a:pPr>
            <a:r>
              <a:rPr lang="en-US" sz="1800" b="1" i="0">
                <a:solidFill>
                  <a:srgbClr val="FF0000"/>
                </a:solidFill>
                <a:effectLst/>
                <a:latin typeface="Aptos" panose="020B0004020202020204" pitchFamily="34" charset="0"/>
              </a:rPr>
              <a:t>Key points to address:</a:t>
            </a:r>
            <a:r>
              <a:rPr lang="en-US" sz="1800" b="0" i="0">
                <a:solidFill>
                  <a:srgbClr val="FF0000"/>
                </a:solidFill>
                <a:effectLst/>
                <a:latin typeface="Aptos" panose="020B0004020202020204" pitchFamily="34" charset="0"/>
              </a:rPr>
              <a:t> </a:t>
            </a:r>
            <a:endParaRPr lang="en-US" b="0" i="0">
              <a:solidFill>
                <a:srgbClr val="000000"/>
              </a:solidFill>
              <a:effectLst/>
              <a:latin typeface="Aptos" panose="020B0004020202020204" pitchFamily="34" charset="0"/>
            </a:endParaRPr>
          </a:p>
          <a:p>
            <a:pPr algn="l" rtl="0" fontAlgn="base">
              <a:buFont typeface="Arial" panose="020B0604020202020204" pitchFamily="34" charset="0"/>
              <a:buChar char="•"/>
            </a:pPr>
            <a:r>
              <a:rPr lang="en-US" sz="1800" b="0" i="0">
                <a:solidFill>
                  <a:srgbClr val="000000"/>
                </a:solidFill>
                <a:effectLst/>
                <a:latin typeface="Aptos" panose="020B0004020202020204" pitchFamily="34" charset="0"/>
              </a:rPr>
              <a:t>Ensure an open and empathetic dialogue with the student about their challenges and what their needs might be.  </a:t>
            </a:r>
          </a:p>
          <a:p>
            <a:pPr algn="l" rtl="0" fontAlgn="base">
              <a:buFont typeface="Arial" panose="020B0604020202020204" pitchFamily="34" charset="0"/>
              <a:buChar char="•"/>
            </a:pPr>
            <a:r>
              <a:rPr lang="en-US" sz="1800" b="0" i="0">
                <a:solidFill>
                  <a:srgbClr val="000000"/>
                </a:solidFill>
                <a:effectLst/>
                <a:latin typeface="Aptos" panose="020B0004020202020204" pitchFamily="34" charset="0"/>
              </a:rPr>
              <a:t>Encourage the student to discuss this with their academic mentor. </a:t>
            </a:r>
          </a:p>
          <a:p>
            <a:pPr algn="l" rtl="0" fontAlgn="base">
              <a:buFont typeface="Arial" panose="020B0604020202020204" pitchFamily="34" charset="0"/>
              <a:buChar char="•"/>
            </a:pPr>
            <a:r>
              <a:rPr lang="en-US" sz="1800" b="0" i="0">
                <a:solidFill>
                  <a:srgbClr val="000000"/>
                </a:solidFill>
                <a:effectLst/>
                <a:latin typeface="Aptos" panose="020B0004020202020204" pitchFamily="34" charset="0"/>
              </a:rPr>
              <a:t>Seek permission from the student to discuss with the course convenor and/or academic mentor. </a:t>
            </a:r>
          </a:p>
          <a:p>
            <a:pPr algn="l" rtl="0" fontAlgn="base">
              <a:buFont typeface="Arial" panose="020B0604020202020204" pitchFamily="34" charset="0"/>
              <a:buChar char="•"/>
            </a:pPr>
            <a:r>
              <a:rPr lang="en-US" sz="1800" b="0" i="0">
                <a:solidFill>
                  <a:srgbClr val="000000"/>
                </a:solidFill>
                <a:effectLst/>
                <a:latin typeface="Aptos" panose="020B0004020202020204" pitchFamily="34" charset="0"/>
              </a:rPr>
              <a:t>Offer reasonable flexible learning options such as access to lecture recordings and the possibility of adjusted deadlines after discussing with the course convenor or Head of Department.  </a:t>
            </a:r>
          </a:p>
          <a:p>
            <a:endParaRPr lang="en-US"/>
          </a:p>
        </p:txBody>
      </p:sp>
    </p:spTree>
    <p:extLst>
      <p:ext uri="{BB962C8B-B14F-4D97-AF65-F5344CB8AC3E}">
        <p14:creationId xmlns:p14="http://schemas.microsoft.com/office/powerpoint/2010/main" val="37860780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04A2D0-9E19-78CF-9960-5F4A839FF8C1}"/>
              </a:ext>
            </a:extLst>
          </p:cNvPr>
          <p:cNvSpPr>
            <a:spLocks noGrp="1"/>
          </p:cNvSpPr>
          <p:nvPr>
            <p:ph type="title"/>
          </p:nvPr>
        </p:nvSpPr>
        <p:spPr/>
        <p:txBody>
          <a:bodyPr/>
          <a:lstStyle/>
          <a:p>
            <a:r>
              <a:rPr lang="en-US">
                <a:cs typeface="Arial"/>
              </a:rPr>
              <a:t>Content:</a:t>
            </a:r>
            <a:endParaRPr lang="en-US"/>
          </a:p>
        </p:txBody>
      </p:sp>
      <p:sp>
        <p:nvSpPr>
          <p:cNvPr id="3" name="Content Placeholder 2">
            <a:extLst>
              <a:ext uri="{FF2B5EF4-FFF2-40B4-BE49-F238E27FC236}">
                <a16:creationId xmlns:a16="http://schemas.microsoft.com/office/drawing/2014/main" id="{5B607005-B058-9C88-CF64-2DA15F6ED5BA}"/>
              </a:ext>
            </a:extLst>
          </p:cNvPr>
          <p:cNvSpPr>
            <a:spLocks noGrp="1"/>
          </p:cNvSpPr>
          <p:nvPr>
            <p:ph idx="1"/>
          </p:nvPr>
        </p:nvSpPr>
        <p:spPr/>
        <p:txBody>
          <a:bodyPr vert="horz" lIns="91440" tIns="45720" rIns="91440" bIns="45720" rtlCol="0" anchor="t">
            <a:normAutofit/>
          </a:bodyPr>
          <a:lstStyle/>
          <a:p>
            <a:pPr marL="0" indent="0">
              <a:buNone/>
            </a:pPr>
            <a:r>
              <a:rPr lang="en-US">
                <a:cs typeface="Arial" panose="020B0604020202020204"/>
              </a:rPr>
              <a:t>The following slides cover:</a:t>
            </a:r>
          </a:p>
          <a:p>
            <a:pPr marL="457200" indent="-457200">
              <a:buAutoNum type="arabicPeriod"/>
            </a:pPr>
            <a:r>
              <a:rPr lang="en-US">
                <a:cs typeface="Arial" panose="020B0604020202020204"/>
              </a:rPr>
              <a:t>Anticipatory Duty and the Equality Act</a:t>
            </a:r>
          </a:p>
          <a:p>
            <a:pPr marL="457200" indent="-457200">
              <a:buAutoNum type="arabicPeriod"/>
            </a:pPr>
            <a:r>
              <a:rPr lang="en-US">
                <a:cs typeface="Arial" panose="020B0604020202020204"/>
              </a:rPr>
              <a:t>EHRC Briefing Note</a:t>
            </a:r>
          </a:p>
          <a:p>
            <a:pPr marL="457200" indent="-457200">
              <a:buAutoNum type="arabicPeriod"/>
            </a:pPr>
            <a:r>
              <a:rPr lang="en-US">
                <a:cs typeface="Arial" panose="020B0604020202020204"/>
              </a:rPr>
              <a:t>Assessment Support</a:t>
            </a:r>
          </a:p>
          <a:p>
            <a:pPr marL="457200" indent="-457200">
              <a:buAutoNum type="arabicPeriod"/>
            </a:pPr>
            <a:r>
              <a:rPr lang="en-US">
                <a:cs typeface="Arial" panose="020B0604020202020204"/>
              </a:rPr>
              <a:t>Student Wellbeing Support and Guidance</a:t>
            </a:r>
          </a:p>
          <a:p>
            <a:pPr marL="457200" indent="-457200">
              <a:buAutoNum type="arabicPeriod"/>
            </a:pPr>
            <a:r>
              <a:rPr lang="en-US">
                <a:cs typeface="Arial" panose="020B0604020202020204"/>
              </a:rPr>
              <a:t>Teaching and Learning Scenarios</a:t>
            </a:r>
          </a:p>
          <a:p>
            <a:pPr marL="457200" indent="-457200">
              <a:buAutoNum type="arabicPeriod"/>
            </a:pPr>
            <a:r>
              <a:rPr lang="en-US">
                <a:cs typeface="Arial" panose="020B0604020202020204"/>
              </a:rPr>
              <a:t>Resources and Key Contacts</a:t>
            </a:r>
          </a:p>
        </p:txBody>
      </p:sp>
    </p:spTree>
    <p:extLst>
      <p:ext uri="{BB962C8B-B14F-4D97-AF65-F5344CB8AC3E}">
        <p14:creationId xmlns:p14="http://schemas.microsoft.com/office/powerpoint/2010/main" val="24085381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F0A12F-966D-F715-E3AC-AD96033B268B}"/>
              </a:ext>
            </a:extLst>
          </p:cNvPr>
          <p:cNvSpPr>
            <a:spLocks noGrp="1"/>
          </p:cNvSpPr>
          <p:nvPr>
            <p:ph type="title"/>
          </p:nvPr>
        </p:nvSpPr>
        <p:spPr>
          <a:xfrm>
            <a:off x="368643" y="1493160"/>
            <a:ext cx="11493505" cy="795130"/>
          </a:xfrm>
        </p:spPr>
        <p:txBody>
          <a:bodyPr>
            <a:normAutofit fontScale="90000"/>
          </a:bodyPr>
          <a:lstStyle/>
          <a:p>
            <a:r>
              <a:rPr lang="en-US" sz="3200" b="1" i="0">
                <a:solidFill>
                  <a:srgbClr val="000000"/>
                </a:solidFill>
                <a:effectLst/>
                <a:latin typeface="Aptos" panose="020B0004020202020204" pitchFamily="34" charset="0"/>
              </a:rPr>
              <a:t>Teaching scenario three:  </a:t>
            </a:r>
            <a:r>
              <a:rPr lang="en-US" sz="3200" b="0" i="0">
                <a:solidFill>
                  <a:srgbClr val="000000"/>
                </a:solidFill>
                <a:effectLst/>
                <a:latin typeface="Aptos" panose="020B0004020202020204" pitchFamily="34" charset="0"/>
              </a:rPr>
              <a:t> </a:t>
            </a:r>
            <a:br>
              <a:rPr lang="en-US" b="0" i="0">
                <a:solidFill>
                  <a:srgbClr val="000000"/>
                </a:solidFill>
                <a:effectLst/>
                <a:latin typeface="Segoe UI" panose="020B0502040204020203" pitchFamily="34" charset="0"/>
              </a:rPr>
            </a:br>
            <a:endParaRPr lang="en-US"/>
          </a:p>
        </p:txBody>
      </p:sp>
      <p:sp>
        <p:nvSpPr>
          <p:cNvPr id="3" name="Content Placeholder 2">
            <a:extLst>
              <a:ext uri="{FF2B5EF4-FFF2-40B4-BE49-F238E27FC236}">
                <a16:creationId xmlns:a16="http://schemas.microsoft.com/office/drawing/2014/main" id="{68E8F280-0FF0-6A17-0455-076FEF1A70A1}"/>
              </a:ext>
            </a:extLst>
          </p:cNvPr>
          <p:cNvSpPr>
            <a:spLocks noGrp="1"/>
          </p:cNvSpPr>
          <p:nvPr>
            <p:ph idx="1"/>
          </p:nvPr>
        </p:nvSpPr>
        <p:spPr>
          <a:xfrm>
            <a:off x="168946" y="2015145"/>
            <a:ext cx="8922501" cy="4606372"/>
          </a:xfrm>
        </p:spPr>
        <p:txBody>
          <a:bodyPr>
            <a:normAutofit fontScale="92500" lnSpcReduction="10000"/>
          </a:bodyPr>
          <a:lstStyle/>
          <a:p>
            <a:pPr marL="0" indent="0" algn="l" rtl="0" fontAlgn="base">
              <a:buNone/>
            </a:pPr>
            <a:r>
              <a:rPr lang="en-US" sz="1800" b="0" i="0">
                <a:solidFill>
                  <a:srgbClr val="000000"/>
                </a:solidFill>
                <a:effectLst/>
                <a:latin typeface="Aptos" panose="020B0004020202020204" pitchFamily="34" charset="0"/>
              </a:rPr>
              <a:t>A postgraduate student, Taylor, has approached you as their academic mentor to discuss the intense anxiety they experience related to participating in class discussions. Taylor explains that anxiety is so overwhelming that it prevents them from speaking up during lectures or group activities, which is affecting their academic performance and participation grades. Taylor has not seen a doctor, nor have they been in touch with the Student Wellbeing Services. </a:t>
            </a:r>
            <a:endParaRPr lang="en-US" b="0" i="0">
              <a:solidFill>
                <a:srgbClr val="000000"/>
              </a:solidFill>
              <a:effectLst/>
              <a:latin typeface="Segoe UI" panose="020B0502040204020203" pitchFamily="34" charset="0"/>
            </a:endParaRPr>
          </a:p>
          <a:p>
            <a:pPr marL="0" indent="0" algn="l" rtl="0" fontAlgn="base">
              <a:buNone/>
            </a:pPr>
            <a:r>
              <a:rPr lang="en-US" sz="1800" b="1" i="0">
                <a:solidFill>
                  <a:srgbClr val="FF0000"/>
                </a:solidFill>
                <a:effectLst/>
                <a:latin typeface="Aptos" panose="020B0004020202020204" pitchFamily="34" charset="0"/>
              </a:rPr>
              <a:t>Key points to address:</a:t>
            </a:r>
            <a:r>
              <a:rPr lang="en-US" sz="1800" b="0" i="0">
                <a:solidFill>
                  <a:srgbClr val="FF0000"/>
                </a:solidFill>
                <a:effectLst/>
                <a:latin typeface="Aptos" panose="020B0004020202020204" pitchFamily="34" charset="0"/>
              </a:rPr>
              <a:t> </a:t>
            </a:r>
            <a:endParaRPr lang="en-US" b="0" i="0">
              <a:solidFill>
                <a:srgbClr val="000000"/>
              </a:solidFill>
              <a:effectLst/>
              <a:latin typeface="Segoe UI" panose="020B0502040204020203" pitchFamily="34" charset="0"/>
            </a:endParaRPr>
          </a:p>
          <a:p>
            <a:pPr algn="l" rtl="0" fontAlgn="base">
              <a:buFont typeface="Arial" panose="020B0604020202020204" pitchFamily="34" charset="0"/>
              <a:buChar char="•"/>
            </a:pPr>
            <a:r>
              <a:rPr lang="en-US" sz="1800" b="0" i="0">
                <a:solidFill>
                  <a:srgbClr val="000000"/>
                </a:solidFill>
                <a:effectLst/>
                <a:latin typeface="Aptos" panose="020B0004020202020204" pitchFamily="34" charset="0"/>
              </a:rPr>
              <a:t>Ensure an open and empathetic dialogue with the student about their challenges and what their needs might be. </a:t>
            </a:r>
          </a:p>
          <a:p>
            <a:pPr algn="l" rtl="0" fontAlgn="base">
              <a:buFont typeface="Arial" panose="020B0604020202020204" pitchFamily="34" charset="0"/>
              <a:buChar char="•"/>
            </a:pPr>
            <a:r>
              <a:rPr lang="en-US" sz="1800" b="0" i="0">
                <a:solidFill>
                  <a:srgbClr val="000000"/>
                </a:solidFill>
                <a:effectLst/>
                <a:latin typeface="Aptos" panose="020B0004020202020204" pitchFamily="34" charset="0"/>
              </a:rPr>
              <a:t>Refer and provide the student with information of the appropriate support services if they haven't already sought help. </a:t>
            </a:r>
          </a:p>
          <a:p>
            <a:pPr algn="l" rtl="0" fontAlgn="base">
              <a:buFont typeface="Arial" panose="020B0604020202020204" pitchFamily="34" charset="0"/>
              <a:buChar char="•"/>
            </a:pPr>
            <a:r>
              <a:rPr lang="en-US" sz="1800" b="0" i="0">
                <a:solidFill>
                  <a:srgbClr val="000000"/>
                </a:solidFill>
                <a:effectLst/>
                <a:latin typeface="Aptos" panose="020B0004020202020204" pitchFamily="34" charset="0"/>
              </a:rPr>
              <a:t>Reach out to the class teacher/course convenor to discuss and options for alternative methods of participation in line with the intended learning outcomes of the course such as: </a:t>
            </a:r>
          </a:p>
          <a:p>
            <a:pPr lvl="1" fontAlgn="base">
              <a:buFont typeface="Arial" panose="020B0604020202020204" pitchFamily="34" charset="0"/>
              <a:buChar char="•"/>
            </a:pPr>
            <a:r>
              <a:rPr lang="en-US" sz="1800" b="0" i="0">
                <a:solidFill>
                  <a:srgbClr val="000000"/>
                </a:solidFill>
                <a:effectLst/>
                <a:latin typeface="Aptos" panose="020B0004020202020204" pitchFamily="34" charset="0"/>
              </a:rPr>
              <a:t>Allowing Taylor to submit written responses or reflections instead of speaking up during class.  </a:t>
            </a:r>
          </a:p>
          <a:p>
            <a:pPr lvl="1" fontAlgn="base">
              <a:buFont typeface="Arial" panose="020B0604020202020204" pitchFamily="34" charset="0"/>
              <a:buChar char="•"/>
            </a:pPr>
            <a:r>
              <a:rPr lang="en-US" sz="1800" b="0" i="0">
                <a:solidFill>
                  <a:srgbClr val="000000"/>
                </a:solidFill>
                <a:effectLst/>
                <a:latin typeface="Aptos" panose="020B0004020202020204" pitchFamily="34" charset="0"/>
              </a:rPr>
              <a:t>Providing opportunities for Taylor to participate in smaller group settings or one-on-one discussions with the instructor.  </a:t>
            </a:r>
          </a:p>
          <a:p>
            <a:pPr lvl="1" fontAlgn="base">
              <a:buFont typeface="Arial" panose="020B0604020202020204" pitchFamily="34" charset="0"/>
              <a:buChar char="•"/>
            </a:pPr>
            <a:r>
              <a:rPr lang="en-US" sz="1800" b="0" i="0" err="1">
                <a:solidFill>
                  <a:srgbClr val="000000"/>
                </a:solidFill>
                <a:effectLst/>
                <a:latin typeface="Aptos" panose="020B0004020202020204" pitchFamily="34" charset="0"/>
              </a:rPr>
              <a:t>Utilising</a:t>
            </a:r>
            <a:r>
              <a:rPr lang="en-US" sz="1800" b="0" i="0">
                <a:solidFill>
                  <a:srgbClr val="000000"/>
                </a:solidFill>
                <a:effectLst/>
                <a:latin typeface="Aptos" panose="020B0004020202020204" pitchFamily="34" charset="0"/>
              </a:rPr>
              <a:t> online tools such as </a:t>
            </a:r>
            <a:r>
              <a:rPr lang="en-US" sz="1800" b="0" i="0" err="1">
                <a:solidFill>
                  <a:srgbClr val="000000"/>
                </a:solidFill>
                <a:effectLst/>
                <a:latin typeface="Aptos" panose="020B0004020202020204" pitchFamily="34" charset="0"/>
              </a:rPr>
              <a:t>Menti</a:t>
            </a:r>
            <a:r>
              <a:rPr lang="en-US" sz="1800" b="0" i="0">
                <a:solidFill>
                  <a:srgbClr val="000000"/>
                </a:solidFill>
                <a:effectLst/>
                <a:latin typeface="Aptos" panose="020B0004020202020204" pitchFamily="34" charset="0"/>
              </a:rPr>
              <a:t> where Taylor can contribute at their own pace without the pressure of speaking in front of peers. </a:t>
            </a:r>
          </a:p>
          <a:p>
            <a:endParaRPr lang="en-US"/>
          </a:p>
        </p:txBody>
      </p:sp>
    </p:spTree>
    <p:extLst>
      <p:ext uri="{BB962C8B-B14F-4D97-AF65-F5344CB8AC3E}">
        <p14:creationId xmlns:p14="http://schemas.microsoft.com/office/powerpoint/2010/main" val="20060924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5D75A2-1569-C224-5DF4-9DA9B2341794}"/>
              </a:ext>
            </a:extLst>
          </p:cNvPr>
          <p:cNvSpPr>
            <a:spLocks noGrp="1"/>
          </p:cNvSpPr>
          <p:nvPr>
            <p:ph type="title"/>
          </p:nvPr>
        </p:nvSpPr>
        <p:spPr/>
        <p:txBody>
          <a:bodyPr>
            <a:normAutofit fontScale="90000"/>
          </a:bodyPr>
          <a:lstStyle/>
          <a:p>
            <a:r>
              <a:rPr lang="en-US" sz="3200" b="1" i="0">
                <a:solidFill>
                  <a:srgbClr val="000000"/>
                </a:solidFill>
                <a:effectLst/>
                <a:latin typeface="Aptos" panose="020B0004020202020204" pitchFamily="34" charset="0"/>
              </a:rPr>
              <a:t>Teaching scenario four:  </a:t>
            </a:r>
            <a:r>
              <a:rPr lang="en-US" sz="3200" b="0" i="0">
                <a:solidFill>
                  <a:srgbClr val="000000"/>
                </a:solidFill>
                <a:effectLst/>
                <a:latin typeface="Aptos" panose="020B0004020202020204" pitchFamily="34" charset="0"/>
              </a:rPr>
              <a:t> </a:t>
            </a:r>
            <a:br>
              <a:rPr lang="en-US" b="0" i="0">
                <a:solidFill>
                  <a:srgbClr val="000000"/>
                </a:solidFill>
                <a:effectLst/>
                <a:latin typeface="Segoe UI" panose="020B0502040204020203" pitchFamily="34" charset="0"/>
              </a:rPr>
            </a:br>
            <a:endParaRPr lang="en-US"/>
          </a:p>
        </p:txBody>
      </p:sp>
      <p:sp>
        <p:nvSpPr>
          <p:cNvPr id="3" name="Content Placeholder 2">
            <a:extLst>
              <a:ext uri="{FF2B5EF4-FFF2-40B4-BE49-F238E27FC236}">
                <a16:creationId xmlns:a16="http://schemas.microsoft.com/office/drawing/2014/main" id="{5EBF4A64-065B-BBE3-F944-E6953F6C5EC9}"/>
              </a:ext>
            </a:extLst>
          </p:cNvPr>
          <p:cNvSpPr>
            <a:spLocks noGrp="1"/>
          </p:cNvSpPr>
          <p:nvPr>
            <p:ph idx="1"/>
          </p:nvPr>
        </p:nvSpPr>
        <p:spPr>
          <a:xfrm>
            <a:off x="368643" y="1776248"/>
            <a:ext cx="7051659" cy="4593021"/>
          </a:xfrm>
        </p:spPr>
        <p:txBody>
          <a:bodyPr>
            <a:normAutofit fontScale="92500" lnSpcReduction="20000"/>
          </a:bodyPr>
          <a:lstStyle/>
          <a:p>
            <a:pPr marL="0" indent="0" algn="l" rtl="0" fontAlgn="base">
              <a:buNone/>
            </a:pPr>
            <a:r>
              <a:rPr lang="en-US" sz="1800" b="0" i="0">
                <a:solidFill>
                  <a:srgbClr val="000000"/>
                </a:solidFill>
                <a:effectLst/>
                <a:latin typeface="Aptos" panose="020B0004020202020204" pitchFamily="34" charset="0"/>
              </a:rPr>
              <a:t>A course you lead has an assigned group presentation as the summative assessment. A student, Dina, has requested an adjustment to work alone due to severe anxiety that makes group work challenging. She has previously had adjustments put in place. </a:t>
            </a:r>
            <a:endParaRPr lang="en-US" b="0" i="0">
              <a:solidFill>
                <a:srgbClr val="000000"/>
              </a:solidFill>
              <a:effectLst/>
              <a:latin typeface="Segoe UI" panose="020B0502040204020203" pitchFamily="34" charset="0"/>
            </a:endParaRPr>
          </a:p>
          <a:p>
            <a:pPr marL="0" indent="0" algn="l" rtl="0" fontAlgn="base">
              <a:buNone/>
            </a:pPr>
            <a:r>
              <a:rPr lang="en-US" sz="1800" b="1" i="0">
                <a:solidFill>
                  <a:srgbClr val="FF0000"/>
                </a:solidFill>
                <a:effectLst/>
                <a:latin typeface="Aptos" panose="020B0004020202020204" pitchFamily="34" charset="0"/>
              </a:rPr>
              <a:t>Key points to address:</a:t>
            </a:r>
            <a:r>
              <a:rPr lang="en-US" sz="1800" b="0" i="0">
                <a:solidFill>
                  <a:srgbClr val="FF0000"/>
                </a:solidFill>
                <a:effectLst/>
                <a:latin typeface="Aptos" panose="020B0004020202020204" pitchFamily="34" charset="0"/>
              </a:rPr>
              <a:t> </a:t>
            </a:r>
            <a:endParaRPr lang="en-US" b="0" i="0">
              <a:solidFill>
                <a:srgbClr val="000000"/>
              </a:solidFill>
              <a:effectLst/>
              <a:latin typeface="Segoe UI" panose="020B0502040204020203" pitchFamily="34" charset="0"/>
            </a:endParaRPr>
          </a:p>
          <a:p>
            <a:pPr algn="l" rtl="0" fontAlgn="base">
              <a:buFont typeface="Arial" panose="020B0604020202020204" pitchFamily="34" charset="0"/>
              <a:buChar char="•"/>
            </a:pPr>
            <a:r>
              <a:rPr lang="en-US" sz="1800" b="0" i="0">
                <a:solidFill>
                  <a:srgbClr val="000000"/>
                </a:solidFill>
                <a:effectLst/>
                <a:latin typeface="Aptos" panose="020B0004020202020204" pitchFamily="34" charset="0"/>
              </a:rPr>
              <a:t>Ensure an open and empathetic dialogue with the student about their challenges and what their needs might be. </a:t>
            </a:r>
          </a:p>
          <a:p>
            <a:pPr algn="l" rtl="0" fontAlgn="base">
              <a:buFont typeface="Arial" panose="020B0604020202020204" pitchFamily="34" charset="0"/>
              <a:buChar char="•"/>
            </a:pPr>
            <a:r>
              <a:rPr lang="en-US" sz="1800" b="0" i="0">
                <a:solidFill>
                  <a:srgbClr val="000000"/>
                </a:solidFill>
                <a:effectLst/>
                <a:latin typeface="Aptos" panose="020B0004020202020204" pitchFamily="34" charset="0"/>
              </a:rPr>
              <a:t>Refer and provide the student with information about the appropriate support services available at LSE. </a:t>
            </a:r>
          </a:p>
          <a:p>
            <a:pPr algn="l" rtl="0" fontAlgn="base">
              <a:buFont typeface="Arial" panose="020B0604020202020204" pitchFamily="34" charset="0"/>
              <a:buChar char="•"/>
            </a:pPr>
            <a:r>
              <a:rPr lang="en-US" sz="1800" b="0" i="0">
                <a:solidFill>
                  <a:srgbClr val="000000"/>
                </a:solidFill>
                <a:effectLst/>
                <a:latin typeface="Aptos" panose="020B0004020202020204" pitchFamily="34" charset="0"/>
              </a:rPr>
              <a:t>Offer alternative participation methods: Given the severity of Dina’s anxiety, you could work with Dina to create a participation plan that reasonably accommodates their needs. The plan may include:  </a:t>
            </a:r>
          </a:p>
          <a:p>
            <a:pPr algn="l" rtl="0" fontAlgn="base">
              <a:buFont typeface="Arial" panose="020B0604020202020204" pitchFamily="34" charset="0"/>
              <a:buChar char="•"/>
            </a:pPr>
            <a:r>
              <a:rPr lang="en-US" sz="1800" b="0" i="0">
                <a:solidFill>
                  <a:srgbClr val="000000"/>
                </a:solidFill>
                <a:effectLst/>
                <a:latin typeface="Aptos" panose="020B0004020202020204" pitchFamily="34" charset="0"/>
              </a:rPr>
              <a:t>Allowing Dina to complete the presentation individually rather than in a group.  </a:t>
            </a:r>
          </a:p>
          <a:p>
            <a:pPr algn="l" rtl="0" fontAlgn="base">
              <a:buFont typeface="Arial" panose="020B0604020202020204" pitchFamily="34" charset="0"/>
              <a:buChar char="•"/>
            </a:pPr>
            <a:r>
              <a:rPr lang="en-US" sz="1800" b="0" i="0">
                <a:solidFill>
                  <a:srgbClr val="000000"/>
                </a:solidFill>
                <a:effectLst/>
                <a:latin typeface="Aptos" panose="020B0004020202020204" pitchFamily="34" charset="0"/>
              </a:rPr>
              <a:t>Providing options for Dina to present in a smaller setting, such as to the teacher alone or in a recorded format.  </a:t>
            </a:r>
          </a:p>
          <a:p>
            <a:pPr algn="l" rtl="0" fontAlgn="base">
              <a:buFont typeface="Arial" panose="020B0604020202020204" pitchFamily="34" charset="0"/>
              <a:buChar char="•"/>
            </a:pPr>
            <a:r>
              <a:rPr lang="en-US" sz="1800" b="0" i="0" err="1">
                <a:solidFill>
                  <a:srgbClr val="000000"/>
                </a:solidFill>
                <a:effectLst/>
                <a:latin typeface="Aptos" panose="020B0004020202020204" pitchFamily="34" charset="0"/>
              </a:rPr>
              <a:t>Utilising</a:t>
            </a:r>
            <a:r>
              <a:rPr lang="en-US" sz="1800" b="0" i="0">
                <a:solidFill>
                  <a:srgbClr val="000000"/>
                </a:solidFill>
                <a:effectLst/>
                <a:latin typeface="Aptos" panose="020B0004020202020204" pitchFamily="34" charset="0"/>
              </a:rPr>
              <a:t> written or multimedia presentation methods where Dina can demonstrate their understanding without the pressure of public speaking. </a:t>
            </a:r>
          </a:p>
          <a:p>
            <a:endParaRPr lang="en-US"/>
          </a:p>
        </p:txBody>
      </p:sp>
    </p:spTree>
    <p:extLst>
      <p:ext uri="{BB962C8B-B14F-4D97-AF65-F5344CB8AC3E}">
        <p14:creationId xmlns:p14="http://schemas.microsoft.com/office/powerpoint/2010/main" val="31864906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99C268-5AC2-0B69-E53A-CC08032F87CC}"/>
              </a:ext>
            </a:extLst>
          </p:cNvPr>
          <p:cNvSpPr>
            <a:spLocks noGrp="1"/>
          </p:cNvSpPr>
          <p:nvPr>
            <p:ph type="title"/>
          </p:nvPr>
        </p:nvSpPr>
        <p:spPr>
          <a:xfrm>
            <a:off x="368642" y="1013916"/>
            <a:ext cx="11493505" cy="795130"/>
          </a:xfrm>
        </p:spPr>
        <p:txBody>
          <a:bodyPr/>
          <a:lstStyle/>
          <a:p>
            <a:r>
              <a:rPr lang="en-US">
                <a:cs typeface="Arial"/>
              </a:rPr>
              <a:t>Readings and resources:</a:t>
            </a:r>
            <a:endParaRPr lang="en-US"/>
          </a:p>
        </p:txBody>
      </p:sp>
      <p:sp>
        <p:nvSpPr>
          <p:cNvPr id="3" name="Content Placeholder 2">
            <a:extLst>
              <a:ext uri="{FF2B5EF4-FFF2-40B4-BE49-F238E27FC236}">
                <a16:creationId xmlns:a16="http://schemas.microsoft.com/office/drawing/2014/main" id="{63CDF8FB-9866-F159-F1DA-E5BA06466F39}"/>
              </a:ext>
            </a:extLst>
          </p:cNvPr>
          <p:cNvSpPr>
            <a:spLocks noGrp="1"/>
          </p:cNvSpPr>
          <p:nvPr>
            <p:ph idx="1"/>
          </p:nvPr>
        </p:nvSpPr>
        <p:spPr>
          <a:xfrm>
            <a:off x="348851" y="2026134"/>
            <a:ext cx="11493504" cy="4650847"/>
          </a:xfrm>
        </p:spPr>
        <p:txBody>
          <a:bodyPr vert="horz" lIns="91440" tIns="45720" rIns="91440" bIns="45720" rtlCol="0" anchor="t">
            <a:normAutofit fontScale="92500" lnSpcReduction="20000"/>
          </a:bodyPr>
          <a:lstStyle/>
          <a:p>
            <a:r>
              <a:rPr lang="en-US">
                <a:ea typeface="+mn-lt"/>
                <a:cs typeface="+mn-lt"/>
                <a:hlinkClick r:id="rId3"/>
              </a:rPr>
              <a:t>https://wonkhe.com/blogs/what-should-higher-education-learn-from-the-natasha-abrahart-case/</a:t>
            </a:r>
            <a:endParaRPr lang="en-US">
              <a:ea typeface="+mn-lt"/>
              <a:cs typeface="+mn-lt"/>
            </a:endParaRPr>
          </a:p>
          <a:p>
            <a:r>
              <a:rPr lang="en-US">
                <a:ea typeface="+mn-lt"/>
                <a:cs typeface="+mn-lt"/>
                <a:hlinkClick r:id="rId4"/>
              </a:rPr>
              <a:t>https://wonkhe.com/blogs/the-university-of-bristol-loses-its-appeal-over-the-abrahart-case/</a:t>
            </a:r>
            <a:endParaRPr lang="en-US">
              <a:ea typeface="+mn-lt"/>
              <a:cs typeface="+mn-lt"/>
            </a:endParaRPr>
          </a:p>
          <a:p>
            <a:r>
              <a:rPr lang="en-US">
                <a:ea typeface="+mn-lt"/>
                <a:cs typeface="+mn-lt"/>
                <a:hlinkClick r:id="rId5"/>
              </a:rPr>
              <a:t>https://www.hepi.ac.uk/2024/03/19/choosing-to-disclosebut-then-what/</a:t>
            </a:r>
          </a:p>
          <a:p>
            <a:r>
              <a:rPr lang="en-US">
                <a:ea typeface="+mn-lt"/>
                <a:cs typeface="+mn-lt"/>
                <a:hlinkClick r:id="rId6"/>
              </a:rPr>
              <a:t>https://www.equalityhumanrights.com/guidance/advice-note-higher-education-sector-legal-case-university-bristol-vs-abrahart</a:t>
            </a:r>
          </a:p>
          <a:p>
            <a:r>
              <a:rPr lang="en-US">
                <a:ea typeface="+mn-lt"/>
                <a:cs typeface="+mn-lt"/>
              </a:rPr>
              <a:t>Bunbury, S. (2018). Disability in higher education – do reasonable adjustments contribute to an inclusive curriculum? International Journal of Inclusive Education, 24(9), 964–979. </a:t>
            </a:r>
            <a:r>
              <a:rPr lang="en-US">
                <a:ea typeface="+mn-lt"/>
                <a:cs typeface="+mn-lt"/>
                <a:hlinkClick r:id="rId7"/>
              </a:rPr>
              <a:t>https://doi.org/10.1080/13603116.2018.1503347</a:t>
            </a:r>
          </a:p>
          <a:p>
            <a:r>
              <a:rPr lang="en-US">
                <a:ea typeface="+mn-lt"/>
                <a:cs typeface="+mn-lt"/>
              </a:rPr>
              <a:t>Burin, A. K., &amp; </a:t>
            </a:r>
            <a:r>
              <a:rPr lang="en-US" err="1">
                <a:ea typeface="+mn-lt"/>
                <a:cs typeface="+mn-lt"/>
              </a:rPr>
              <a:t>Atrey</a:t>
            </a:r>
            <a:r>
              <a:rPr lang="en-US">
                <a:ea typeface="+mn-lt"/>
                <a:cs typeface="+mn-lt"/>
              </a:rPr>
              <a:t>, S. (2024). Unleashing the anticipatory reasonable adjustment duty: University of Bristol v </a:t>
            </a:r>
            <a:r>
              <a:rPr lang="en-US" err="1">
                <a:ea typeface="+mn-lt"/>
                <a:cs typeface="+mn-lt"/>
              </a:rPr>
              <a:t>Abrahart</a:t>
            </a:r>
            <a:r>
              <a:rPr lang="en-US">
                <a:ea typeface="+mn-lt"/>
                <a:cs typeface="+mn-lt"/>
              </a:rPr>
              <a:t> (EHRC intervening) [2024] EWHC 299 (KB). International Journal of Discrimination and the Law, 24(1-2), 7-18. </a:t>
            </a:r>
            <a:r>
              <a:rPr lang="en-US">
                <a:ea typeface="+mn-lt"/>
                <a:cs typeface="+mn-lt"/>
                <a:hlinkClick r:id="rId8"/>
              </a:rPr>
              <a:t>https://doi.org/10.1177/13582291241241505</a:t>
            </a:r>
          </a:p>
          <a:p>
            <a:r>
              <a:rPr lang="en-US">
                <a:cs typeface="Arial"/>
              </a:rPr>
              <a:t>OIA: The Good Practice Framework: Supporting Disabled Students </a:t>
            </a:r>
            <a:r>
              <a:rPr lang="en-US">
                <a:ea typeface="+mn-lt"/>
                <a:cs typeface="+mn-lt"/>
                <a:hlinkClick r:id="rId9"/>
              </a:rPr>
              <a:t>https://www.oiahe.org.uk/media/5wrbx0a3/gpf-supporting-disabled-students.pdf</a:t>
            </a:r>
            <a:endParaRPr lang="en-US">
              <a:ea typeface="+mn-lt"/>
              <a:cs typeface="+mn-lt"/>
            </a:endParaRPr>
          </a:p>
          <a:p>
            <a:endParaRPr lang="en-US">
              <a:cs typeface="Arial"/>
            </a:endParaRPr>
          </a:p>
        </p:txBody>
      </p:sp>
    </p:spTree>
    <p:extLst>
      <p:ext uri="{BB962C8B-B14F-4D97-AF65-F5344CB8AC3E}">
        <p14:creationId xmlns:p14="http://schemas.microsoft.com/office/powerpoint/2010/main" val="344681573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7CE4FC-B826-43AD-ACA4-788870DC51F4}"/>
              </a:ext>
            </a:extLst>
          </p:cNvPr>
          <p:cNvSpPr>
            <a:spLocks noGrp="1"/>
          </p:cNvSpPr>
          <p:nvPr>
            <p:ph type="title"/>
          </p:nvPr>
        </p:nvSpPr>
        <p:spPr/>
        <p:txBody>
          <a:bodyPr/>
          <a:lstStyle/>
          <a:p>
            <a:r>
              <a:rPr lang="en-US"/>
              <a:t>Key contacts:</a:t>
            </a:r>
          </a:p>
        </p:txBody>
      </p:sp>
      <p:sp>
        <p:nvSpPr>
          <p:cNvPr id="3" name="Content Placeholder 2">
            <a:extLst>
              <a:ext uri="{FF2B5EF4-FFF2-40B4-BE49-F238E27FC236}">
                <a16:creationId xmlns:a16="http://schemas.microsoft.com/office/drawing/2014/main" id="{EC327CA3-EE59-AE1E-C7E7-2DF8CB4A708A}"/>
              </a:ext>
            </a:extLst>
          </p:cNvPr>
          <p:cNvSpPr>
            <a:spLocks noGrp="1"/>
          </p:cNvSpPr>
          <p:nvPr>
            <p:ph idx="1"/>
          </p:nvPr>
        </p:nvSpPr>
        <p:spPr/>
        <p:txBody>
          <a:bodyPr vert="horz" lIns="91440" tIns="45720" rIns="91440" bIns="45720" rtlCol="0" anchor="t">
            <a:normAutofit lnSpcReduction="10000"/>
          </a:bodyPr>
          <a:lstStyle/>
          <a:p>
            <a:pPr marL="0" indent="0">
              <a:buNone/>
            </a:pPr>
            <a:r>
              <a:rPr lang="en-US"/>
              <a:t>Dr Akile Ahmet, Head, Inclusive Education: </a:t>
            </a:r>
            <a:r>
              <a:rPr lang="en-US">
                <a:hlinkClick r:id="rId2"/>
              </a:rPr>
              <a:t>a.ahmet@lse.ac.uk</a:t>
            </a:r>
            <a:endParaRPr lang="en-US"/>
          </a:p>
          <a:p>
            <a:pPr marL="0" indent="0">
              <a:buNone/>
            </a:pPr>
            <a:r>
              <a:rPr lang="en-US"/>
              <a:t>Dr Alex Standen, Head, Academic Development: </a:t>
            </a:r>
            <a:r>
              <a:rPr lang="en-US">
                <a:hlinkClick r:id="rId3"/>
              </a:rPr>
              <a:t>a.m.standen@lse.ac.uk</a:t>
            </a:r>
            <a:endParaRPr lang="en-US">
              <a:cs typeface="Arial"/>
              <a:hlinkClick r:id="rId3"/>
            </a:endParaRPr>
          </a:p>
          <a:p>
            <a:pPr marL="0" indent="0">
              <a:buNone/>
            </a:pPr>
            <a:r>
              <a:rPr lang="en-US"/>
              <a:t>Eden Centre Departmental Advisers: </a:t>
            </a:r>
            <a:r>
              <a:rPr lang="en-GB">
                <a:hlinkClick r:id="rId4"/>
              </a:rPr>
              <a:t>https://info.lse.ac.uk/staff/divisions/Eden-Centre/Departmental-Advising</a:t>
            </a:r>
            <a:endParaRPr lang="en-US">
              <a:cs typeface="Arial"/>
            </a:endParaRPr>
          </a:p>
          <a:p>
            <a:pPr marL="0" indent="0">
              <a:buNone/>
            </a:pPr>
            <a:r>
              <a:rPr lang="en-US"/>
              <a:t>Stef Hackney, </a:t>
            </a:r>
            <a:r>
              <a:rPr lang="en-GB"/>
              <a:t>Head of Disability and Mental Health Services: </a:t>
            </a:r>
            <a:r>
              <a:rPr lang="en-GB">
                <a:hlinkClick r:id="rId5"/>
              </a:rPr>
              <a:t>s.hackney1@lse.ac.uk</a:t>
            </a:r>
            <a:endParaRPr lang="en-GB"/>
          </a:p>
          <a:p>
            <a:pPr marL="0" indent="0">
              <a:buNone/>
            </a:pPr>
            <a:r>
              <a:rPr lang="en-US"/>
              <a:t>Student Well-Being Services: </a:t>
            </a:r>
            <a:r>
              <a:rPr lang="en-US">
                <a:hlinkClick r:id="rId6"/>
              </a:rPr>
              <a:t>https://info.lse.ac.uk/current-students/student-wellbeing</a:t>
            </a:r>
            <a:endParaRPr lang="en-US"/>
          </a:p>
          <a:p>
            <a:pPr marL="0" indent="0">
              <a:buNone/>
            </a:pPr>
            <a:r>
              <a:rPr lang="en-US"/>
              <a:t>Amy Norton, Head, EDI: </a:t>
            </a:r>
            <a:r>
              <a:rPr lang="en-US">
                <a:hlinkClick r:id="rId7"/>
              </a:rPr>
              <a:t>a.norton@lse.ac.uk</a:t>
            </a:r>
            <a:endParaRPr lang="en-US">
              <a:cs typeface="Arial"/>
            </a:endParaRPr>
          </a:p>
          <a:p>
            <a:pPr marL="0" indent="0">
              <a:buNone/>
            </a:pPr>
            <a:endParaRPr lang="en-US">
              <a:cs typeface="Arial"/>
            </a:endParaRPr>
          </a:p>
        </p:txBody>
      </p:sp>
    </p:spTree>
    <p:extLst>
      <p:ext uri="{BB962C8B-B14F-4D97-AF65-F5344CB8AC3E}">
        <p14:creationId xmlns:p14="http://schemas.microsoft.com/office/powerpoint/2010/main" val="11234744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611609-141A-26D5-2411-BC8EA5979D01}"/>
              </a:ext>
            </a:extLst>
          </p:cNvPr>
          <p:cNvSpPr>
            <a:spLocks noGrp="1"/>
          </p:cNvSpPr>
          <p:nvPr>
            <p:ph type="title"/>
          </p:nvPr>
        </p:nvSpPr>
        <p:spPr/>
        <p:txBody>
          <a:bodyPr/>
          <a:lstStyle/>
          <a:p>
            <a:r>
              <a:rPr lang="en-GB"/>
              <a:t>The Equality Act 2010</a:t>
            </a:r>
          </a:p>
        </p:txBody>
      </p:sp>
      <p:sp>
        <p:nvSpPr>
          <p:cNvPr id="3" name="Content Placeholder 2">
            <a:extLst>
              <a:ext uri="{FF2B5EF4-FFF2-40B4-BE49-F238E27FC236}">
                <a16:creationId xmlns:a16="http://schemas.microsoft.com/office/drawing/2014/main" id="{50CD908E-185E-2CC9-2706-E46D7668CC78}"/>
              </a:ext>
            </a:extLst>
          </p:cNvPr>
          <p:cNvSpPr>
            <a:spLocks noGrp="1"/>
          </p:cNvSpPr>
          <p:nvPr>
            <p:ph idx="1"/>
          </p:nvPr>
        </p:nvSpPr>
        <p:spPr/>
        <p:txBody>
          <a:bodyPr>
            <a:normAutofit lnSpcReduction="10000"/>
          </a:bodyPr>
          <a:lstStyle/>
          <a:p>
            <a:pPr marL="0" indent="0">
              <a:buNone/>
            </a:pPr>
            <a:r>
              <a:rPr lang="en-GB"/>
              <a:t>Anticipatory Duty is </a:t>
            </a:r>
            <a:r>
              <a:rPr lang="en-GB">
                <a:solidFill>
                  <a:srgbClr val="FF0000"/>
                </a:solidFill>
              </a:rPr>
              <a:t>not new</a:t>
            </a:r>
            <a:r>
              <a:rPr lang="en-GB"/>
              <a:t>: </a:t>
            </a:r>
            <a:r>
              <a:rPr lang="en-GB" b="1" i="1"/>
              <a:t>The Equality Act 2010 </a:t>
            </a:r>
          </a:p>
          <a:p>
            <a:pPr marL="0" indent="0">
              <a:buNone/>
            </a:pPr>
            <a:r>
              <a:rPr lang="en-GB" b="1"/>
              <a:t>Anticipatory duty</a:t>
            </a:r>
          </a:p>
          <a:p>
            <a:pPr marL="0" indent="0">
              <a:buNone/>
            </a:pPr>
            <a:r>
              <a:rPr lang="en-GB"/>
              <a:t>For service providers, the duty to make reasonable adjustments is 'anticipatory', within reason. This means they have to anticipate, think about and try to predict what adjustments could be needed by customers with different types of disability, support and access requirements. </a:t>
            </a:r>
          </a:p>
          <a:p>
            <a:pPr marL="0" indent="0">
              <a:buNone/>
            </a:pPr>
            <a:endParaRPr lang="en-GB"/>
          </a:p>
          <a:p>
            <a:pPr marL="0" indent="0">
              <a:buNone/>
            </a:pPr>
            <a:r>
              <a:rPr lang="en-GB" i="1"/>
              <a:t>The service provider must think about all potential disabled customers and not just those who are known to them.</a:t>
            </a:r>
          </a:p>
        </p:txBody>
      </p:sp>
    </p:spTree>
    <p:extLst>
      <p:ext uri="{BB962C8B-B14F-4D97-AF65-F5344CB8AC3E}">
        <p14:creationId xmlns:p14="http://schemas.microsoft.com/office/powerpoint/2010/main" val="25784406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1E7216-9465-633C-4416-2CE85BA39DDB}"/>
              </a:ext>
            </a:extLst>
          </p:cNvPr>
          <p:cNvSpPr>
            <a:spLocks noGrp="1"/>
          </p:cNvSpPr>
          <p:nvPr>
            <p:ph type="title"/>
          </p:nvPr>
        </p:nvSpPr>
        <p:spPr>
          <a:xfrm>
            <a:off x="349247" y="1405802"/>
            <a:ext cx="11493505" cy="795130"/>
          </a:xfrm>
        </p:spPr>
        <p:txBody>
          <a:bodyPr>
            <a:normAutofit fontScale="90000"/>
          </a:bodyPr>
          <a:lstStyle/>
          <a:p>
            <a:r>
              <a:rPr lang="en-GB"/>
              <a:t>The duty to make reasonable adjustments</a:t>
            </a:r>
            <a:br>
              <a:rPr lang="en-GB"/>
            </a:br>
            <a:endParaRPr lang="en-GB"/>
          </a:p>
        </p:txBody>
      </p:sp>
      <p:sp>
        <p:nvSpPr>
          <p:cNvPr id="3" name="Content Placeholder 2">
            <a:extLst>
              <a:ext uri="{FF2B5EF4-FFF2-40B4-BE49-F238E27FC236}">
                <a16:creationId xmlns:a16="http://schemas.microsoft.com/office/drawing/2014/main" id="{455CEC06-1D09-EFE0-BA15-F0303418F801}"/>
              </a:ext>
            </a:extLst>
          </p:cNvPr>
          <p:cNvSpPr>
            <a:spLocks noGrp="1"/>
          </p:cNvSpPr>
          <p:nvPr>
            <p:ph idx="1"/>
          </p:nvPr>
        </p:nvSpPr>
        <p:spPr/>
        <p:txBody>
          <a:bodyPr>
            <a:normAutofit fontScale="92500"/>
          </a:bodyPr>
          <a:lstStyle/>
          <a:p>
            <a:pPr marL="0" indent="0">
              <a:buNone/>
            </a:pPr>
            <a:r>
              <a:rPr lang="en-GB"/>
              <a:t>The reasonable adjustments duty was first introduced under the Disability Discrimination Act 1995. The reasonable adjustments duty under the Equality Act operates slightly differently but the object is the same: to avoid as far as possible by reasonable means the disadvantage which a disabled student experiences because of their disability.</a:t>
            </a:r>
          </a:p>
          <a:p>
            <a:pPr marL="0" indent="0">
              <a:buNone/>
            </a:pPr>
            <a:endParaRPr lang="en-GB" i="1"/>
          </a:p>
          <a:p>
            <a:pPr marL="0" indent="0">
              <a:lnSpc>
                <a:spcPct val="110000"/>
              </a:lnSpc>
              <a:buNone/>
            </a:pPr>
            <a:r>
              <a:rPr lang="en-GB" i="1"/>
              <a:t>The duty requires us to take positive steps to ensure that disabled students can fully</a:t>
            </a:r>
          </a:p>
          <a:p>
            <a:pPr marL="0" indent="0">
              <a:lnSpc>
                <a:spcPct val="110000"/>
              </a:lnSpc>
              <a:buNone/>
            </a:pPr>
            <a:r>
              <a:rPr lang="en-GB" i="1"/>
              <a:t>participate in the education and other benefits, facilities and services provided for</a:t>
            </a:r>
          </a:p>
          <a:p>
            <a:pPr marL="0" indent="0">
              <a:lnSpc>
                <a:spcPct val="110000"/>
              </a:lnSpc>
              <a:buNone/>
            </a:pPr>
            <a:r>
              <a:rPr lang="en-GB" i="1"/>
              <a:t>students.</a:t>
            </a:r>
          </a:p>
        </p:txBody>
      </p:sp>
    </p:spTree>
    <p:extLst>
      <p:ext uri="{BB962C8B-B14F-4D97-AF65-F5344CB8AC3E}">
        <p14:creationId xmlns:p14="http://schemas.microsoft.com/office/powerpoint/2010/main" val="40475894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0FDC00E-B010-7FB8-C1E0-A70BBD1CB639}"/>
              </a:ext>
            </a:extLst>
          </p:cNvPr>
          <p:cNvSpPr>
            <a:spLocks noGrp="1"/>
          </p:cNvSpPr>
          <p:nvPr>
            <p:ph idx="1"/>
          </p:nvPr>
        </p:nvSpPr>
        <p:spPr>
          <a:xfrm>
            <a:off x="131137" y="2063739"/>
            <a:ext cx="11601683" cy="4550818"/>
          </a:xfrm>
        </p:spPr>
        <p:txBody>
          <a:bodyPr vert="horz" lIns="91440" tIns="45720" rIns="91440" bIns="45720" rtlCol="0" anchor="t">
            <a:normAutofit/>
          </a:bodyPr>
          <a:lstStyle/>
          <a:p>
            <a:r>
              <a:rPr lang="en-GB" b="0" i="0" u="none" strike="noStrike">
                <a:solidFill>
                  <a:srgbClr val="333333"/>
                </a:solidFill>
                <a:effectLst/>
                <a:latin typeface="Arial"/>
                <a:cs typeface="Arial"/>
              </a:rPr>
              <a:t>While this duty does not require </a:t>
            </a:r>
            <a:r>
              <a:rPr lang="en-GB">
                <a:solidFill>
                  <a:srgbClr val="333333"/>
                </a:solidFill>
                <a:latin typeface="Arial"/>
                <a:cs typeface="Arial"/>
              </a:rPr>
              <a:t>the universities</a:t>
            </a:r>
            <a:r>
              <a:rPr lang="en-GB" b="0" i="0" u="none" strike="noStrike">
                <a:solidFill>
                  <a:srgbClr val="333333"/>
                </a:solidFill>
                <a:effectLst/>
                <a:latin typeface="Arial"/>
                <a:cs typeface="Arial"/>
              </a:rPr>
              <a:t> to anticipate every need, it does require that the universities think about and provide for ‘</a:t>
            </a:r>
            <a:r>
              <a:rPr lang="en-GB" b="1" i="1" u="none" strike="noStrike">
                <a:solidFill>
                  <a:srgbClr val="333333"/>
                </a:solidFill>
                <a:effectLst/>
                <a:latin typeface="Arial"/>
                <a:cs typeface="Arial"/>
              </a:rPr>
              <a:t>features which may impede persons with particular kinds of disability for example, impaired vision, impaired mobility’</a:t>
            </a:r>
            <a:r>
              <a:rPr lang="en-GB" b="0" i="0" u="none" strike="noStrike">
                <a:solidFill>
                  <a:srgbClr val="333333"/>
                </a:solidFill>
                <a:effectLst/>
                <a:latin typeface="Arial"/>
                <a:cs typeface="Arial"/>
              </a:rPr>
              <a:t>.</a:t>
            </a:r>
            <a:br>
              <a:rPr lang="en-GB">
                <a:solidFill>
                  <a:srgbClr val="333333"/>
                </a:solidFill>
                <a:latin typeface="Arial"/>
                <a:cs typeface="Arial"/>
              </a:rPr>
            </a:br>
            <a:endParaRPr lang="en-GB">
              <a:solidFill>
                <a:srgbClr val="333333"/>
              </a:solidFill>
              <a:latin typeface="Arial"/>
              <a:cs typeface="Arial"/>
            </a:endParaRPr>
          </a:p>
          <a:p>
            <a:r>
              <a:rPr lang="en-GB" b="0" i="0" u="none" strike="noStrike">
                <a:solidFill>
                  <a:srgbClr val="333333"/>
                </a:solidFill>
                <a:effectLst/>
                <a:latin typeface="Arial"/>
                <a:cs typeface="Arial"/>
              </a:rPr>
              <a:t>The main implication of the High Court’s ruling </a:t>
            </a:r>
            <a:r>
              <a:rPr lang="en-GB">
                <a:solidFill>
                  <a:srgbClr val="FF0000"/>
                </a:solidFill>
                <a:latin typeface="Arial"/>
                <a:cs typeface="Arial"/>
              </a:rPr>
              <a:t>on the Natasha </a:t>
            </a:r>
            <a:r>
              <a:rPr lang="en-GB" err="1">
                <a:solidFill>
                  <a:srgbClr val="FF0000"/>
                </a:solidFill>
                <a:latin typeface="Arial"/>
                <a:cs typeface="Arial"/>
              </a:rPr>
              <a:t>Abrahart</a:t>
            </a:r>
            <a:r>
              <a:rPr lang="en-GB">
                <a:solidFill>
                  <a:srgbClr val="FF0000"/>
                </a:solidFill>
                <a:latin typeface="Arial"/>
                <a:cs typeface="Arial"/>
              </a:rPr>
              <a:t> case</a:t>
            </a:r>
            <a:r>
              <a:rPr lang="en-GB">
                <a:solidFill>
                  <a:srgbClr val="333333"/>
                </a:solidFill>
                <a:latin typeface="Arial"/>
                <a:cs typeface="Arial"/>
              </a:rPr>
              <a:t> under</a:t>
            </a:r>
            <a:r>
              <a:rPr lang="en-GB" b="0" i="0" u="none" strike="noStrike">
                <a:solidFill>
                  <a:srgbClr val="333333"/>
                </a:solidFill>
                <a:effectLst/>
                <a:latin typeface="Arial"/>
                <a:cs typeface="Arial"/>
              </a:rPr>
              <a:t> the Equality Act 2010 is the </a:t>
            </a:r>
            <a:r>
              <a:rPr lang="en-GB" b="1" i="0" u="none" strike="noStrike">
                <a:solidFill>
                  <a:srgbClr val="333333"/>
                </a:solidFill>
                <a:effectLst/>
                <a:latin typeface="Arial"/>
                <a:cs typeface="Arial"/>
              </a:rPr>
              <a:t>reinforcement of the </a:t>
            </a:r>
            <a:r>
              <a:rPr lang="en-GB" b="1" i="1" u="none" strike="noStrike">
                <a:solidFill>
                  <a:srgbClr val="333333"/>
                </a:solidFill>
                <a:effectLst/>
                <a:latin typeface="Arial"/>
                <a:cs typeface="Arial"/>
              </a:rPr>
              <a:t>anticipatory </a:t>
            </a:r>
            <a:r>
              <a:rPr lang="en-GB" b="1" i="0" u="none" strike="noStrike">
                <a:solidFill>
                  <a:srgbClr val="333333"/>
                </a:solidFill>
                <a:effectLst/>
                <a:latin typeface="Arial"/>
                <a:cs typeface="Arial"/>
              </a:rPr>
              <a:t>nature of the reasonable adjustment duty under section 20. </a:t>
            </a:r>
            <a:endParaRPr lang="en-GB" b="1">
              <a:latin typeface="Arial"/>
              <a:cs typeface="Arial"/>
            </a:endParaRPr>
          </a:p>
        </p:txBody>
      </p:sp>
    </p:spTree>
    <p:extLst>
      <p:ext uri="{BB962C8B-B14F-4D97-AF65-F5344CB8AC3E}">
        <p14:creationId xmlns:p14="http://schemas.microsoft.com/office/powerpoint/2010/main" val="17057013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6DC9DFB-B78F-8FAA-097C-2500BD990C6E}"/>
              </a:ext>
            </a:extLst>
          </p:cNvPr>
          <p:cNvSpPr>
            <a:spLocks noGrp="1"/>
          </p:cNvSpPr>
          <p:nvPr>
            <p:ph type="title"/>
          </p:nvPr>
        </p:nvSpPr>
        <p:spPr/>
        <p:txBody>
          <a:bodyPr/>
          <a:lstStyle/>
          <a:p>
            <a:r>
              <a:rPr lang="en-GB"/>
              <a:t>Natasha </a:t>
            </a:r>
            <a:r>
              <a:rPr lang="en-GB" err="1"/>
              <a:t>Abrahart</a:t>
            </a:r>
            <a:r>
              <a:rPr lang="en-GB"/>
              <a:t> case</a:t>
            </a:r>
          </a:p>
        </p:txBody>
      </p:sp>
      <p:sp>
        <p:nvSpPr>
          <p:cNvPr id="3" name="Content Placeholder 2">
            <a:extLst>
              <a:ext uri="{FF2B5EF4-FFF2-40B4-BE49-F238E27FC236}">
                <a16:creationId xmlns:a16="http://schemas.microsoft.com/office/drawing/2014/main" id="{5F557706-B996-EFDA-0D47-0C6105D9E194}"/>
              </a:ext>
            </a:extLst>
          </p:cNvPr>
          <p:cNvSpPr>
            <a:spLocks noGrp="1"/>
          </p:cNvSpPr>
          <p:nvPr>
            <p:ph idx="1"/>
          </p:nvPr>
        </p:nvSpPr>
        <p:spPr/>
        <p:txBody>
          <a:bodyPr>
            <a:normAutofit fontScale="92500" lnSpcReduction="10000"/>
          </a:bodyPr>
          <a:lstStyle/>
          <a:p>
            <a:r>
              <a:rPr lang="en-GB" b="0" i="0" u="none" strike="noStrike">
                <a:solidFill>
                  <a:srgbClr val="333333"/>
                </a:solidFill>
                <a:effectLst/>
                <a:latin typeface="Open Sans" panose="020B0606030504020204" pitchFamily="34" charset="0"/>
              </a:rPr>
              <a:t>The High Court found that the duty applies even in the </a:t>
            </a:r>
            <a:r>
              <a:rPr lang="en-GB" b="1" i="0" u="none" strike="noStrike">
                <a:solidFill>
                  <a:srgbClr val="333333"/>
                </a:solidFill>
                <a:effectLst/>
                <a:latin typeface="Open Sans" panose="020B0606030504020204" pitchFamily="34" charset="0"/>
              </a:rPr>
              <a:t>case of an individual student as opposed to groups of students </a:t>
            </a:r>
            <a:r>
              <a:rPr lang="en-GB" b="0" i="0" u="none" strike="noStrike">
                <a:solidFill>
                  <a:srgbClr val="333333"/>
                </a:solidFill>
                <a:effectLst/>
                <a:latin typeface="Open Sans" panose="020B0606030504020204" pitchFamily="34" charset="0"/>
              </a:rPr>
              <a:t>(e.g. who are blind, deaf or are wheelchair users) or types of disabilities. </a:t>
            </a:r>
          </a:p>
          <a:p>
            <a:r>
              <a:rPr lang="en-GB">
                <a:solidFill>
                  <a:srgbClr val="333333"/>
                </a:solidFill>
                <a:latin typeface="Open Sans" panose="020B0606030504020204" pitchFamily="34" charset="0"/>
              </a:rPr>
              <a:t>U</a:t>
            </a:r>
            <a:r>
              <a:rPr lang="en-GB" b="0" i="0" u="none" strike="noStrike">
                <a:solidFill>
                  <a:srgbClr val="333333"/>
                </a:solidFill>
                <a:effectLst/>
                <a:latin typeface="Open Sans" panose="020B0606030504020204" pitchFamily="34" charset="0"/>
              </a:rPr>
              <a:t>ntil the ruling, the duty may have been read to apply mainly in cases where duty bearers were meant to </a:t>
            </a:r>
            <a:r>
              <a:rPr lang="en-GB" b="1" i="0" u="none" strike="noStrike">
                <a:solidFill>
                  <a:srgbClr val="333333"/>
                </a:solidFill>
                <a:effectLst/>
                <a:latin typeface="Open Sans" panose="020B0606030504020204" pitchFamily="34" charset="0"/>
              </a:rPr>
              <a:t>anticipate and provide for </a:t>
            </a:r>
            <a:r>
              <a:rPr lang="en-GB" b="1" i="1" u="none" strike="noStrike">
                <a:solidFill>
                  <a:srgbClr val="333333"/>
                </a:solidFill>
                <a:effectLst/>
                <a:latin typeface="Open Sans" panose="020B0606030504020204" pitchFamily="34" charset="0"/>
              </a:rPr>
              <a:t>groups</a:t>
            </a:r>
            <a:r>
              <a:rPr lang="en-GB" b="1" i="0" u="none" strike="noStrike">
                <a:solidFill>
                  <a:srgbClr val="333333"/>
                </a:solidFill>
                <a:effectLst/>
                <a:latin typeface="Open Sans" panose="020B0606030504020204" pitchFamily="34" charset="0"/>
              </a:rPr>
              <a:t> of disabled people or certain types of disabilities generally rather than the needs of a specific individual without a reported disability.</a:t>
            </a:r>
          </a:p>
          <a:p>
            <a:r>
              <a:rPr lang="en-GB" b="0" i="0" u="none" strike="noStrike">
                <a:solidFill>
                  <a:srgbClr val="333333"/>
                </a:solidFill>
                <a:effectLst/>
                <a:latin typeface="Open Sans" panose="020B0606030504020204" pitchFamily="34" charset="0"/>
              </a:rPr>
              <a:t>Yet </a:t>
            </a:r>
            <a:r>
              <a:rPr lang="en-GB">
                <a:solidFill>
                  <a:srgbClr val="333333"/>
                </a:solidFill>
                <a:latin typeface="Open Sans" panose="020B0606030504020204" pitchFamily="34" charset="0"/>
              </a:rPr>
              <a:t>Bristol </a:t>
            </a:r>
            <a:r>
              <a:rPr lang="en-GB" b="0" i="0" u="none" strike="noStrike">
                <a:solidFill>
                  <a:srgbClr val="333333"/>
                </a:solidFill>
                <a:effectLst/>
                <a:latin typeface="Open Sans" panose="020B0606030504020204" pitchFamily="34" charset="0"/>
              </a:rPr>
              <a:t>University was found to have </a:t>
            </a:r>
            <a:r>
              <a:rPr lang="en-GB" b="1" i="0" u="none" strike="noStrike">
                <a:solidFill>
                  <a:srgbClr val="333333"/>
                </a:solidFill>
                <a:effectLst/>
                <a:latin typeface="Open Sans" panose="020B0606030504020204" pitchFamily="34" charset="0"/>
              </a:rPr>
              <a:t>breached this duty in relation to an individual student </a:t>
            </a:r>
            <a:r>
              <a:rPr lang="en-GB" b="1" i="1" u="none" strike="noStrike">
                <a:solidFill>
                  <a:srgbClr val="333333"/>
                </a:solidFill>
                <a:effectLst/>
                <a:latin typeface="Open Sans" panose="020B0606030504020204" pitchFamily="34" charset="0"/>
              </a:rPr>
              <a:t>without</a:t>
            </a:r>
            <a:r>
              <a:rPr lang="en-GB" b="1" i="0" u="none" strike="noStrike">
                <a:solidFill>
                  <a:srgbClr val="333333"/>
                </a:solidFill>
                <a:effectLst/>
                <a:latin typeface="Open Sans" panose="020B0606030504020204" pitchFamily="34" charset="0"/>
              </a:rPr>
              <a:t> a reported disability</a:t>
            </a:r>
            <a:r>
              <a:rPr lang="en-GB" b="0" i="0" u="none" strike="noStrike">
                <a:solidFill>
                  <a:srgbClr val="333333"/>
                </a:solidFill>
                <a:effectLst/>
                <a:latin typeface="Open Sans" panose="020B0606030504020204" pitchFamily="34" charset="0"/>
              </a:rPr>
              <a:t>; but whose difficulties with oral assessment, the County Court and the High Court thought were apparent </a:t>
            </a:r>
            <a:r>
              <a:rPr lang="en-GB" b="0" i="1" u="none" strike="noStrike">
                <a:solidFill>
                  <a:srgbClr val="333333"/>
                </a:solidFill>
                <a:effectLst/>
                <a:latin typeface="Open Sans" panose="020B0606030504020204" pitchFamily="34" charset="0"/>
              </a:rPr>
              <a:t>as disability</a:t>
            </a:r>
            <a:r>
              <a:rPr lang="en-GB" b="0" i="0" u="none" strike="noStrike">
                <a:solidFill>
                  <a:srgbClr val="333333"/>
                </a:solidFill>
                <a:effectLst/>
                <a:latin typeface="Open Sans" panose="020B0606030504020204" pitchFamily="34" charset="0"/>
              </a:rPr>
              <a:t> to the University.</a:t>
            </a:r>
            <a:endParaRPr lang="en-GB"/>
          </a:p>
        </p:txBody>
      </p:sp>
    </p:spTree>
    <p:extLst>
      <p:ext uri="{BB962C8B-B14F-4D97-AF65-F5344CB8AC3E}">
        <p14:creationId xmlns:p14="http://schemas.microsoft.com/office/powerpoint/2010/main" val="8592637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6ACA6D-3836-FDDD-F804-231C7B86607F}"/>
              </a:ext>
            </a:extLst>
          </p:cNvPr>
          <p:cNvSpPr>
            <a:spLocks noGrp="1"/>
          </p:cNvSpPr>
          <p:nvPr>
            <p:ph type="title"/>
          </p:nvPr>
        </p:nvSpPr>
        <p:spPr/>
        <p:txBody>
          <a:bodyPr/>
          <a:lstStyle/>
          <a:p>
            <a:r>
              <a:rPr lang="en-GB"/>
              <a:t>Key points from EHRC briefing note</a:t>
            </a:r>
          </a:p>
        </p:txBody>
      </p:sp>
      <p:sp>
        <p:nvSpPr>
          <p:cNvPr id="3" name="Content Placeholder 2">
            <a:extLst>
              <a:ext uri="{FF2B5EF4-FFF2-40B4-BE49-F238E27FC236}">
                <a16:creationId xmlns:a16="http://schemas.microsoft.com/office/drawing/2014/main" id="{ACB6D92B-A097-EC47-94D0-C20F55C7CA6C}"/>
              </a:ext>
            </a:extLst>
          </p:cNvPr>
          <p:cNvSpPr>
            <a:spLocks noGrp="1"/>
          </p:cNvSpPr>
          <p:nvPr>
            <p:ph idx="1"/>
          </p:nvPr>
        </p:nvSpPr>
        <p:spPr/>
        <p:txBody>
          <a:bodyPr vert="horz" lIns="91440" tIns="45720" rIns="91440" bIns="45720" rtlCol="0" anchor="t">
            <a:normAutofit fontScale="85000" lnSpcReduction="20000"/>
          </a:bodyPr>
          <a:lstStyle/>
          <a:p>
            <a:r>
              <a:rPr lang="en-GB" b="0" i="0" u="none" strike="noStrike">
                <a:effectLst/>
                <a:latin typeface="Open Sans"/>
                <a:ea typeface="Open Sans"/>
                <a:cs typeface="Open Sans"/>
              </a:rPr>
              <a:t>Student-facing staff should be trained to recognise symptoms of mental health crises and trained to know what to do next to obtain support for the student and remove additional stressors such as deadlines. </a:t>
            </a:r>
            <a:endParaRPr lang="en-US">
              <a:latin typeface="Open Sans"/>
              <a:ea typeface="Open Sans"/>
              <a:cs typeface="Open Sans"/>
            </a:endParaRPr>
          </a:p>
          <a:p>
            <a:r>
              <a:rPr lang="en-GB" b="0" i="0" u="none" strike="noStrike">
                <a:effectLst/>
                <a:latin typeface="Open Sans"/>
                <a:ea typeface="Open Sans"/>
                <a:cs typeface="Open Sans"/>
              </a:rPr>
              <a:t>Staff should be reminded that where a student has a severe or urgent condition, reasonable adjustments may be made without a diagnosis or medical or expert evidence.</a:t>
            </a:r>
            <a:endParaRPr lang="en-GB">
              <a:latin typeface="Open Sans"/>
              <a:ea typeface="Open Sans"/>
              <a:cs typeface="Open Sans"/>
            </a:endParaRPr>
          </a:p>
          <a:p>
            <a:r>
              <a:rPr lang="en-GB" b="0" i="0" u="none" strike="noStrike">
                <a:effectLst/>
                <a:latin typeface="Open Sans"/>
                <a:ea typeface="Open Sans"/>
                <a:cs typeface="Open Sans"/>
              </a:rPr>
              <a:t>Where a student does not have a diagnosis of disability, but staff are concerned that the student is struggling or failing to engage, staff should take steps to determine whether a student may have a disability and whether to put reasonable adjustments in place. Such steps may include consideration of what the student says about their disability or health condition and how they present when speaking to staff and peers. Their behaviour may also be taken into consideration, for example, attendance at lectures, submission of work, general engagement with courses and other activities and whether there are discrepancies between certain modules or formats of assessment.</a:t>
            </a:r>
            <a:endParaRPr lang="en-GB">
              <a:latin typeface="Open Sans"/>
              <a:ea typeface="Open Sans"/>
              <a:cs typeface="Open Sans"/>
            </a:endParaRPr>
          </a:p>
        </p:txBody>
      </p:sp>
    </p:spTree>
    <p:extLst>
      <p:ext uri="{BB962C8B-B14F-4D97-AF65-F5344CB8AC3E}">
        <p14:creationId xmlns:p14="http://schemas.microsoft.com/office/powerpoint/2010/main" val="1556369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CB828C-356B-AC51-B78E-18A6BEC87A54}"/>
              </a:ext>
            </a:extLst>
          </p:cNvPr>
          <p:cNvSpPr>
            <a:spLocks noGrp="1"/>
          </p:cNvSpPr>
          <p:nvPr>
            <p:ph type="ctrTitle"/>
          </p:nvPr>
        </p:nvSpPr>
        <p:spPr>
          <a:xfrm>
            <a:off x="395416" y="2344230"/>
            <a:ext cx="8494657" cy="1120530"/>
          </a:xfrm>
        </p:spPr>
        <p:txBody>
          <a:bodyPr>
            <a:normAutofit fontScale="90000"/>
          </a:bodyPr>
          <a:lstStyle/>
          <a:p>
            <a:r>
              <a:rPr lang="en-GB"/>
              <a:t>What is already available to support you and your students</a:t>
            </a:r>
          </a:p>
        </p:txBody>
      </p:sp>
    </p:spTree>
    <p:extLst>
      <p:ext uri="{BB962C8B-B14F-4D97-AF65-F5344CB8AC3E}">
        <p14:creationId xmlns:p14="http://schemas.microsoft.com/office/powerpoint/2010/main" val="6845010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1AD36A-4D83-C412-AA7D-6383B5E4262A}"/>
              </a:ext>
            </a:extLst>
          </p:cNvPr>
          <p:cNvSpPr>
            <a:spLocks noGrp="1"/>
          </p:cNvSpPr>
          <p:nvPr>
            <p:ph type="ctrTitle"/>
          </p:nvPr>
        </p:nvSpPr>
        <p:spPr/>
        <p:txBody>
          <a:bodyPr/>
          <a:lstStyle/>
          <a:p>
            <a:r>
              <a:rPr lang="en-US" dirty="0">
                <a:cs typeface="Arial"/>
              </a:rPr>
              <a:t>Well-Being Support and Adjustments</a:t>
            </a:r>
          </a:p>
        </p:txBody>
      </p:sp>
      <p:sp>
        <p:nvSpPr>
          <p:cNvPr id="3" name="Content Placeholder 2">
            <a:extLst>
              <a:ext uri="{FF2B5EF4-FFF2-40B4-BE49-F238E27FC236}">
                <a16:creationId xmlns:a16="http://schemas.microsoft.com/office/drawing/2014/main" id="{FED3153A-579A-C619-A329-CB8EAD2BE6FF}"/>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728769207"/>
      </p:ext>
    </p:extLst>
  </p:cSld>
  <p:clrMapOvr>
    <a:masterClrMapping/>
  </p:clrMapOvr>
</p:sld>
</file>

<file path=ppt/theme/theme1.xml><?xml version="1.0" encoding="utf-8"?>
<a:theme xmlns:a="http://schemas.openxmlformats.org/drawingml/2006/main" name="Office Theme">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E-TEAM_PPT-template-light" id="{418897C2-A12A-564C-BB9D-F9BC55FABAED}" vid="{676BA1CE-25F6-5947-9F20-7F2717D39C1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D7CD8C5E554C9746B74162CF47E78A48" ma:contentTypeVersion="18" ma:contentTypeDescription="Create a new document." ma:contentTypeScope="" ma:versionID="a6d43edf1bb1fefd502f4e35e0830113">
  <xsd:schema xmlns:xsd="http://www.w3.org/2001/XMLSchema" xmlns:xs="http://www.w3.org/2001/XMLSchema" xmlns:p="http://schemas.microsoft.com/office/2006/metadata/properties" xmlns:ns2="788c733f-7be1-410d-aa39-6a8d7538e9db" xmlns:ns3="a8410689-43c4-4c97-b035-77dd0f0b4771" targetNamespace="http://schemas.microsoft.com/office/2006/metadata/properties" ma:root="true" ma:fieldsID="602ea0cc2adad1be1162fb886e231a2a" ns2:_="" ns3:_="">
    <xsd:import namespace="788c733f-7be1-410d-aa39-6a8d7538e9db"/>
    <xsd:import namespace="a8410689-43c4-4c97-b035-77dd0f0b4771"/>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LengthInSeconds" minOccurs="0"/>
                <xsd:element ref="ns2:MediaServiceObjectDetectorVersions" minOccurs="0"/>
                <xsd:element ref="ns2:lcf76f155ced4ddcb4097134ff3c332f" minOccurs="0"/>
                <xsd:element ref="ns3:TaxCatchAll" minOccurs="0"/>
                <xsd:element ref="ns2:MediaServiceLocation"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88c733f-7be1-410d-aa39-6a8d7538e9d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2c64bf66-3ab6-4740-8ae4-bf44781f3889" ma:termSetId="09814cd3-568e-fe90-9814-8d621ff8fb84" ma:anchorId="fba54fb3-c3e1-fe81-a776-ca4b69148c4d" ma:open="true" ma:isKeyword="false">
      <xsd:complexType>
        <xsd:sequence>
          <xsd:element ref="pc:Terms" minOccurs="0" maxOccurs="1"/>
        </xsd:sequence>
      </xsd:complexType>
    </xsd:element>
    <xsd:element name="MediaServiceLocation" ma:index="24" nillable="true" ma:displayName="Location" ma:indexed="true" ma:internalName="MediaServiceLocation"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a8410689-43c4-4c97-b035-77dd0f0b4771"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546f6016-b104-4156-8625-b96f945fce5c}" ma:internalName="TaxCatchAll" ma:showField="CatchAllData" ma:web="a8410689-43c4-4c97-b035-77dd0f0b477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a8410689-43c4-4c97-b035-77dd0f0b4771" xsi:nil="true"/>
    <lcf76f155ced4ddcb4097134ff3c332f xmlns="788c733f-7be1-410d-aa39-6a8d7538e9db">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EF085C67-5AD1-4581-A441-802770ABDAD2}">
  <ds:schemaRefs>
    <ds:schemaRef ds:uri="http://schemas.microsoft.com/sharepoint/v3/contenttype/forms"/>
  </ds:schemaRefs>
</ds:datastoreItem>
</file>

<file path=customXml/itemProps2.xml><?xml version="1.0" encoding="utf-8"?>
<ds:datastoreItem xmlns:ds="http://schemas.openxmlformats.org/officeDocument/2006/customXml" ds:itemID="{4D0EEF10-EA0A-45CB-85D5-2652805559A7}">
  <ds:schemaRefs>
    <ds:schemaRef ds:uri="788c733f-7be1-410d-aa39-6a8d7538e9db"/>
    <ds:schemaRef ds:uri="a8410689-43c4-4c97-b035-77dd0f0b4771"/>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3AB16B78-3685-45D4-BB3E-39C9727FAF1A}">
  <ds:schemaRefs>
    <ds:schemaRef ds:uri="http://purl.org/dc/terms/"/>
    <ds:schemaRef ds:uri="http://www.w3.org/XML/1998/namespace"/>
    <ds:schemaRef ds:uri="http://schemas.openxmlformats.org/package/2006/metadata/core-properties"/>
    <ds:schemaRef ds:uri="http://schemas.microsoft.com/office/2006/metadata/properties"/>
    <ds:schemaRef ds:uri="a8410689-43c4-4c97-b035-77dd0f0b4771"/>
    <ds:schemaRef ds:uri="http://purl.org/dc/elements/1.1/"/>
    <ds:schemaRef ds:uri="http://schemas.microsoft.com/office/2006/documentManagement/types"/>
    <ds:schemaRef ds:uri="http://purl.org/dc/dcmitype/"/>
    <ds:schemaRef ds:uri="http://schemas.microsoft.com/office/infopath/2007/PartnerControls"/>
    <ds:schemaRef ds:uri="788c733f-7be1-410d-aa39-6a8d7538e9db"/>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2463</Words>
  <Application>Microsoft Office PowerPoint</Application>
  <PresentationFormat>Widescreen</PresentationFormat>
  <Paragraphs>124</Paragraphs>
  <Slides>23</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23</vt:i4>
      </vt:variant>
    </vt:vector>
  </HeadingPairs>
  <TitlesOfParts>
    <vt:vector size="30" baseType="lpstr">
      <vt:lpstr>Aptos</vt:lpstr>
      <vt:lpstr>Arial</vt:lpstr>
      <vt:lpstr>Calibri</vt:lpstr>
      <vt:lpstr>Open Sans</vt:lpstr>
      <vt:lpstr>Segoe UI</vt:lpstr>
      <vt:lpstr>Wingdings</vt:lpstr>
      <vt:lpstr>Office Theme</vt:lpstr>
      <vt:lpstr>Anticipatory Duty, Teaching, Learning and Assessment  Inclusive Education, Eden Centre for Educational Enhancement</vt:lpstr>
      <vt:lpstr>Content:</vt:lpstr>
      <vt:lpstr>The Equality Act 2010</vt:lpstr>
      <vt:lpstr>The duty to make reasonable adjustments </vt:lpstr>
      <vt:lpstr>PowerPoint Presentation</vt:lpstr>
      <vt:lpstr>Natasha Abrahart case</vt:lpstr>
      <vt:lpstr>Key points from EHRC briefing note</vt:lpstr>
      <vt:lpstr>What is already available to support you and your students</vt:lpstr>
      <vt:lpstr>Well-Being Support and Adjustments</vt:lpstr>
      <vt:lpstr>Student Well-Being Support and My Adjustments</vt:lpstr>
      <vt:lpstr>Reasonable adjustments and alternative assessments</vt:lpstr>
      <vt:lpstr>Teaching and Learning Support: To enhance assessment and learning in the classroom, we strongly encourage our colleagues to utilise the comprehensive resources provided in the Assessment Toolkit, as well as the detailed guidance on learning outcomes available from the Eden Centre. These tools are designed to support teachers around alternative assessments and assessment choices.</vt:lpstr>
      <vt:lpstr>LSE Assessment Toolkit</vt:lpstr>
      <vt:lpstr>The Assessment Toolkit can support teachers with:</vt:lpstr>
      <vt:lpstr>Assessment and Programme Learning Outcomes</vt:lpstr>
      <vt:lpstr>The importance and process of developing Programme Learning Outcomes</vt:lpstr>
      <vt:lpstr>Teaching Scenarios:  The following examples provide guidance and support for teachers by outlining potential situations they might encounter with their students and offering strategies to address them effectively.</vt:lpstr>
      <vt:lpstr>Teaching scenario one:   </vt:lpstr>
      <vt:lpstr>Teaching scenario two:   </vt:lpstr>
      <vt:lpstr>Teaching scenario three:    </vt:lpstr>
      <vt:lpstr>Teaching scenario four:    </vt:lpstr>
      <vt:lpstr>Readings and resources:</vt:lpstr>
      <vt:lpstr>Key contacts: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Anticipatory Duty, University, Teaching and Assessment</dc:title>
  <dc:creator>Akile Ahmet</dc:creator>
  <cp:lastModifiedBy>Faggiani,AD</cp:lastModifiedBy>
  <cp:revision>2</cp:revision>
  <dcterms:created xsi:type="dcterms:W3CDTF">2024-11-08T16:10:59Z</dcterms:created>
  <dcterms:modified xsi:type="dcterms:W3CDTF">2024-12-19T10:23:10Z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0x010100D7CD8C5E554C9746B74162CF47E78A48</vt:lpwstr>
  </property>
  <property fmtid="{D5CDD505-2E9C-101B-9397-08002B2CF9AE}" pid="3" name="MediaServiceImageTags">
    <vt:lpwstr/>
  </property>
</Properties>
</file>