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945EFC-274F-404B-933B-7EE8AA9ADC70}" v="1" dt="2026-05-15T09:32:26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3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16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le Ahmet" userId="450445bb-67c9-41b9-9510-08c7515c4924" providerId="ADAL" clId="{970653FE-7B25-521D-9464-5FC23230502E}"/>
    <pc:docChg chg="modSld">
      <pc:chgData name="Akile Ahmet" userId="450445bb-67c9-41b9-9510-08c7515c4924" providerId="ADAL" clId="{970653FE-7B25-521D-9464-5FC23230502E}" dt="2026-05-15T09:33:44.501" v="70" actId="20577"/>
      <pc:docMkLst>
        <pc:docMk/>
      </pc:docMkLst>
      <pc:sldChg chg="modSp mod">
        <pc:chgData name="Akile Ahmet" userId="450445bb-67c9-41b9-9510-08c7515c4924" providerId="ADAL" clId="{970653FE-7B25-521D-9464-5FC23230502E}" dt="2026-05-15T09:33:44.501" v="70" actId="20577"/>
        <pc:sldMkLst>
          <pc:docMk/>
          <pc:sldMk cId="0" sldId="256"/>
        </pc:sldMkLst>
        <pc:spChg chg="mod">
          <ac:chgData name="Akile Ahmet" userId="450445bb-67c9-41b9-9510-08c7515c4924" providerId="ADAL" clId="{970653FE-7B25-521D-9464-5FC23230502E}" dt="2026-05-15T09:33:44.501" v="70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Akile Ahmet" userId="450445bb-67c9-41b9-9510-08c7515c4924" providerId="ADAL" clId="{970653FE-7B25-521D-9464-5FC23230502E}" dt="2026-05-15T09:32:31.460" v="66" actId="1076"/>
          <ac:spMkLst>
            <pc:docMk/>
            <pc:sldMk cId="0" sldId="256"/>
            <ac:spMk id="2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3057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le.ac.uk/news/2023/july/ripia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1D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3474720" y="0"/>
            <a:ext cx="109728" cy="5143500"/>
          </a:xfrm>
          <a:prstGeom prst="rect">
            <a:avLst/>
          </a:prstGeom>
          <a:solidFill>
            <a:srgbClr val="F4A49E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20040" y="109728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320040" y="283464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E8CB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Inclusive Education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E8CB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Eden Centre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E8CBCA"/>
                </a:solidFill>
                <a:latin typeface="Calibri" pitchFamily="34" charset="0"/>
                <a:cs typeface="Calibri" pitchFamily="34" charset="-120"/>
              </a:rPr>
              <a:t>LSE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931920" y="502920"/>
            <a:ext cx="2331720" cy="1920240"/>
          </a:xfrm>
          <a:prstGeom prst="rect">
            <a:avLst/>
          </a:prstGeom>
          <a:noFill/>
          <a:ln w="19050">
            <a:solidFill>
              <a:srgbClr val="F4A49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4041648" y="630936"/>
            <a:ext cx="502920" cy="502920"/>
          </a:xfrm>
          <a:prstGeom prst="ellipse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368" y="676656"/>
            <a:ext cx="402336" cy="40233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041648" y="1216152"/>
            <a:ext cx="2103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041648" y="1819656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students WHEN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492240" y="502920"/>
            <a:ext cx="2331720" cy="1920240"/>
          </a:xfrm>
          <a:prstGeom prst="rect">
            <a:avLst/>
          </a:prstGeom>
          <a:noFill/>
          <a:ln w="19050">
            <a:solidFill>
              <a:srgbClr val="F4A49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9"/>
          <p:cNvSpPr/>
          <p:nvPr/>
        </p:nvSpPr>
        <p:spPr>
          <a:xfrm>
            <a:off x="6601968" y="630936"/>
            <a:ext cx="502920" cy="502920"/>
          </a:xfrm>
          <a:prstGeom prst="ellipse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7688" y="676656"/>
            <a:ext cx="402336" cy="40233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601968" y="1216152"/>
            <a:ext cx="2103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6601968" y="1819656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students WHAT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3931920" y="2651760"/>
            <a:ext cx="2331720" cy="1920240"/>
          </a:xfrm>
          <a:prstGeom prst="rect">
            <a:avLst/>
          </a:prstGeom>
          <a:noFill/>
          <a:ln w="19050">
            <a:solidFill>
              <a:srgbClr val="F4A49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3"/>
          <p:cNvSpPr/>
          <p:nvPr/>
        </p:nvSpPr>
        <p:spPr>
          <a:xfrm>
            <a:off x="4041648" y="2779776"/>
            <a:ext cx="502920" cy="502920"/>
          </a:xfrm>
          <a:prstGeom prst="ellipse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7368" y="2825496"/>
            <a:ext cx="402336" cy="40233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041648" y="3364992"/>
            <a:ext cx="2103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4041648" y="3968496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success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6492240" y="2651760"/>
            <a:ext cx="2331720" cy="1920240"/>
          </a:xfrm>
          <a:prstGeom prst="rect">
            <a:avLst/>
          </a:prstGeom>
          <a:noFill/>
          <a:ln w="19050">
            <a:solidFill>
              <a:srgbClr val="F4A49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17"/>
          <p:cNvSpPr/>
          <p:nvPr/>
        </p:nvSpPr>
        <p:spPr>
          <a:xfrm>
            <a:off x="6601968" y="2779776"/>
            <a:ext cx="502920" cy="502920"/>
          </a:xfrm>
          <a:prstGeom prst="ellipse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7688" y="2825496"/>
            <a:ext cx="402336" cy="402336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601968" y="3364992"/>
            <a:ext cx="2103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Marking</a:t>
            </a: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6601968" y="3968496"/>
            <a:ext cx="2103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confidence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3813048" y="4672584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E8CB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not matching effort? Here's how we help.</a:t>
            </a:r>
          </a:p>
          <a:p>
            <a:pPr marL="0" indent="0" algn="l">
              <a:buNone/>
            </a:pPr>
            <a:r>
              <a:rPr lang="en-US" sz="1200" i="1" dirty="0">
                <a:solidFill>
                  <a:srgbClr val="E8CB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Adapted from the work of </a:t>
            </a:r>
            <a:r>
              <a:rPr lang="en-US" sz="1200" i="1" dirty="0">
                <a:solidFill>
                  <a:srgbClr val="E8CBC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/>
              </a:rPr>
              <a:t>Paul Campbell (2023)</a:t>
            </a:r>
            <a:endParaRPr lang="en-US" sz="1200" i="1" dirty="0">
              <a:solidFill>
                <a:srgbClr val="E8CBC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noFill/>
          <a:ln w="12700">
            <a:solidFill>
              <a:srgbClr val="1D1D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109728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459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SCHEDULE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1097280" y="5486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students WHEN</a:t>
            </a:r>
            <a:endParaRPr lang="en-US" sz="1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137160"/>
            <a:ext cx="640080" cy="64008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457200" y="1325880"/>
            <a:ext cx="41148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4114800" cy="73152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581912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85800" y="2194560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timetable from start to submission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685800" y="2971800"/>
            <a:ext cx="3611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out every key milestone in the assessment process — clearly dated and sequenced so students always know where they are in their journey.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4846320" y="1325880"/>
            <a:ext cx="41148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Shape 10"/>
          <p:cNvSpPr/>
          <p:nvPr/>
        </p:nvSpPr>
        <p:spPr>
          <a:xfrm>
            <a:off x="4846320" y="1325880"/>
            <a:ext cx="4114800" cy="73152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4920" y="1581912"/>
            <a:ext cx="502920" cy="5029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074920" y="2194560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Exact task dates across the full term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5074920" y="2971800"/>
            <a:ext cx="3611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can see precisely when they should have started or completed each stage — removing ambiguity and reducing last-minute pressure.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Assessment Schedule is distributed at the start of each course and revisited at key milestones.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noFill/>
          <a:ln w="12700">
            <a:solidFill>
              <a:srgbClr val="1D1D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109728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459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SCHEDULE TEMPLATE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1097280" y="566928"/>
            <a:ext cx="6400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with your course dates and activities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904242"/>
              </p:ext>
            </p:extLst>
          </p:nvPr>
        </p:nvGraphicFramePr>
        <p:xfrm>
          <a:off x="480060" y="1207008"/>
          <a:ext cx="8183880" cy="3730752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Week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Lecture / Class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Teacher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 Activity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Assessment Support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Reading List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A4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A4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A4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A4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A4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CB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noFill/>
          <a:ln w="12700">
            <a:solidFill>
              <a:srgbClr val="1D1D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109728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8B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4592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ASSIGNMENT BRIEF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1097280" y="566928"/>
            <a:ext cx="6400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students WHAT — a 3-page max document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261872"/>
            <a:ext cx="4023360" cy="566928"/>
          </a:xfrm>
          <a:prstGeom prst="rect">
            <a:avLst/>
          </a:prstGeom>
          <a:solidFill>
            <a:srgbClr val="FAE9E8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365760" y="1261872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640080" y="1316736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Submission Deadline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956816"/>
            <a:ext cx="402336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365760" y="1956816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640080" y="2011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Weighting of Assignment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651760"/>
            <a:ext cx="4023360" cy="566928"/>
          </a:xfrm>
          <a:prstGeom prst="rect">
            <a:avLst/>
          </a:prstGeom>
          <a:solidFill>
            <a:srgbClr val="FAE9E8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365760" y="2651760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40080" y="270662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Instructions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346704"/>
            <a:ext cx="402336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365760" y="3346704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40080" y="340156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Questions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4041648"/>
            <a:ext cx="4023360" cy="566928"/>
          </a:xfrm>
          <a:prstGeom prst="rect">
            <a:avLst/>
          </a:prstGeom>
          <a:solidFill>
            <a:srgbClr val="FAE9E8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365760" y="4041648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640080" y="409651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754880" y="1261872"/>
            <a:ext cx="4023360" cy="566928"/>
          </a:xfrm>
          <a:prstGeom prst="rect">
            <a:avLst/>
          </a:prstGeom>
          <a:solidFill>
            <a:srgbClr val="FAE9E8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4754880" y="1261872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5029200" y="1316736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Referencing Instructions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1956816"/>
            <a:ext cx="402336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754880" y="1956816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5029200" y="2011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Policy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754880" y="2651760"/>
            <a:ext cx="4023360" cy="566928"/>
          </a:xfrm>
          <a:prstGeom prst="rect">
            <a:avLst/>
          </a:prstGeom>
          <a:solidFill>
            <a:srgbClr val="FAE9E8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4754880" y="2651760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5029200" y="270662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Misconduct Guidelines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754880" y="3346704"/>
            <a:ext cx="402336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E8CBC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2" name="Shape 30"/>
          <p:cNvSpPr/>
          <p:nvPr/>
        </p:nvSpPr>
        <p:spPr>
          <a:xfrm>
            <a:off x="4754880" y="3346704"/>
            <a:ext cx="182880" cy="566928"/>
          </a:xfrm>
          <a:prstGeom prst="rect">
            <a:avLst/>
          </a:prstGeom>
          <a:solidFill>
            <a:srgbClr val="8B1A10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31"/>
          <p:cNvSpPr/>
          <p:nvPr/>
        </p:nvSpPr>
        <p:spPr>
          <a:xfrm>
            <a:off x="5029200" y="340156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/ Late Submissions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noFill/>
          <a:ln w="12700">
            <a:solidFill>
              <a:srgbClr val="1D1D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F4A49E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109728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459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MODIFIED SEMINAR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1097280" y="566928"/>
            <a:ext cx="64008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students what success looks like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801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320040" y="12801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44752"/>
            <a:ext cx="347472" cy="34747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86968" y="14264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57200" y="19019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I need to begin? Clarifying the brief, gathering sources, and planning the timeline.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246120" y="12801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Shape 10"/>
          <p:cNvSpPr/>
          <p:nvPr/>
        </p:nvSpPr>
        <p:spPr>
          <a:xfrm>
            <a:off x="3246120" y="12801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280" y="1444752"/>
            <a:ext cx="347472" cy="34747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813048" y="14264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Do's and Don'ts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383280" y="19019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mistakes and best practices — framed as practical guidance students can act on immediately.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172200" y="12801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8" name="Shape 14"/>
          <p:cNvSpPr/>
          <p:nvPr/>
        </p:nvSpPr>
        <p:spPr>
          <a:xfrm>
            <a:off x="6172200" y="12801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444752"/>
            <a:ext cx="347472" cy="34747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739128" y="14264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Structuring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6309360" y="19019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organise arguments, sections, and evidence for a coherent, well-flowing assignment.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320040" y="31089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3" name="Shape 18"/>
          <p:cNvSpPr/>
          <p:nvPr/>
        </p:nvSpPr>
        <p:spPr>
          <a:xfrm>
            <a:off x="320040" y="31089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273552"/>
            <a:ext cx="347472" cy="34747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886968" y="32552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457200" y="37307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Formulating a strong opening — especially for qualitative assignments — that frames the argument clearly.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3246120" y="31089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8" name="Shape 22"/>
          <p:cNvSpPr/>
          <p:nvPr/>
        </p:nvSpPr>
        <p:spPr>
          <a:xfrm>
            <a:off x="3246120" y="31089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3280" y="3273552"/>
            <a:ext cx="347472" cy="347472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3813048" y="32552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vs Weaker</a:t>
            </a:r>
            <a:endParaRPr lang="en-US" sz="1200" dirty="0"/>
          </a:p>
        </p:txBody>
      </p:sp>
      <p:sp>
        <p:nvSpPr>
          <p:cNvPr id="31" name="Text 24"/>
          <p:cNvSpPr/>
          <p:nvPr/>
        </p:nvSpPr>
        <p:spPr>
          <a:xfrm>
            <a:off x="3383280" y="37307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Side-by-side comparison of higher and lower quality responses using real marking criteria.</a:t>
            </a:r>
            <a:endParaRPr lang="en-US" sz="1000" dirty="0"/>
          </a:p>
        </p:txBody>
      </p:sp>
      <p:sp>
        <p:nvSpPr>
          <p:cNvPr id="32" name="Shape 25"/>
          <p:cNvSpPr/>
          <p:nvPr/>
        </p:nvSpPr>
        <p:spPr>
          <a:xfrm>
            <a:off x="6172200" y="3108960"/>
            <a:ext cx="27432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B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3" name="Shape 26"/>
          <p:cNvSpPr/>
          <p:nvPr/>
        </p:nvSpPr>
        <p:spPr>
          <a:xfrm>
            <a:off x="6172200" y="3108960"/>
            <a:ext cx="2743200" cy="64008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273552"/>
            <a:ext cx="347472" cy="347472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6739128" y="3255264"/>
            <a:ext cx="2057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Anecdotal vs Critical</a:t>
            </a:r>
            <a:endParaRPr lang="en-US" sz="1200" dirty="0"/>
          </a:p>
        </p:txBody>
      </p:sp>
      <p:sp>
        <p:nvSpPr>
          <p:cNvPr id="36" name="Text 28"/>
          <p:cNvSpPr/>
          <p:nvPr/>
        </p:nvSpPr>
        <p:spPr>
          <a:xfrm>
            <a:off x="6309360" y="3730752"/>
            <a:ext cx="251460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difference between descriptive, evidence-based, and critically analytical writing.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D1D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E1251B"/>
          </a:solidFill>
          <a:ln w="12700">
            <a:solidFill>
              <a:srgbClr val="E1251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5559552" y="0"/>
            <a:ext cx="109728" cy="5143500"/>
          </a:xfrm>
          <a:prstGeom prst="rect">
            <a:avLst/>
          </a:prstGeom>
          <a:solidFill>
            <a:srgbClr val="F4A49E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411480" y="27432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11480" y="804672"/>
            <a:ext cx="4937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MARKING</a:t>
            </a:r>
            <a:endParaRPr lang="en-US" sz="3000" dirty="0"/>
          </a:p>
          <a:p>
            <a:pPr marL="0" indent="0">
              <a:buNone/>
            </a:pPr>
            <a:r>
              <a:rPr lang="en-US" sz="3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11480" y="1828800"/>
            <a:ext cx="4937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4A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confidence through collaborative assessment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2423160"/>
            <a:ext cx="384048" cy="384048"/>
          </a:xfrm>
          <a:prstGeom prst="ellipse">
            <a:avLst/>
          </a:prstGeom>
          <a:solidFill>
            <a:schemeClr val="bg1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11480" y="244144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32688" y="2441448"/>
            <a:ext cx="4434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mark previous scripts using the marking criteria and lessons from the seminar.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3063240"/>
            <a:ext cx="384048" cy="384048"/>
          </a:xfrm>
          <a:prstGeom prst="ellipse">
            <a:avLst/>
          </a:prstGeom>
          <a:solidFill>
            <a:schemeClr val="bg1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11480" y="308152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32688" y="3081528"/>
            <a:ext cx="4434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reach a consensus on the grade score for each script, debating their reasoning.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3703320"/>
            <a:ext cx="384048" cy="384048"/>
          </a:xfrm>
          <a:prstGeom prst="ellipse">
            <a:avLst/>
          </a:prstGeom>
          <a:solidFill>
            <a:schemeClr val="bg1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411480" y="37216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32688" y="3721608"/>
            <a:ext cx="4434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provides a written rationale using marking descriptors to justify their grade.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4343400"/>
            <a:ext cx="384048" cy="384048"/>
          </a:xfrm>
          <a:prstGeom prst="ellipse">
            <a:avLst/>
          </a:prstGeom>
          <a:solidFill>
            <a:schemeClr val="bg1"/>
          </a:solidFill>
          <a:ln w="12700">
            <a:solidFill>
              <a:srgbClr val="8B1A1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11480" y="436168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D1D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32688" y="4361688"/>
            <a:ext cx="4434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suggest at least one improvement with a concrete example.</a:t>
            </a:r>
            <a:endParaRPr lang="en-US" sz="110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457200"/>
            <a:ext cx="1005840" cy="100584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897880" y="16916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gain:</a:t>
            </a:r>
            <a:endParaRPr lang="en-US" sz="1400" dirty="0"/>
          </a:p>
        </p:txBody>
      </p:sp>
      <p:sp>
        <p:nvSpPr>
          <p:cNvPr id="21" name="Shape 18"/>
          <p:cNvSpPr/>
          <p:nvPr/>
        </p:nvSpPr>
        <p:spPr>
          <a:xfrm>
            <a:off x="5897880" y="2468880"/>
            <a:ext cx="3017520" cy="502920"/>
          </a:xfrm>
          <a:prstGeom prst="rect">
            <a:avLst/>
          </a:prstGeom>
          <a:solidFill>
            <a:srgbClr val="8B1A10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19"/>
          <p:cNvSpPr/>
          <p:nvPr/>
        </p:nvSpPr>
        <p:spPr>
          <a:xfrm>
            <a:off x="6035040" y="2505456"/>
            <a:ext cx="2788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of marking criteria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5897880" y="3090672"/>
            <a:ext cx="3017520" cy="502920"/>
          </a:xfrm>
          <a:prstGeom prst="rect">
            <a:avLst/>
          </a:prstGeom>
          <a:solidFill>
            <a:srgbClr val="8B1A10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6035040" y="3127248"/>
            <a:ext cx="2788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in self-assessment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5897880" y="3712464"/>
            <a:ext cx="3017520" cy="502920"/>
          </a:xfrm>
          <a:prstGeom prst="rect">
            <a:avLst/>
          </a:prstGeom>
          <a:solidFill>
            <a:srgbClr val="8B1A10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3"/>
          <p:cNvSpPr/>
          <p:nvPr/>
        </p:nvSpPr>
        <p:spPr>
          <a:xfrm>
            <a:off x="6035040" y="3749040"/>
            <a:ext cx="2788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learning through debate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5897880" y="4334256"/>
            <a:ext cx="3017520" cy="502920"/>
          </a:xfrm>
          <a:prstGeom prst="rect">
            <a:avLst/>
          </a:prstGeom>
          <a:solidFill>
            <a:srgbClr val="8B1A10"/>
          </a:solidFill>
          <a:ln w="12700">
            <a:solidFill>
              <a:srgbClr val="F4A4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5"/>
          <p:cNvSpPr/>
          <p:nvPr/>
        </p:nvSpPr>
        <p:spPr>
          <a:xfrm>
            <a:off x="6035040" y="4370832"/>
            <a:ext cx="2788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sense of quality standards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410689-43c4-4c97-b035-77dd0f0b4771" xsi:nil="true"/>
    <lcf76f155ced4ddcb4097134ff3c332f xmlns="788c733f-7be1-410d-aa39-6a8d7538e9d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CD8C5E554C9746B74162CF47E78A48" ma:contentTypeVersion="18" ma:contentTypeDescription="Create a new document." ma:contentTypeScope="" ma:versionID="f1d20c4612e1e9ea08214a474e3e847f">
  <xsd:schema xmlns:xsd="http://www.w3.org/2001/XMLSchema" xmlns:xs="http://www.w3.org/2001/XMLSchema" xmlns:p="http://schemas.microsoft.com/office/2006/metadata/properties" xmlns:ns2="788c733f-7be1-410d-aa39-6a8d7538e9db" xmlns:ns3="a8410689-43c4-4c97-b035-77dd0f0b4771" targetNamespace="http://schemas.microsoft.com/office/2006/metadata/properties" ma:root="true" ma:fieldsID="a94c9d1ac1def6bfcc8f8226766db31c" ns2:_="" ns3:_="">
    <xsd:import namespace="788c733f-7be1-410d-aa39-6a8d7538e9db"/>
    <xsd:import namespace="a8410689-43c4-4c97-b035-77dd0f0b47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8c733f-7be1-410d-aa39-6a8d7538e9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64bf66-3ab6-4740-8ae4-bf44781f38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10689-43c4-4c97-b035-77dd0f0b477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6f6016-b104-4156-8625-b96f945fce5c}" ma:internalName="TaxCatchAll" ma:showField="CatchAllData" ma:web="a8410689-43c4-4c97-b035-77dd0f0b47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3910C2-A084-4E51-B551-1D445DCCF054}">
  <ds:schemaRefs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a8410689-43c4-4c97-b035-77dd0f0b4771"/>
    <ds:schemaRef ds:uri="http://schemas.microsoft.com/office/2006/documentManagement/types"/>
    <ds:schemaRef ds:uri="http://schemas.openxmlformats.org/package/2006/metadata/core-properties"/>
    <ds:schemaRef ds:uri="788c733f-7be1-410d-aa39-6a8d7538e9d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6042DE1-1D60-4902-9273-BDB402B66A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A83488-BB16-4710-9379-0C9133BF7B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8c733f-7be1-410d-aa39-6a8d7538e9db"/>
    <ds:schemaRef ds:uri="a8410689-43c4-4c97-b035-77dd0f0b47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567eafd-e777-42a5-91bb-9440fd43b893}" enabled="0" method="" siteId="{5567eafd-e777-42a5-91bb-9440fd43b89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404</Words>
  <Application>Microsoft Macintosh PowerPoint</Application>
  <PresentationFormat>On-screen Show (16:9)</PresentationFormat>
  <Paragraphs>94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Support</dc:title>
  <dc:subject>PptxGenJS Presentation</dc:subject>
  <dc:creator>PptxGenJS</dc:creator>
  <cp:lastModifiedBy>Akile Ahmet</cp:lastModifiedBy>
  <cp:revision>2</cp:revision>
  <dcterms:created xsi:type="dcterms:W3CDTF">2026-04-22T13:00:15Z</dcterms:created>
  <dcterms:modified xsi:type="dcterms:W3CDTF">2026-05-15T09:33:53Z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0x010100D7CD8C5E554C9746B74162CF47E78A48</vt:lpwstr>
  </property>
  <property fmtid="{D5CDD505-2E9C-101B-9397-08002B2CF9AE}" pid="3" name="MediaServiceImageTags">
    <vt:lpwstr/>
  </property>
</Properties>
</file>