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1"/>
  </p:notesMasterIdLst>
  <p:sldIdLst>
    <p:sldId id="257" r:id="rId5"/>
    <p:sldId id="2669" r:id="rId6"/>
    <p:sldId id="2677" r:id="rId7"/>
    <p:sldId id="268" r:id="rId8"/>
    <p:sldId id="2670" r:id="rId9"/>
    <p:sldId id="2682" r:id="rId10"/>
    <p:sldId id="2636" r:id="rId11"/>
    <p:sldId id="2653" r:id="rId12"/>
    <p:sldId id="2655" r:id="rId13"/>
    <p:sldId id="2674" r:id="rId14"/>
    <p:sldId id="2678" r:id="rId15"/>
    <p:sldId id="2680" r:id="rId16"/>
    <p:sldId id="2685" r:id="rId17"/>
    <p:sldId id="272" r:id="rId18"/>
    <p:sldId id="2660" r:id="rId19"/>
    <p:sldId id="2675" r:id="rId20"/>
    <p:sldId id="2683" r:id="rId21"/>
    <p:sldId id="258" r:id="rId22"/>
    <p:sldId id="2668" r:id="rId23"/>
    <p:sldId id="2666" r:id="rId24"/>
    <p:sldId id="2664" r:id="rId25"/>
    <p:sldId id="2684" r:id="rId26"/>
    <p:sldId id="2676" r:id="rId27"/>
    <p:sldId id="259" r:id="rId28"/>
    <p:sldId id="2662" r:id="rId29"/>
    <p:sldId id="2661"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1431AA29-4F60-39FE-EA82-C8CCCE758722}" name="Akile Ahmet" initials="AA" userId="S::A.Ahmet@lse.ac.uk::450445bb-67c9-41b9-9510-08c7515c4924" providerId="AD"/>
  <p188:author id="{295B7DB5-0734-890E-0E36-B4651958202B}" name="Alex Standen" initials="AS" userId="S::a.m.standen@lse.ac.uk::e4ac6500-6842-4e5c-803c-4167710197bb"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E06E3F3-FBE8-D6F0-2679-C8FF600E8070}" v="16" dt="2026-03-31T09:14:20.931"/>
    <p1510:client id="{877A5B88-4D02-9A4E-99E0-4ED1A2CE7547}" v="1" dt="2026-09-11T06:32:35.880"/>
    <p1510:client id="{8E3A68A7-5E62-4249-8E96-6D32A6E38A06}" v="101" dt="2026-03-31T09:29:57.725"/>
    <p1510:client id="{AEED7006-3DD5-AB40-B900-985732633A4E}" v="42" dt="2026-03-30T09:46:31.7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52"/>
    <p:restoredTop sz="94652"/>
  </p:normalViewPr>
  <p:slideViewPr>
    <p:cSldViewPr snapToGrid="0">
      <p:cViewPr varScale="1">
        <p:scale>
          <a:sx n="96" d="100"/>
          <a:sy n="96" d="100"/>
        </p:scale>
        <p:origin x="192"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F0D307-7DF7-42B8-B2EC-9D0F89976151}" type="doc">
      <dgm:prSet loTypeId="urn:microsoft.com/office/officeart/2008/layout/LinedList" loCatId="list" qsTypeId="urn:microsoft.com/office/officeart/2005/8/quickstyle/simple2" qsCatId="simple" csTypeId="urn:microsoft.com/office/officeart/2005/8/colors/accent1_2" csCatId="accent1" phldr="1"/>
      <dgm:spPr/>
      <dgm:t>
        <a:bodyPr/>
        <a:lstStyle/>
        <a:p>
          <a:endParaRPr lang="en-US"/>
        </a:p>
      </dgm:t>
    </dgm:pt>
    <dgm:pt modelId="{0B6BA6B8-AD1D-4F54-B32A-352EEA4436D5}">
      <dgm:prSet/>
      <dgm:spPr/>
      <dgm:t>
        <a:bodyPr/>
        <a:lstStyle/>
        <a:p>
          <a:r>
            <a:rPr lang="en-GB" b="1"/>
            <a:t>Inclusive assessment </a:t>
          </a:r>
          <a:r>
            <a:rPr lang="en-GB"/>
            <a:t>focuses on the way in which assessment design can proactively minimise the likelihood of students being excluded, overlooked and/or disadvantaged through the ways in which they are assessed across their studies.</a:t>
          </a:r>
          <a:endParaRPr lang="en-US"/>
        </a:p>
      </dgm:t>
    </dgm:pt>
    <dgm:pt modelId="{9C7A2035-0F81-4E8D-9917-ACB9814B67FB}" type="parTrans" cxnId="{AEDD94DA-54A5-49A4-99A9-B146E6182108}">
      <dgm:prSet/>
      <dgm:spPr/>
      <dgm:t>
        <a:bodyPr/>
        <a:lstStyle/>
        <a:p>
          <a:endParaRPr lang="en-US"/>
        </a:p>
      </dgm:t>
    </dgm:pt>
    <dgm:pt modelId="{078AF986-DF59-4776-A95A-82D6FC6B8475}" type="sibTrans" cxnId="{AEDD94DA-54A5-49A4-99A9-B146E6182108}">
      <dgm:prSet/>
      <dgm:spPr/>
      <dgm:t>
        <a:bodyPr/>
        <a:lstStyle/>
        <a:p>
          <a:endParaRPr lang="en-US"/>
        </a:p>
      </dgm:t>
    </dgm:pt>
    <dgm:pt modelId="{51DFBD9D-1EC0-45E7-B6FB-387FE9D5DADB}">
      <dgm:prSet/>
      <dgm:spPr/>
      <dgm:t>
        <a:bodyPr/>
        <a:lstStyle/>
        <a:p>
          <a:r>
            <a:rPr lang="en-GB"/>
            <a:t>In the context of an assessment, a </a:t>
          </a:r>
          <a:r>
            <a:rPr lang="en-GB" b="1"/>
            <a:t>reasonable adjustment </a:t>
          </a:r>
          <a:r>
            <a:rPr lang="en-GB"/>
            <a:t>is a change to an assessment to ensure that a student has a fair and equitable opportunity to complete an assessment without disadvantage. Reasonable adjustments may include modified or alternative assessments.</a:t>
          </a:r>
        </a:p>
        <a:p>
          <a:endParaRPr lang="en-US"/>
        </a:p>
      </dgm:t>
    </dgm:pt>
    <dgm:pt modelId="{384E5301-B4A2-4164-89C8-8AC3CDBC8877}" type="parTrans" cxnId="{8170DC85-B127-4BA8-89FA-544A5BF546D4}">
      <dgm:prSet/>
      <dgm:spPr/>
      <dgm:t>
        <a:bodyPr/>
        <a:lstStyle/>
        <a:p>
          <a:endParaRPr lang="en-US"/>
        </a:p>
      </dgm:t>
    </dgm:pt>
    <dgm:pt modelId="{359B2D0B-1E22-41CE-995C-FD70DF2D60D4}" type="sibTrans" cxnId="{8170DC85-B127-4BA8-89FA-544A5BF546D4}">
      <dgm:prSet/>
      <dgm:spPr/>
      <dgm:t>
        <a:bodyPr/>
        <a:lstStyle/>
        <a:p>
          <a:endParaRPr lang="en-US"/>
        </a:p>
      </dgm:t>
    </dgm:pt>
    <dgm:pt modelId="{AB8F5EA3-0370-DB4C-8BC1-670717578C82}">
      <dgm:prSet/>
      <dgm:spPr/>
      <dgm:t>
        <a:bodyPr/>
        <a:lstStyle/>
        <a:p>
          <a:pPr>
            <a:buNone/>
          </a:pPr>
          <a:r>
            <a:rPr lang="en-GB"/>
            <a:t>An </a:t>
          </a:r>
          <a:r>
            <a:rPr lang="en-GB" b="1"/>
            <a:t>alternative assessment </a:t>
          </a:r>
          <a:r>
            <a:rPr lang="en-GB"/>
            <a:t>is where a student, for disability related reasons, is unable to engage in the same assessment as their peers, so an alternative assessment is needed. For example, where a student is unable to engage in a presentation, even with modifications, it may be appropriate to permit the student to complete a piece of written coursework instead.</a:t>
          </a:r>
        </a:p>
      </dgm:t>
    </dgm:pt>
    <dgm:pt modelId="{68E18C34-9076-9B49-A588-FFD5A5505C1E}" type="parTrans" cxnId="{621C2144-8B46-F042-8595-CE9F6C27D419}">
      <dgm:prSet/>
      <dgm:spPr/>
      <dgm:t>
        <a:bodyPr/>
        <a:lstStyle/>
        <a:p>
          <a:endParaRPr lang="en-GB"/>
        </a:p>
      </dgm:t>
    </dgm:pt>
    <dgm:pt modelId="{45129079-2DDD-2A40-BB82-CD2B328E6671}" type="sibTrans" cxnId="{621C2144-8B46-F042-8595-CE9F6C27D419}">
      <dgm:prSet/>
      <dgm:spPr/>
      <dgm:t>
        <a:bodyPr/>
        <a:lstStyle/>
        <a:p>
          <a:endParaRPr lang="en-GB"/>
        </a:p>
      </dgm:t>
    </dgm:pt>
    <dgm:pt modelId="{33B91A78-00AC-6648-BDC9-299D2B8DB834}">
      <dgm:prSet/>
      <dgm:spPr/>
      <dgm:t>
        <a:bodyPr/>
        <a:lstStyle/>
        <a:p>
          <a:pPr>
            <a:buNone/>
          </a:pPr>
          <a:r>
            <a:rPr lang="en-GB"/>
            <a:t>A </a:t>
          </a:r>
          <a:r>
            <a:rPr lang="en-GB" b="1"/>
            <a:t>modified assessment </a:t>
          </a:r>
          <a:r>
            <a:rPr lang="en-GB"/>
            <a:t>is where a student undertakes the same assessment as their peers, but there is a modification to the assessment for disability related reasons. For example, additional time in an examination, or an individual room for a student to take an examination.</a:t>
          </a:r>
        </a:p>
      </dgm:t>
    </dgm:pt>
    <dgm:pt modelId="{34FFBD3F-BD97-844A-9DCE-BC13ACFDE98A}" type="parTrans" cxnId="{DED696DE-53A1-6140-8863-E90BA9C7831D}">
      <dgm:prSet/>
      <dgm:spPr/>
      <dgm:t>
        <a:bodyPr/>
        <a:lstStyle/>
        <a:p>
          <a:endParaRPr lang="en-GB"/>
        </a:p>
      </dgm:t>
    </dgm:pt>
    <dgm:pt modelId="{9F637A66-1418-4945-BA63-C01357F02F82}" type="sibTrans" cxnId="{DED696DE-53A1-6140-8863-E90BA9C7831D}">
      <dgm:prSet/>
      <dgm:spPr/>
      <dgm:t>
        <a:bodyPr/>
        <a:lstStyle/>
        <a:p>
          <a:endParaRPr lang="en-GB"/>
        </a:p>
      </dgm:t>
    </dgm:pt>
    <dgm:pt modelId="{7BBAD066-5A54-CA4A-BD33-D37296F6F623}" type="pres">
      <dgm:prSet presAssocID="{C0F0D307-7DF7-42B8-B2EC-9D0F89976151}" presName="vert0" presStyleCnt="0">
        <dgm:presLayoutVars>
          <dgm:dir/>
          <dgm:animOne val="branch"/>
          <dgm:animLvl val="lvl"/>
        </dgm:presLayoutVars>
      </dgm:prSet>
      <dgm:spPr/>
    </dgm:pt>
    <dgm:pt modelId="{AAD858E2-26E0-6640-8B5C-AF43B4118A92}" type="pres">
      <dgm:prSet presAssocID="{0B6BA6B8-AD1D-4F54-B32A-352EEA4436D5}" presName="thickLine" presStyleLbl="alignNode1" presStyleIdx="0" presStyleCnt="4"/>
      <dgm:spPr/>
    </dgm:pt>
    <dgm:pt modelId="{F42DD591-7B36-A042-A48A-B95C17A920D0}" type="pres">
      <dgm:prSet presAssocID="{0B6BA6B8-AD1D-4F54-B32A-352EEA4436D5}" presName="horz1" presStyleCnt="0"/>
      <dgm:spPr/>
    </dgm:pt>
    <dgm:pt modelId="{F4A45355-8F64-8C4D-9F30-9C15D62EA90E}" type="pres">
      <dgm:prSet presAssocID="{0B6BA6B8-AD1D-4F54-B32A-352EEA4436D5}" presName="tx1" presStyleLbl="revTx" presStyleIdx="0" presStyleCnt="4"/>
      <dgm:spPr/>
    </dgm:pt>
    <dgm:pt modelId="{CBF0CB89-8F68-4348-8AD3-5F3E59BF4CE4}" type="pres">
      <dgm:prSet presAssocID="{0B6BA6B8-AD1D-4F54-B32A-352EEA4436D5}" presName="vert1" presStyleCnt="0"/>
      <dgm:spPr/>
    </dgm:pt>
    <dgm:pt modelId="{6F995127-28D3-FE48-ACD4-D9E04895C93D}" type="pres">
      <dgm:prSet presAssocID="{33B91A78-00AC-6648-BDC9-299D2B8DB834}" presName="thickLine" presStyleLbl="alignNode1" presStyleIdx="1" presStyleCnt="4"/>
      <dgm:spPr/>
    </dgm:pt>
    <dgm:pt modelId="{18614751-5F11-2649-B9CE-237751B2ADD3}" type="pres">
      <dgm:prSet presAssocID="{33B91A78-00AC-6648-BDC9-299D2B8DB834}" presName="horz1" presStyleCnt="0"/>
      <dgm:spPr/>
    </dgm:pt>
    <dgm:pt modelId="{8BF17B24-DE74-E04F-9E94-53903EA20BF0}" type="pres">
      <dgm:prSet presAssocID="{33B91A78-00AC-6648-BDC9-299D2B8DB834}" presName="tx1" presStyleLbl="revTx" presStyleIdx="1" presStyleCnt="4"/>
      <dgm:spPr/>
    </dgm:pt>
    <dgm:pt modelId="{02FCFB45-180E-5F46-B9C9-A0AFC3B193A1}" type="pres">
      <dgm:prSet presAssocID="{33B91A78-00AC-6648-BDC9-299D2B8DB834}" presName="vert1" presStyleCnt="0"/>
      <dgm:spPr/>
    </dgm:pt>
    <dgm:pt modelId="{AE451033-A171-3442-97E2-538038D738A0}" type="pres">
      <dgm:prSet presAssocID="{AB8F5EA3-0370-DB4C-8BC1-670717578C82}" presName="thickLine" presStyleLbl="alignNode1" presStyleIdx="2" presStyleCnt="4"/>
      <dgm:spPr/>
    </dgm:pt>
    <dgm:pt modelId="{7AA46F7E-48D7-164C-9C3C-8525490A5D5E}" type="pres">
      <dgm:prSet presAssocID="{AB8F5EA3-0370-DB4C-8BC1-670717578C82}" presName="horz1" presStyleCnt="0"/>
      <dgm:spPr/>
    </dgm:pt>
    <dgm:pt modelId="{49CC2DAB-46F8-7A42-B81A-256162912A51}" type="pres">
      <dgm:prSet presAssocID="{AB8F5EA3-0370-DB4C-8BC1-670717578C82}" presName="tx1" presStyleLbl="revTx" presStyleIdx="2" presStyleCnt="4"/>
      <dgm:spPr/>
    </dgm:pt>
    <dgm:pt modelId="{B88F28DA-AC99-604A-9B39-56898C63D85B}" type="pres">
      <dgm:prSet presAssocID="{AB8F5EA3-0370-DB4C-8BC1-670717578C82}" presName="vert1" presStyleCnt="0"/>
      <dgm:spPr/>
    </dgm:pt>
    <dgm:pt modelId="{6CCACC1B-DB55-0D4E-8B24-52A3B2F1D7A6}" type="pres">
      <dgm:prSet presAssocID="{51DFBD9D-1EC0-45E7-B6FB-387FE9D5DADB}" presName="thickLine" presStyleLbl="alignNode1" presStyleIdx="3" presStyleCnt="4"/>
      <dgm:spPr/>
    </dgm:pt>
    <dgm:pt modelId="{1F1D9CC2-074F-4049-BC8D-DF0954A099A0}" type="pres">
      <dgm:prSet presAssocID="{51DFBD9D-1EC0-45E7-B6FB-387FE9D5DADB}" presName="horz1" presStyleCnt="0"/>
      <dgm:spPr/>
    </dgm:pt>
    <dgm:pt modelId="{CC357023-4F1B-BD4C-9AE6-5B2107CAF503}" type="pres">
      <dgm:prSet presAssocID="{51DFBD9D-1EC0-45E7-B6FB-387FE9D5DADB}" presName="tx1" presStyleLbl="revTx" presStyleIdx="3" presStyleCnt="4"/>
      <dgm:spPr/>
    </dgm:pt>
    <dgm:pt modelId="{E1EED945-5930-C144-B0F5-805DBC2B4718}" type="pres">
      <dgm:prSet presAssocID="{51DFBD9D-1EC0-45E7-B6FB-387FE9D5DADB}" presName="vert1" presStyleCnt="0"/>
      <dgm:spPr/>
    </dgm:pt>
  </dgm:ptLst>
  <dgm:cxnLst>
    <dgm:cxn modelId="{76489709-FEBC-5345-A085-FE097A704BF7}" type="presOf" srcId="{51DFBD9D-1EC0-45E7-B6FB-387FE9D5DADB}" destId="{CC357023-4F1B-BD4C-9AE6-5B2107CAF503}" srcOrd="0" destOrd="0" presId="urn:microsoft.com/office/officeart/2008/layout/LinedList"/>
    <dgm:cxn modelId="{621C2144-8B46-F042-8595-CE9F6C27D419}" srcId="{C0F0D307-7DF7-42B8-B2EC-9D0F89976151}" destId="{AB8F5EA3-0370-DB4C-8BC1-670717578C82}" srcOrd="2" destOrd="0" parTransId="{68E18C34-9076-9B49-A588-FFD5A5505C1E}" sibTransId="{45129079-2DDD-2A40-BB82-CD2B328E6671}"/>
    <dgm:cxn modelId="{74C9614C-9DB8-8845-AEDC-4289E043A9FE}" type="presOf" srcId="{33B91A78-00AC-6648-BDC9-299D2B8DB834}" destId="{8BF17B24-DE74-E04F-9E94-53903EA20BF0}" srcOrd="0" destOrd="0" presId="urn:microsoft.com/office/officeart/2008/layout/LinedList"/>
    <dgm:cxn modelId="{EC33875A-4B48-824E-8771-EE4F0B409963}" type="presOf" srcId="{C0F0D307-7DF7-42B8-B2EC-9D0F89976151}" destId="{7BBAD066-5A54-CA4A-BD33-D37296F6F623}" srcOrd="0" destOrd="0" presId="urn:microsoft.com/office/officeart/2008/layout/LinedList"/>
    <dgm:cxn modelId="{8170DC85-B127-4BA8-89FA-544A5BF546D4}" srcId="{C0F0D307-7DF7-42B8-B2EC-9D0F89976151}" destId="{51DFBD9D-1EC0-45E7-B6FB-387FE9D5DADB}" srcOrd="3" destOrd="0" parTransId="{384E5301-B4A2-4164-89C8-8AC3CDBC8877}" sibTransId="{359B2D0B-1E22-41CE-995C-FD70DF2D60D4}"/>
    <dgm:cxn modelId="{7AE87F8B-2039-B34B-9427-1619CBA590B1}" type="presOf" srcId="{AB8F5EA3-0370-DB4C-8BC1-670717578C82}" destId="{49CC2DAB-46F8-7A42-B81A-256162912A51}" srcOrd="0" destOrd="0" presId="urn:microsoft.com/office/officeart/2008/layout/LinedList"/>
    <dgm:cxn modelId="{41D16DC3-2DF4-D546-A17B-8880B83137AE}" type="presOf" srcId="{0B6BA6B8-AD1D-4F54-B32A-352EEA4436D5}" destId="{F4A45355-8F64-8C4D-9F30-9C15D62EA90E}" srcOrd="0" destOrd="0" presId="urn:microsoft.com/office/officeart/2008/layout/LinedList"/>
    <dgm:cxn modelId="{AEDD94DA-54A5-49A4-99A9-B146E6182108}" srcId="{C0F0D307-7DF7-42B8-B2EC-9D0F89976151}" destId="{0B6BA6B8-AD1D-4F54-B32A-352EEA4436D5}" srcOrd="0" destOrd="0" parTransId="{9C7A2035-0F81-4E8D-9917-ACB9814B67FB}" sibTransId="{078AF986-DF59-4776-A95A-82D6FC6B8475}"/>
    <dgm:cxn modelId="{DED696DE-53A1-6140-8863-E90BA9C7831D}" srcId="{C0F0D307-7DF7-42B8-B2EC-9D0F89976151}" destId="{33B91A78-00AC-6648-BDC9-299D2B8DB834}" srcOrd="1" destOrd="0" parTransId="{34FFBD3F-BD97-844A-9DCE-BC13ACFDE98A}" sibTransId="{9F637A66-1418-4945-BA63-C01357F02F82}"/>
    <dgm:cxn modelId="{087DC1B4-BA09-7F42-8DB2-80103CBF0AA7}" type="presParOf" srcId="{7BBAD066-5A54-CA4A-BD33-D37296F6F623}" destId="{AAD858E2-26E0-6640-8B5C-AF43B4118A92}" srcOrd="0" destOrd="0" presId="urn:microsoft.com/office/officeart/2008/layout/LinedList"/>
    <dgm:cxn modelId="{97F813D4-D95D-B144-9778-52C3CAE002D1}" type="presParOf" srcId="{7BBAD066-5A54-CA4A-BD33-D37296F6F623}" destId="{F42DD591-7B36-A042-A48A-B95C17A920D0}" srcOrd="1" destOrd="0" presId="urn:microsoft.com/office/officeart/2008/layout/LinedList"/>
    <dgm:cxn modelId="{65357203-48D7-A940-91C9-F3626DBC2AAE}" type="presParOf" srcId="{F42DD591-7B36-A042-A48A-B95C17A920D0}" destId="{F4A45355-8F64-8C4D-9F30-9C15D62EA90E}" srcOrd="0" destOrd="0" presId="urn:microsoft.com/office/officeart/2008/layout/LinedList"/>
    <dgm:cxn modelId="{CDF54EB5-3F1B-5145-A222-504C6E907006}" type="presParOf" srcId="{F42DD591-7B36-A042-A48A-B95C17A920D0}" destId="{CBF0CB89-8F68-4348-8AD3-5F3E59BF4CE4}" srcOrd="1" destOrd="0" presId="urn:microsoft.com/office/officeart/2008/layout/LinedList"/>
    <dgm:cxn modelId="{D9A89971-6FC4-D340-A1AC-925C6D09F276}" type="presParOf" srcId="{7BBAD066-5A54-CA4A-BD33-D37296F6F623}" destId="{6F995127-28D3-FE48-ACD4-D9E04895C93D}" srcOrd="2" destOrd="0" presId="urn:microsoft.com/office/officeart/2008/layout/LinedList"/>
    <dgm:cxn modelId="{003D3DF5-A70A-4144-876C-86038766F460}" type="presParOf" srcId="{7BBAD066-5A54-CA4A-BD33-D37296F6F623}" destId="{18614751-5F11-2649-B9CE-237751B2ADD3}" srcOrd="3" destOrd="0" presId="urn:microsoft.com/office/officeart/2008/layout/LinedList"/>
    <dgm:cxn modelId="{7E2BED36-112F-E645-9621-472622473CE8}" type="presParOf" srcId="{18614751-5F11-2649-B9CE-237751B2ADD3}" destId="{8BF17B24-DE74-E04F-9E94-53903EA20BF0}" srcOrd="0" destOrd="0" presId="urn:microsoft.com/office/officeart/2008/layout/LinedList"/>
    <dgm:cxn modelId="{946AF318-286C-EC4B-98C5-909949357C2F}" type="presParOf" srcId="{18614751-5F11-2649-B9CE-237751B2ADD3}" destId="{02FCFB45-180E-5F46-B9C9-A0AFC3B193A1}" srcOrd="1" destOrd="0" presId="urn:microsoft.com/office/officeart/2008/layout/LinedList"/>
    <dgm:cxn modelId="{ACAB85D8-9A39-A241-983F-3EF58856520B}" type="presParOf" srcId="{7BBAD066-5A54-CA4A-BD33-D37296F6F623}" destId="{AE451033-A171-3442-97E2-538038D738A0}" srcOrd="4" destOrd="0" presId="urn:microsoft.com/office/officeart/2008/layout/LinedList"/>
    <dgm:cxn modelId="{B4F18557-DDDA-A24E-8A1F-5B89F0E8964D}" type="presParOf" srcId="{7BBAD066-5A54-CA4A-BD33-D37296F6F623}" destId="{7AA46F7E-48D7-164C-9C3C-8525490A5D5E}" srcOrd="5" destOrd="0" presId="urn:microsoft.com/office/officeart/2008/layout/LinedList"/>
    <dgm:cxn modelId="{4B6D2150-812B-6945-899B-AF086FD33947}" type="presParOf" srcId="{7AA46F7E-48D7-164C-9C3C-8525490A5D5E}" destId="{49CC2DAB-46F8-7A42-B81A-256162912A51}" srcOrd="0" destOrd="0" presId="urn:microsoft.com/office/officeart/2008/layout/LinedList"/>
    <dgm:cxn modelId="{290B1E4F-7235-6B46-84FB-89799EB14BBF}" type="presParOf" srcId="{7AA46F7E-48D7-164C-9C3C-8525490A5D5E}" destId="{B88F28DA-AC99-604A-9B39-56898C63D85B}" srcOrd="1" destOrd="0" presId="urn:microsoft.com/office/officeart/2008/layout/LinedList"/>
    <dgm:cxn modelId="{CEA9F8BA-D656-C34A-953A-07EF18A44D5B}" type="presParOf" srcId="{7BBAD066-5A54-CA4A-BD33-D37296F6F623}" destId="{6CCACC1B-DB55-0D4E-8B24-52A3B2F1D7A6}" srcOrd="6" destOrd="0" presId="urn:microsoft.com/office/officeart/2008/layout/LinedList"/>
    <dgm:cxn modelId="{12C248B5-207D-FE40-B812-D5A4E56EFF20}" type="presParOf" srcId="{7BBAD066-5A54-CA4A-BD33-D37296F6F623}" destId="{1F1D9CC2-074F-4049-BC8D-DF0954A099A0}" srcOrd="7" destOrd="0" presId="urn:microsoft.com/office/officeart/2008/layout/LinedList"/>
    <dgm:cxn modelId="{2DF762DD-F490-B940-A974-7BFDFE26F269}" type="presParOf" srcId="{1F1D9CC2-074F-4049-BC8D-DF0954A099A0}" destId="{CC357023-4F1B-BD4C-9AE6-5B2107CAF503}" srcOrd="0" destOrd="0" presId="urn:microsoft.com/office/officeart/2008/layout/LinedList"/>
    <dgm:cxn modelId="{A3A7F275-DDB4-E042-B670-CAE8BA609A8C}" type="presParOf" srcId="{1F1D9CC2-074F-4049-BC8D-DF0954A099A0}" destId="{E1EED945-5930-C144-B0F5-805DBC2B4718}"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D858E2-26E0-6640-8B5C-AF43B4118A92}">
      <dsp:nvSpPr>
        <dsp:cNvPr id="0" name=""/>
        <dsp:cNvSpPr/>
      </dsp:nvSpPr>
      <dsp:spPr>
        <a:xfrm>
          <a:off x="0" y="0"/>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F4A45355-8F64-8C4D-9F30-9C15D62EA90E}">
      <dsp:nvSpPr>
        <dsp:cNvPr id="0" name=""/>
        <dsp:cNvSpPr/>
      </dsp:nvSpPr>
      <dsp:spPr>
        <a:xfrm>
          <a:off x="0" y="0"/>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b="1" kern="1200"/>
            <a:t>Inclusive assessment </a:t>
          </a:r>
          <a:r>
            <a:rPr lang="en-GB" sz="1500" kern="1200"/>
            <a:t>focuses on the way in which assessment design can proactively minimise the likelihood of students being excluded, overlooked and/or disadvantaged through the ways in which they are assessed across their studies.</a:t>
          </a:r>
          <a:endParaRPr lang="en-US" sz="1500" kern="1200"/>
        </a:p>
      </dsp:txBody>
      <dsp:txXfrm>
        <a:off x="0" y="0"/>
        <a:ext cx="10515600" cy="1087834"/>
      </dsp:txXfrm>
    </dsp:sp>
    <dsp:sp modelId="{6F995127-28D3-FE48-ACD4-D9E04895C93D}">
      <dsp:nvSpPr>
        <dsp:cNvPr id="0" name=""/>
        <dsp:cNvSpPr/>
      </dsp:nvSpPr>
      <dsp:spPr>
        <a:xfrm>
          <a:off x="0" y="1087834"/>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8BF17B24-DE74-E04F-9E94-53903EA20BF0}">
      <dsp:nvSpPr>
        <dsp:cNvPr id="0" name=""/>
        <dsp:cNvSpPr/>
      </dsp:nvSpPr>
      <dsp:spPr>
        <a:xfrm>
          <a:off x="0" y="1087834"/>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kern="1200"/>
            <a:t>A </a:t>
          </a:r>
          <a:r>
            <a:rPr lang="en-GB" sz="1500" b="1" kern="1200"/>
            <a:t>modified assessment </a:t>
          </a:r>
          <a:r>
            <a:rPr lang="en-GB" sz="1500" kern="1200"/>
            <a:t>is where a student undertakes the same assessment as their peers, but there is a modification to the assessment for disability related reasons. For example, additional time in an examination, or an individual room for a student to take an examination.</a:t>
          </a:r>
        </a:p>
      </dsp:txBody>
      <dsp:txXfrm>
        <a:off x="0" y="1087834"/>
        <a:ext cx="10515600" cy="1087834"/>
      </dsp:txXfrm>
    </dsp:sp>
    <dsp:sp modelId="{AE451033-A171-3442-97E2-538038D738A0}">
      <dsp:nvSpPr>
        <dsp:cNvPr id="0" name=""/>
        <dsp:cNvSpPr/>
      </dsp:nvSpPr>
      <dsp:spPr>
        <a:xfrm>
          <a:off x="0" y="2175669"/>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49CC2DAB-46F8-7A42-B81A-256162912A51}">
      <dsp:nvSpPr>
        <dsp:cNvPr id="0" name=""/>
        <dsp:cNvSpPr/>
      </dsp:nvSpPr>
      <dsp:spPr>
        <a:xfrm>
          <a:off x="0" y="2175669"/>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kern="1200"/>
            <a:t>An </a:t>
          </a:r>
          <a:r>
            <a:rPr lang="en-GB" sz="1500" b="1" kern="1200"/>
            <a:t>alternative assessment </a:t>
          </a:r>
          <a:r>
            <a:rPr lang="en-GB" sz="1500" kern="1200"/>
            <a:t>is where a student, for disability related reasons, is unable to engage in the same assessment as their peers, so an alternative assessment is needed. For example, where a student is unable to engage in a presentation, even with modifications, it may be appropriate to permit the student to complete a piece of written coursework instead.</a:t>
          </a:r>
        </a:p>
      </dsp:txBody>
      <dsp:txXfrm>
        <a:off x="0" y="2175669"/>
        <a:ext cx="10515600" cy="1087834"/>
      </dsp:txXfrm>
    </dsp:sp>
    <dsp:sp modelId="{6CCACC1B-DB55-0D4E-8B24-52A3B2F1D7A6}">
      <dsp:nvSpPr>
        <dsp:cNvPr id="0" name=""/>
        <dsp:cNvSpPr/>
      </dsp:nvSpPr>
      <dsp:spPr>
        <a:xfrm>
          <a:off x="0" y="3263503"/>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1">
          <a:scrgbClr r="0" g="0" b="0"/>
        </a:effectRef>
        <a:fontRef idx="minor">
          <a:schemeClr val="lt1"/>
        </a:fontRef>
      </dsp:style>
    </dsp:sp>
    <dsp:sp modelId="{CC357023-4F1B-BD4C-9AE6-5B2107CAF503}">
      <dsp:nvSpPr>
        <dsp:cNvPr id="0" name=""/>
        <dsp:cNvSpPr/>
      </dsp:nvSpPr>
      <dsp:spPr>
        <a:xfrm>
          <a:off x="0" y="3263503"/>
          <a:ext cx="10515600" cy="10878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GB" sz="1500" kern="1200"/>
            <a:t>In the context of an assessment, a </a:t>
          </a:r>
          <a:r>
            <a:rPr lang="en-GB" sz="1500" b="1" kern="1200"/>
            <a:t>reasonable adjustment </a:t>
          </a:r>
          <a:r>
            <a:rPr lang="en-GB" sz="1500" kern="1200"/>
            <a:t>is a change to an assessment to ensure that a student has a fair and equitable opportunity to complete an assessment without disadvantage. Reasonable adjustments may include modified or alternative assessments.</a:t>
          </a:r>
        </a:p>
        <a:p>
          <a:pPr marL="0" lvl="0" indent="0" algn="l" defTabSz="666750">
            <a:lnSpc>
              <a:spcPct val="90000"/>
            </a:lnSpc>
            <a:spcBef>
              <a:spcPct val="0"/>
            </a:spcBef>
            <a:spcAft>
              <a:spcPct val="35000"/>
            </a:spcAft>
            <a:buNone/>
          </a:pPr>
          <a:endParaRPr lang="en-US" sz="1500" kern="1200"/>
        </a:p>
      </dsp:txBody>
      <dsp:txXfrm>
        <a:off x="0" y="3263503"/>
        <a:ext cx="10515600" cy="1087834"/>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ACC4AC-7265-3249-BDEE-9B1B473BA486}" type="datetimeFigureOut">
              <a:rPr lang="en-GB" smtClean="0"/>
              <a:t>11/09/2026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03C4A4-DDEF-1948-B9C7-E7FD54ABDC41}" type="slidenum">
              <a:rPr lang="en-GB" smtClean="0"/>
              <a:t>‹#›</a:t>
            </a:fld>
            <a:endParaRPr lang="en-GB"/>
          </a:p>
        </p:txBody>
      </p:sp>
    </p:spTree>
    <p:extLst>
      <p:ext uri="{BB962C8B-B14F-4D97-AF65-F5344CB8AC3E}">
        <p14:creationId xmlns:p14="http://schemas.microsoft.com/office/powerpoint/2010/main" val="987199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Information only</a:t>
            </a:r>
          </a:p>
        </p:txBody>
      </p:sp>
      <p:sp>
        <p:nvSpPr>
          <p:cNvPr id="4" name="Slide Number Placeholder 3"/>
          <p:cNvSpPr>
            <a:spLocks noGrp="1"/>
          </p:cNvSpPr>
          <p:nvPr>
            <p:ph type="sldNum" sz="quarter" idx="5"/>
          </p:nvPr>
        </p:nvSpPr>
        <p:spPr/>
        <p:txBody>
          <a:bodyPr/>
          <a:lstStyle/>
          <a:p>
            <a:fld id="{FB1EB367-FFC4-784A-924E-B436F541E784}" type="slidenum">
              <a:rPr lang="en-GB" smtClean="0"/>
              <a:t>7</a:t>
            </a:fld>
            <a:endParaRPr lang="en-GB"/>
          </a:p>
        </p:txBody>
      </p:sp>
    </p:spTree>
    <p:extLst>
      <p:ext uri="{BB962C8B-B14F-4D97-AF65-F5344CB8AC3E}">
        <p14:creationId xmlns:p14="http://schemas.microsoft.com/office/powerpoint/2010/main" val="10551937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1.jpeg"/><Relationship Id="rId5" Type="http://schemas.openxmlformats.org/officeDocument/2006/relationships/image" Target="../media/image5.svg"/><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B38CC-4FE8-E4C5-FF11-BBFA5F0F694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1C133E2-B6D9-38F2-E74D-305C808BE6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pic>
        <p:nvPicPr>
          <p:cNvPr id="9" name="Picture 8" descr="A picture containing text, font, screenshot, graphics&#10;&#10;Description automatically generated">
            <a:extLst>
              <a:ext uri="{FF2B5EF4-FFF2-40B4-BE49-F238E27FC236}">
                <a16:creationId xmlns:a16="http://schemas.microsoft.com/office/drawing/2014/main" id="{A2259F4E-03DA-1912-C30E-5E65CAD65DB3}"/>
              </a:ext>
            </a:extLst>
          </p:cNvPr>
          <p:cNvPicPr>
            <a:picLocks noChangeAspect="1"/>
          </p:cNvPicPr>
          <p:nvPr userDrawn="1"/>
        </p:nvPicPr>
        <p:blipFill>
          <a:blip r:embed="rId2"/>
          <a:srcRect r="67527"/>
          <a:stretch>
            <a:fillRect/>
          </a:stretch>
        </p:blipFill>
        <p:spPr>
          <a:xfrm>
            <a:off x="305237" y="299654"/>
            <a:ext cx="584450" cy="609928"/>
          </a:xfrm>
          <a:prstGeom prst="rect">
            <a:avLst/>
          </a:prstGeom>
        </p:spPr>
      </p:pic>
      <p:sp>
        <p:nvSpPr>
          <p:cNvPr id="10" name="Freeform 11">
            <a:extLst>
              <a:ext uri="{FF2B5EF4-FFF2-40B4-BE49-F238E27FC236}">
                <a16:creationId xmlns:a16="http://schemas.microsoft.com/office/drawing/2014/main" id="{8FE4DE91-1BFB-DA02-56C6-1B1C51DD3CCF}"/>
              </a:ext>
            </a:extLst>
          </p:cNvPr>
          <p:cNvSpPr/>
          <p:nvPr userDrawn="1"/>
        </p:nvSpPr>
        <p:spPr>
          <a:xfrm>
            <a:off x="1527126" y="5799704"/>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1" name="Freeform 14">
            <a:extLst>
              <a:ext uri="{FF2B5EF4-FFF2-40B4-BE49-F238E27FC236}">
                <a16:creationId xmlns:a16="http://schemas.microsoft.com/office/drawing/2014/main" id="{726E7E9B-E37E-DCFA-7DE9-FCFCDB98F393}"/>
              </a:ext>
            </a:extLst>
          </p:cNvPr>
          <p:cNvSpPr/>
          <p:nvPr userDrawn="1"/>
        </p:nvSpPr>
        <p:spPr>
          <a:xfrm rot="-5400000">
            <a:off x="-28266" y="5774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2" name="Freeform 15">
            <a:extLst>
              <a:ext uri="{FF2B5EF4-FFF2-40B4-BE49-F238E27FC236}">
                <a16:creationId xmlns:a16="http://schemas.microsoft.com/office/drawing/2014/main" id="{D570A88A-0D0F-82F1-63AD-FC933861C462}"/>
              </a:ext>
            </a:extLst>
          </p:cNvPr>
          <p:cNvSpPr/>
          <p:nvPr userDrawn="1"/>
        </p:nvSpPr>
        <p:spPr>
          <a:xfrm rot="-10800000">
            <a:off x="11108191" y="-4818"/>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3" name="Freeform 16">
            <a:extLst>
              <a:ext uri="{FF2B5EF4-FFF2-40B4-BE49-F238E27FC236}">
                <a16:creationId xmlns:a16="http://schemas.microsoft.com/office/drawing/2014/main" id="{E1A4FAED-4891-0CBF-0FD0-3957501AE8FE}"/>
              </a:ext>
            </a:extLst>
          </p:cNvPr>
          <p:cNvSpPr/>
          <p:nvPr userDrawn="1"/>
        </p:nvSpPr>
        <p:spPr>
          <a:xfrm rot="-10800000">
            <a:off x="-28265" y="433977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4" name="Freeform 17">
            <a:extLst>
              <a:ext uri="{FF2B5EF4-FFF2-40B4-BE49-F238E27FC236}">
                <a16:creationId xmlns:a16="http://schemas.microsoft.com/office/drawing/2014/main" id="{A79C0449-0CB5-8C87-CB8B-0263F0C6B5B0}"/>
              </a:ext>
            </a:extLst>
          </p:cNvPr>
          <p:cNvSpPr/>
          <p:nvPr userDrawn="1"/>
        </p:nvSpPr>
        <p:spPr>
          <a:xfrm>
            <a:off x="-28266" y="3255962"/>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5" name="Freeform 18">
            <a:extLst>
              <a:ext uri="{FF2B5EF4-FFF2-40B4-BE49-F238E27FC236}">
                <a16:creationId xmlns:a16="http://schemas.microsoft.com/office/drawing/2014/main" id="{E47D380E-A4DC-75EB-C3EC-69BF3A669988}"/>
              </a:ext>
            </a:extLst>
          </p:cNvPr>
          <p:cNvSpPr/>
          <p:nvPr userDrawn="1"/>
        </p:nvSpPr>
        <p:spPr>
          <a:xfrm rot="5400000">
            <a:off x="1055544" y="433977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6" name="Freeform 19">
            <a:extLst>
              <a:ext uri="{FF2B5EF4-FFF2-40B4-BE49-F238E27FC236}">
                <a16:creationId xmlns:a16="http://schemas.microsoft.com/office/drawing/2014/main" id="{43942705-E29E-E061-DCBD-92D61DD0B56F}"/>
              </a:ext>
            </a:extLst>
          </p:cNvPr>
          <p:cNvSpPr/>
          <p:nvPr userDrawn="1"/>
        </p:nvSpPr>
        <p:spPr>
          <a:xfrm rot="16200000">
            <a:off x="11108190" y="474520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7" name="Freeform 20">
            <a:extLst>
              <a:ext uri="{FF2B5EF4-FFF2-40B4-BE49-F238E27FC236}">
                <a16:creationId xmlns:a16="http://schemas.microsoft.com/office/drawing/2014/main" id="{1FD65696-9DF7-1CDA-0890-0259DBD0339A}"/>
              </a:ext>
            </a:extLst>
          </p:cNvPr>
          <p:cNvSpPr/>
          <p:nvPr userDrawn="1"/>
        </p:nvSpPr>
        <p:spPr>
          <a:xfrm>
            <a:off x="11108191" y="5799704"/>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8" name="Freeform 10">
            <a:extLst>
              <a:ext uri="{FF2B5EF4-FFF2-40B4-BE49-F238E27FC236}">
                <a16:creationId xmlns:a16="http://schemas.microsoft.com/office/drawing/2014/main" id="{475DCDAB-2268-076C-0797-EF358D316531}"/>
              </a:ext>
            </a:extLst>
          </p:cNvPr>
          <p:cNvSpPr/>
          <p:nvPr userDrawn="1"/>
        </p:nvSpPr>
        <p:spPr>
          <a:xfrm rot="16200000">
            <a:off x="11108191" y="10789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Tree>
    <p:extLst>
      <p:ext uri="{BB962C8B-B14F-4D97-AF65-F5344CB8AC3E}">
        <p14:creationId xmlns:p14="http://schemas.microsoft.com/office/powerpoint/2010/main" val="39865523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6FB06-6F2F-598A-8392-5CBDE6B476F4}"/>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260F74C-B930-4944-A930-57B5303543B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4BC2415D-8C38-1D60-7B9F-9A92F539844E}"/>
              </a:ext>
            </a:extLst>
          </p:cNvPr>
          <p:cNvSpPr>
            <a:spLocks noGrp="1"/>
          </p:cNvSpPr>
          <p:nvPr>
            <p:ph type="sldNum" sz="quarter" idx="12"/>
          </p:nvPr>
        </p:nvSpPr>
        <p:spPr>
          <a:xfrm>
            <a:off x="8610600" y="6356350"/>
            <a:ext cx="2743200" cy="365125"/>
          </a:xfrm>
          <a:prstGeom prst="rect">
            <a:avLst/>
          </a:prstGeom>
        </p:spPr>
        <p:txBody>
          <a:bodyPr/>
          <a:lstStyle/>
          <a:p>
            <a:fld id="{87B89F75-6321-5B42-B7EC-F7E0DA0A639B}" type="slidenum">
              <a:rPr lang="en-GB" smtClean="0"/>
              <a:t>‹#›</a:t>
            </a:fld>
            <a:endParaRPr lang="en-GB"/>
          </a:p>
        </p:txBody>
      </p:sp>
      <p:pic>
        <p:nvPicPr>
          <p:cNvPr id="7" name="Picture 6">
            <a:extLst>
              <a:ext uri="{FF2B5EF4-FFF2-40B4-BE49-F238E27FC236}">
                <a16:creationId xmlns:a16="http://schemas.microsoft.com/office/drawing/2014/main" id="{7DC17EFA-0457-C75A-F125-EBD1E91BE596}"/>
              </a:ext>
            </a:extLst>
          </p:cNvPr>
          <p:cNvPicPr>
            <a:picLocks noChangeAspect="1"/>
          </p:cNvPicPr>
          <p:nvPr userDrawn="1"/>
        </p:nvPicPr>
        <p:blipFill>
          <a:blip r:embed="rId2">
            <a:alphaModFix amt="35000"/>
          </a:blip>
          <a:srcRect l="64837" t="24589" b="25903"/>
          <a:stretch>
            <a:fillRect/>
          </a:stretch>
        </p:blipFill>
        <p:spPr>
          <a:xfrm>
            <a:off x="0" y="5326429"/>
            <a:ext cx="1357370" cy="1531571"/>
          </a:xfrm>
          <a:prstGeom prst="rect">
            <a:avLst/>
          </a:prstGeom>
        </p:spPr>
      </p:pic>
      <p:pic>
        <p:nvPicPr>
          <p:cNvPr id="8" name="Picture 7">
            <a:extLst>
              <a:ext uri="{FF2B5EF4-FFF2-40B4-BE49-F238E27FC236}">
                <a16:creationId xmlns:a16="http://schemas.microsoft.com/office/drawing/2014/main" id="{4B11F940-F958-2598-6C17-7E43A9F5D59B}"/>
              </a:ext>
            </a:extLst>
          </p:cNvPr>
          <p:cNvPicPr>
            <a:picLocks noChangeAspect="1"/>
          </p:cNvPicPr>
          <p:nvPr userDrawn="1"/>
        </p:nvPicPr>
        <p:blipFill>
          <a:blip r:embed="rId2">
            <a:alphaModFix amt="35000"/>
          </a:blip>
          <a:srcRect l="65198" t="25516" b="3458"/>
          <a:stretch>
            <a:fillRect/>
          </a:stretch>
        </p:blipFill>
        <p:spPr>
          <a:xfrm rot="10800000">
            <a:off x="10278206" y="0"/>
            <a:ext cx="1913794" cy="3130062"/>
          </a:xfrm>
          <a:prstGeom prst="rect">
            <a:avLst/>
          </a:prstGeom>
        </p:spPr>
      </p:pic>
      <p:pic>
        <p:nvPicPr>
          <p:cNvPr id="9" name="Picture 8" descr="A close-up of a logo&#10;&#10;Description automatically generated">
            <a:extLst>
              <a:ext uri="{FF2B5EF4-FFF2-40B4-BE49-F238E27FC236}">
                <a16:creationId xmlns:a16="http://schemas.microsoft.com/office/drawing/2014/main" id="{C0937813-6266-881C-9DB5-47C1A9190F1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6562" y="205394"/>
            <a:ext cx="1692876" cy="588233"/>
          </a:xfrm>
          <a:prstGeom prst="rect">
            <a:avLst/>
          </a:prstGeom>
        </p:spPr>
      </p:pic>
    </p:spTree>
    <p:extLst>
      <p:ext uri="{BB962C8B-B14F-4D97-AF65-F5344CB8AC3E}">
        <p14:creationId xmlns:p14="http://schemas.microsoft.com/office/powerpoint/2010/main" val="2383062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C0D2D1-C19D-FF23-09CA-F2C4C921460F}"/>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A7216AE4-0809-028B-1F5E-4EF3B2EF43A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Slide Number Placeholder 5">
            <a:extLst>
              <a:ext uri="{FF2B5EF4-FFF2-40B4-BE49-F238E27FC236}">
                <a16:creationId xmlns:a16="http://schemas.microsoft.com/office/drawing/2014/main" id="{2A282725-154B-2EFA-59A3-36C35826A0B5}"/>
              </a:ext>
            </a:extLst>
          </p:cNvPr>
          <p:cNvSpPr>
            <a:spLocks noGrp="1"/>
          </p:cNvSpPr>
          <p:nvPr>
            <p:ph type="sldNum" sz="quarter" idx="12"/>
          </p:nvPr>
        </p:nvSpPr>
        <p:spPr>
          <a:xfrm>
            <a:off x="8610600" y="6356350"/>
            <a:ext cx="2743200" cy="365125"/>
          </a:xfrm>
          <a:prstGeom prst="rect">
            <a:avLst/>
          </a:prstGeom>
        </p:spPr>
        <p:txBody>
          <a:bodyPr/>
          <a:lstStyle/>
          <a:p>
            <a:fld id="{87B89F75-6321-5B42-B7EC-F7E0DA0A639B}" type="slidenum">
              <a:rPr lang="en-GB" smtClean="0"/>
              <a:t>‹#›</a:t>
            </a:fld>
            <a:endParaRPr lang="en-GB"/>
          </a:p>
        </p:txBody>
      </p:sp>
      <p:pic>
        <p:nvPicPr>
          <p:cNvPr id="7" name="Picture 6">
            <a:extLst>
              <a:ext uri="{FF2B5EF4-FFF2-40B4-BE49-F238E27FC236}">
                <a16:creationId xmlns:a16="http://schemas.microsoft.com/office/drawing/2014/main" id="{1B89EFCB-E6B3-D2AB-5EF0-B1B09B6B2946}"/>
              </a:ext>
            </a:extLst>
          </p:cNvPr>
          <p:cNvPicPr>
            <a:picLocks noChangeAspect="1"/>
          </p:cNvPicPr>
          <p:nvPr userDrawn="1"/>
        </p:nvPicPr>
        <p:blipFill>
          <a:blip r:embed="rId2">
            <a:alphaModFix amt="35000"/>
          </a:blip>
          <a:srcRect l="64837" t="24589" b="25903"/>
          <a:stretch>
            <a:fillRect/>
          </a:stretch>
        </p:blipFill>
        <p:spPr>
          <a:xfrm>
            <a:off x="0" y="5326429"/>
            <a:ext cx="1357370" cy="1531571"/>
          </a:xfrm>
          <a:prstGeom prst="rect">
            <a:avLst/>
          </a:prstGeom>
        </p:spPr>
      </p:pic>
      <p:pic>
        <p:nvPicPr>
          <p:cNvPr id="8" name="Picture 7">
            <a:extLst>
              <a:ext uri="{FF2B5EF4-FFF2-40B4-BE49-F238E27FC236}">
                <a16:creationId xmlns:a16="http://schemas.microsoft.com/office/drawing/2014/main" id="{EDAEF885-9BCB-0652-305A-9152F26702A7}"/>
              </a:ext>
            </a:extLst>
          </p:cNvPr>
          <p:cNvPicPr>
            <a:picLocks noChangeAspect="1"/>
          </p:cNvPicPr>
          <p:nvPr userDrawn="1"/>
        </p:nvPicPr>
        <p:blipFill>
          <a:blip r:embed="rId2">
            <a:alphaModFix amt="35000"/>
          </a:blip>
          <a:srcRect l="65198" t="25516" b="3458"/>
          <a:stretch>
            <a:fillRect/>
          </a:stretch>
        </p:blipFill>
        <p:spPr>
          <a:xfrm rot="10800000">
            <a:off x="10278206" y="0"/>
            <a:ext cx="1913794" cy="3130062"/>
          </a:xfrm>
          <a:prstGeom prst="rect">
            <a:avLst/>
          </a:prstGeom>
        </p:spPr>
      </p:pic>
      <p:pic>
        <p:nvPicPr>
          <p:cNvPr id="9" name="Picture 8" descr="A close-up of a logo&#10;&#10;Description automatically generated">
            <a:extLst>
              <a:ext uri="{FF2B5EF4-FFF2-40B4-BE49-F238E27FC236}">
                <a16:creationId xmlns:a16="http://schemas.microsoft.com/office/drawing/2014/main" id="{580A78D2-56A0-CBF6-3666-01FF3DFB761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6562" y="205394"/>
            <a:ext cx="1692876" cy="588233"/>
          </a:xfrm>
          <a:prstGeom prst="rect">
            <a:avLst/>
          </a:prstGeom>
        </p:spPr>
      </p:pic>
    </p:spTree>
    <p:extLst>
      <p:ext uri="{BB962C8B-B14F-4D97-AF65-F5344CB8AC3E}">
        <p14:creationId xmlns:p14="http://schemas.microsoft.com/office/powerpoint/2010/main" val="3822120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E57BD-20F7-AFB9-04B6-E17C57C36863}"/>
              </a:ext>
            </a:extLst>
          </p:cNvPr>
          <p:cNvSpPr>
            <a:spLocks noGrp="1"/>
          </p:cNvSpPr>
          <p:nvPr>
            <p:ph type="title"/>
          </p:nvPr>
        </p:nvSpPr>
        <p:spPr>
          <a:xfrm>
            <a:off x="838200" y="693371"/>
            <a:ext cx="10515600" cy="1325563"/>
          </a:xfrm>
        </p:spPr>
        <p:txBody>
          <a:bodyPr/>
          <a:lstStyle>
            <a:lvl1pPr>
              <a:defRPr>
                <a:solidFill>
                  <a:srgbClr val="237C9D"/>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DA9C426D-FB21-581D-A143-4EFF9C7444DD}"/>
              </a:ext>
            </a:extLst>
          </p:cNvPr>
          <p:cNvSpPr>
            <a:spLocks noGrp="1"/>
          </p:cNvSpPr>
          <p:nvPr>
            <p:ph idx="1"/>
          </p:nvPr>
        </p:nvSpPr>
        <p:spPr>
          <a:xfrm>
            <a:off x="838200" y="2141537"/>
            <a:ext cx="10515600" cy="4351338"/>
          </a:xfrm>
        </p:spPr>
        <p:txBody>
          <a:bodyPr/>
          <a:lstStyle>
            <a:lvl1pPr>
              <a:buClr>
                <a:srgbClr val="49CFAE"/>
              </a:buClr>
              <a:defRPr/>
            </a:lvl1pPr>
            <a:lvl2pPr>
              <a:buClr>
                <a:srgbClr val="49CFAE"/>
              </a:buClr>
              <a:defRPr/>
            </a:lvl2pPr>
            <a:lvl3pPr>
              <a:buClr>
                <a:srgbClr val="49CFAE"/>
              </a:buClr>
              <a:defRPr/>
            </a:lvl3pPr>
            <a:lvl4pPr>
              <a:buClr>
                <a:srgbClr val="49CFAE"/>
              </a:buClr>
              <a:defRPr/>
            </a:lvl4pPr>
            <a:lvl5pPr>
              <a:buClr>
                <a:srgbClr val="49CFAE"/>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7" name="Picture 6" descr="A close-up of a logo&#10;&#10;Description automatically generated">
            <a:extLst>
              <a:ext uri="{FF2B5EF4-FFF2-40B4-BE49-F238E27FC236}">
                <a16:creationId xmlns:a16="http://schemas.microsoft.com/office/drawing/2014/main" id="{212E071D-769E-A88D-D92D-298CF5E92FE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6562" y="205394"/>
            <a:ext cx="1692876" cy="588233"/>
          </a:xfrm>
          <a:prstGeom prst="rect">
            <a:avLst/>
          </a:prstGeom>
        </p:spPr>
      </p:pic>
      <p:pic>
        <p:nvPicPr>
          <p:cNvPr id="8" name="Picture 7">
            <a:extLst>
              <a:ext uri="{FF2B5EF4-FFF2-40B4-BE49-F238E27FC236}">
                <a16:creationId xmlns:a16="http://schemas.microsoft.com/office/drawing/2014/main" id="{678F0039-0021-D6A7-F2A9-E9D3B286C169}"/>
              </a:ext>
            </a:extLst>
          </p:cNvPr>
          <p:cNvPicPr>
            <a:picLocks noChangeAspect="1"/>
          </p:cNvPicPr>
          <p:nvPr userDrawn="1"/>
        </p:nvPicPr>
        <p:blipFill>
          <a:blip r:embed="rId3">
            <a:alphaModFix amt="35000"/>
          </a:blip>
          <a:srcRect l="64837" t="24589" b="25903"/>
          <a:stretch>
            <a:fillRect/>
          </a:stretch>
        </p:blipFill>
        <p:spPr>
          <a:xfrm>
            <a:off x="0" y="5326429"/>
            <a:ext cx="1357370" cy="1531571"/>
          </a:xfrm>
          <a:prstGeom prst="rect">
            <a:avLst/>
          </a:prstGeom>
        </p:spPr>
      </p:pic>
      <p:pic>
        <p:nvPicPr>
          <p:cNvPr id="9" name="Picture 8">
            <a:extLst>
              <a:ext uri="{FF2B5EF4-FFF2-40B4-BE49-F238E27FC236}">
                <a16:creationId xmlns:a16="http://schemas.microsoft.com/office/drawing/2014/main" id="{CE04E16B-06D5-C15A-5D45-8191157A40DC}"/>
              </a:ext>
            </a:extLst>
          </p:cNvPr>
          <p:cNvPicPr>
            <a:picLocks noChangeAspect="1"/>
          </p:cNvPicPr>
          <p:nvPr userDrawn="1"/>
        </p:nvPicPr>
        <p:blipFill>
          <a:blip r:embed="rId3">
            <a:alphaModFix amt="35000"/>
          </a:blip>
          <a:srcRect l="65198" t="25516" b="3458"/>
          <a:stretch>
            <a:fillRect/>
          </a:stretch>
        </p:blipFill>
        <p:spPr>
          <a:xfrm rot="10800000">
            <a:off x="10278206" y="0"/>
            <a:ext cx="1913794" cy="3130062"/>
          </a:xfrm>
          <a:prstGeom prst="rect">
            <a:avLst/>
          </a:prstGeom>
        </p:spPr>
      </p:pic>
    </p:spTree>
    <p:extLst>
      <p:ext uri="{BB962C8B-B14F-4D97-AF65-F5344CB8AC3E}">
        <p14:creationId xmlns:p14="http://schemas.microsoft.com/office/powerpoint/2010/main" val="1832628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626EC-FA60-B578-F18B-83AECDEE9A9A}"/>
              </a:ext>
            </a:extLst>
          </p:cNvPr>
          <p:cNvSpPr>
            <a:spLocks noGrp="1"/>
          </p:cNvSpPr>
          <p:nvPr>
            <p:ph type="title"/>
          </p:nvPr>
        </p:nvSpPr>
        <p:spPr>
          <a:xfrm>
            <a:off x="831850" y="1709738"/>
            <a:ext cx="10515600" cy="2852737"/>
          </a:xfrm>
          <a:noFill/>
        </p:spPr>
        <p:txBody>
          <a:bodyPr anchor="b"/>
          <a:lstStyle>
            <a:lvl1pPr>
              <a:defRPr sz="6000">
                <a:solidFill>
                  <a:srgbClr val="237C9D"/>
                </a:solidFill>
              </a:defRPr>
            </a:lvl1pPr>
          </a:lstStyle>
          <a:p>
            <a:r>
              <a:rPr lang="en-GB"/>
              <a:t>Click to edit Master title style</a:t>
            </a:r>
          </a:p>
        </p:txBody>
      </p:sp>
      <p:sp>
        <p:nvSpPr>
          <p:cNvPr id="3" name="Text Placeholder 2">
            <a:extLst>
              <a:ext uri="{FF2B5EF4-FFF2-40B4-BE49-F238E27FC236}">
                <a16:creationId xmlns:a16="http://schemas.microsoft.com/office/drawing/2014/main" id="{3C9DCBF1-6EA6-7670-0015-0D0B9BFA6E36}"/>
              </a:ext>
            </a:extLst>
          </p:cNvPr>
          <p:cNvSpPr>
            <a:spLocks noGrp="1"/>
          </p:cNvSpPr>
          <p:nvPr>
            <p:ph type="body" idx="1"/>
          </p:nvPr>
        </p:nvSpPr>
        <p:spPr>
          <a:xfrm>
            <a:off x="831850" y="4589463"/>
            <a:ext cx="10515600" cy="1500187"/>
          </a:xfrm>
        </p:spPr>
        <p:txBody>
          <a:bodyPr/>
          <a:lstStyle>
            <a:lvl1pPr marL="0" indent="0">
              <a:buNone/>
              <a:defRPr sz="2400">
                <a:solidFill>
                  <a:schemeClr val="bg1">
                    <a:lumMod val="50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7" name="Freeform 11">
            <a:extLst>
              <a:ext uri="{FF2B5EF4-FFF2-40B4-BE49-F238E27FC236}">
                <a16:creationId xmlns:a16="http://schemas.microsoft.com/office/drawing/2014/main" id="{7E6C6C2B-AAAC-545F-9D72-89DE37D84210}"/>
              </a:ext>
            </a:extLst>
          </p:cNvPr>
          <p:cNvSpPr/>
          <p:nvPr userDrawn="1"/>
        </p:nvSpPr>
        <p:spPr>
          <a:xfrm>
            <a:off x="-6350" y="1665713"/>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8" name="Freeform 14">
            <a:extLst>
              <a:ext uri="{FF2B5EF4-FFF2-40B4-BE49-F238E27FC236}">
                <a16:creationId xmlns:a16="http://schemas.microsoft.com/office/drawing/2014/main" id="{70D0906F-5AA5-FEEC-7F34-B1C4503685FF}"/>
              </a:ext>
            </a:extLst>
          </p:cNvPr>
          <p:cNvSpPr/>
          <p:nvPr userDrawn="1"/>
        </p:nvSpPr>
        <p:spPr>
          <a:xfrm>
            <a:off x="11108191" y="577419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9" name="Freeform 15">
            <a:extLst>
              <a:ext uri="{FF2B5EF4-FFF2-40B4-BE49-F238E27FC236}">
                <a16:creationId xmlns:a16="http://schemas.microsoft.com/office/drawing/2014/main" id="{1DA762DA-5FF1-68C7-2B7F-1D2150C7DE3F}"/>
              </a:ext>
            </a:extLst>
          </p:cNvPr>
          <p:cNvSpPr/>
          <p:nvPr userDrawn="1"/>
        </p:nvSpPr>
        <p:spPr>
          <a:xfrm rot="-10800000">
            <a:off x="-6350" y="5730980"/>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sp>
        <p:nvSpPr>
          <p:cNvPr id="10" name="Freeform 16">
            <a:extLst>
              <a:ext uri="{FF2B5EF4-FFF2-40B4-BE49-F238E27FC236}">
                <a16:creationId xmlns:a16="http://schemas.microsoft.com/office/drawing/2014/main" id="{D7B6A9D8-03A2-1D90-3480-B721E64DC472}"/>
              </a:ext>
            </a:extLst>
          </p:cNvPr>
          <p:cNvSpPr/>
          <p:nvPr userDrawn="1"/>
        </p:nvSpPr>
        <p:spPr>
          <a:xfrm>
            <a:off x="10024382" y="10838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a:p>
        </p:txBody>
      </p:sp>
      <p:sp>
        <p:nvSpPr>
          <p:cNvPr id="11" name="Freeform 17">
            <a:extLst>
              <a:ext uri="{FF2B5EF4-FFF2-40B4-BE49-F238E27FC236}">
                <a16:creationId xmlns:a16="http://schemas.microsoft.com/office/drawing/2014/main" id="{81D8A435-195F-EE3A-7D96-F3A936A6926E}"/>
              </a:ext>
            </a:extLst>
          </p:cNvPr>
          <p:cNvSpPr/>
          <p:nvPr userDrawn="1"/>
        </p:nvSpPr>
        <p:spPr>
          <a:xfrm>
            <a:off x="10024381" y="20071"/>
            <a:ext cx="1083809" cy="1063738"/>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2" name="Freeform 18">
            <a:extLst>
              <a:ext uri="{FF2B5EF4-FFF2-40B4-BE49-F238E27FC236}">
                <a16:creationId xmlns:a16="http://schemas.microsoft.com/office/drawing/2014/main" id="{A75E196A-F50C-61E3-7144-657ABE34D24C}"/>
              </a:ext>
            </a:extLst>
          </p:cNvPr>
          <p:cNvSpPr/>
          <p:nvPr userDrawn="1"/>
        </p:nvSpPr>
        <p:spPr>
          <a:xfrm rot="10800000">
            <a:off x="11108191" y="108380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3" name="Freeform 19">
            <a:extLst>
              <a:ext uri="{FF2B5EF4-FFF2-40B4-BE49-F238E27FC236}">
                <a16:creationId xmlns:a16="http://schemas.microsoft.com/office/drawing/2014/main" id="{29ABDDA2-3306-BFD0-1D27-050ECD7B53A0}"/>
              </a:ext>
            </a:extLst>
          </p:cNvPr>
          <p:cNvSpPr/>
          <p:nvPr userDrawn="1"/>
        </p:nvSpPr>
        <p:spPr>
          <a:xfrm>
            <a:off x="1147782" y="577419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a:p>
        </p:txBody>
      </p:sp>
      <p:sp>
        <p:nvSpPr>
          <p:cNvPr id="14" name="Freeform 20">
            <a:extLst>
              <a:ext uri="{FF2B5EF4-FFF2-40B4-BE49-F238E27FC236}">
                <a16:creationId xmlns:a16="http://schemas.microsoft.com/office/drawing/2014/main" id="{C2F77E33-5BF1-29F4-5FB2-A7D96F35803E}"/>
              </a:ext>
            </a:extLst>
          </p:cNvPr>
          <p:cNvSpPr/>
          <p:nvPr userDrawn="1"/>
        </p:nvSpPr>
        <p:spPr>
          <a:xfrm>
            <a:off x="11108190" y="2007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a:p>
        </p:txBody>
      </p:sp>
      <p:pic>
        <p:nvPicPr>
          <p:cNvPr id="15" name="Picture 14" descr="A picture containing text, font, screenshot, graphics&#10;&#10;Description automatically generated">
            <a:extLst>
              <a:ext uri="{FF2B5EF4-FFF2-40B4-BE49-F238E27FC236}">
                <a16:creationId xmlns:a16="http://schemas.microsoft.com/office/drawing/2014/main" id="{CA7461D5-CBBA-D10F-02BA-CD50DE311ED4}"/>
              </a:ext>
            </a:extLst>
          </p:cNvPr>
          <p:cNvPicPr>
            <a:picLocks noChangeAspect="1"/>
          </p:cNvPicPr>
          <p:nvPr userDrawn="1"/>
        </p:nvPicPr>
        <p:blipFill>
          <a:blip r:embed="rId6"/>
          <a:srcRect r="67527"/>
          <a:stretch>
            <a:fillRect/>
          </a:stretch>
        </p:blipFill>
        <p:spPr>
          <a:xfrm>
            <a:off x="305237" y="299654"/>
            <a:ext cx="584450" cy="609928"/>
          </a:xfrm>
          <a:prstGeom prst="rect">
            <a:avLst/>
          </a:prstGeom>
        </p:spPr>
      </p:pic>
    </p:spTree>
    <p:extLst>
      <p:ext uri="{BB962C8B-B14F-4D97-AF65-F5344CB8AC3E}">
        <p14:creationId xmlns:p14="http://schemas.microsoft.com/office/powerpoint/2010/main" val="3033415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4CFAF-CC41-F828-2137-B5B77DD3BB25}"/>
              </a:ext>
            </a:extLst>
          </p:cNvPr>
          <p:cNvSpPr>
            <a:spLocks noGrp="1"/>
          </p:cNvSpPr>
          <p:nvPr>
            <p:ph type="title"/>
          </p:nvPr>
        </p:nvSpPr>
        <p:spPr>
          <a:xfrm>
            <a:off x="838200" y="705094"/>
            <a:ext cx="10515600" cy="1325563"/>
          </a:xfrm>
        </p:spPr>
        <p:txBody>
          <a:bodyPr/>
          <a:lstStyle>
            <a:lvl1pPr>
              <a:defRPr>
                <a:solidFill>
                  <a:srgbClr val="237C9D"/>
                </a:solidFill>
              </a:defRPr>
            </a:lvl1pPr>
          </a:lstStyle>
          <a:p>
            <a:r>
              <a:rPr lang="en-GB"/>
              <a:t>Click to edit Master title style</a:t>
            </a:r>
          </a:p>
        </p:txBody>
      </p:sp>
      <p:sp>
        <p:nvSpPr>
          <p:cNvPr id="3" name="Content Placeholder 2">
            <a:extLst>
              <a:ext uri="{FF2B5EF4-FFF2-40B4-BE49-F238E27FC236}">
                <a16:creationId xmlns:a16="http://schemas.microsoft.com/office/drawing/2014/main" id="{0C472CF0-D97F-630F-015D-CDD6883E0895}"/>
              </a:ext>
            </a:extLst>
          </p:cNvPr>
          <p:cNvSpPr>
            <a:spLocks noGrp="1"/>
          </p:cNvSpPr>
          <p:nvPr>
            <p:ph sz="half" idx="1"/>
          </p:nvPr>
        </p:nvSpPr>
        <p:spPr>
          <a:xfrm>
            <a:off x="838200" y="2165594"/>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F5473C4A-CB96-B4BF-0F4C-63EEF0C8109E}"/>
              </a:ext>
            </a:extLst>
          </p:cNvPr>
          <p:cNvSpPr>
            <a:spLocks noGrp="1"/>
          </p:cNvSpPr>
          <p:nvPr>
            <p:ph sz="half" idx="2"/>
          </p:nvPr>
        </p:nvSpPr>
        <p:spPr>
          <a:xfrm>
            <a:off x="6172200" y="2165594"/>
            <a:ext cx="5181600" cy="4351338"/>
          </a:xfrm>
        </p:spPr>
        <p:txBody>
          <a:bodyPr/>
          <a:lstStyle>
            <a:lvl1pPr>
              <a:buClr>
                <a:schemeClr val="accent4"/>
              </a:buClr>
              <a:defRPr/>
            </a:lvl1pPr>
            <a:lvl2pPr>
              <a:buClr>
                <a:schemeClr val="accent4"/>
              </a:buClr>
              <a:defRPr/>
            </a:lvl2pPr>
            <a:lvl3pPr>
              <a:buClr>
                <a:schemeClr val="accent4"/>
              </a:buClr>
              <a:defRPr/>
            </a:lvl3pPr>
            <a:lvl4pPr>
              <a:buClr>
                <a:schemeClr val="accent4"/>
              </a:buClr>
              <a:defRPr/>
            </a:lvl4pPr>
            <a:lvl5pPr>
              <a:buClr>
                <a:schemeClr val="accent4"/>
              </a:buCl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8" name="Picture 7" descr="A close-up of a logo&#10;&#10;Description automatically generated">
            <a:extLst>
              <a:ext uri="{FF2B5EF4-FFF2-40B4-BE49-F238E27FC236}">
                <a16:creationId xmlns:a16="http://schemas.microsoft.com/office/drawing/2014/main" id="{DE3D998C-3FE3-FAEF-CB2C-B54B187033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6562" y="205394"/>
            <a:ext cx="1692876" cy="588233"/>
          </a:xfrm>
          <a:prstGeom prst="rect">
            <a:avLst/>
          </a:prstGeom>
        </p:spPr>
      </p:pic>
      <p:pic>
        <p:nvPicPr>
          <p:cNvPr id="9" name="Picture 8">
            <a:extLst>
              <a:ext uri="{FF2B5EF4-FFF2-40B4-BE49-F238E27FC236}">
                <a16:creationId xmlns:a16="http://schemas.microsoft.com/office/drawing/2014/main" id="{E9243784-0F73-C7A5-2AC8-2EE44C5DDAEC}"/>
              </a:ext>
            </a:extLst>
          </p:cNvPr>
          <p:cNvPicPr>
            <a:picLocks noChangeAspect="1"/>
          </p:cNvPicPr>
          <p:nvPr userDrawn="1"/>
        </p:nvPicPr>
        <p:blipFill>
          <a:blip r:embed="rId3">
            <a:alphaModFix amt="35000"/>
          </a:blip>
          <a:srcRect l="64837" t="24589" b="25903"/>
          <a:stretch>
            <a:fillRect/>
          </a:stretch>
        </p:blipFill>
        <p:spPr>
          <a:xfrm>
            <a:off x="0" y="5326429"/>
            <a:ext cx="1357370" cy="1531571"/>
          </a:xfrm>
          <a:prstGeom prst="rect">
            <a:avLst/>
          </a:prstGeom>
        </p:spPr>
      </p:pic>
      <p:pic>
        <p:nvPicPr>
          <p:cNvPr id="10" name="Picture 9">
            <a:extLst>
              <a:ext uri="{FF2B5EF4-FFF2-40B4-BE49-F238E27FC236}">
                <a16:creationId xmlns:a16="http://schemas.microsoft.com/office/drawing/2014/main" id="{A78748FC-D647-6A64-4B1C-6C107C5296F5}"/>
              </a:ext>
            </a:extLst>
          </p:cNvPr>
          <p:cNvPicPr>
            <a:picLocks noChangeAspect="1"/>
          </p:cNvPicPr>
          <p:nvPr userDrawn="1"/>
        </p:nvPicPr>
        <p:blipFill>
          <a:blip r:embed="rId3">
            <a:alphaModFix amt="35000"/>
          </a:blip>
          <a:srcRect l="65198" t="25516" b="3458"/>
          <a:stretch>
            <a:fillRect/>
          </a:stretch>
        </p:blipFill>
        <p:spPr>
          <a:xfrm rot="10800000">
            <a:off x="10278206" y="0"/>
            <a:ext cx="1913794" cy="3130062"/>
          </a:xfrm>
          <a:prstGeom prst="rect">
            <a:avLst/>
          </a:prstGeom>
        </p:spPr>
      </p:pic>
    </p:spTree>
    <p:extLst>
      <p:ext uri="{BB962C8B-B14F-4D97-AF65-F5344CB8AC3E}">
        <p14:creationId xmlns:p14="http://schemas.microsoft.com/office/powerpoint/2010/main" val="34547661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FB06D-5DCD-D522-82EC-3686284BAF94}"/>
              </a:ext>
            </a:extLst>
          </p:cNvPr>
          <p:cNvSpPr>
            <a:spLocks noGrp="1"/>
          </p:cNvSpPr>
          <p:nvPr>
            <p:ph type="title"/>
          </p:nvPr>
        </p:nvSpPr>
        <p:spPr>
          <a:xfrm>
            <a:off x="838200" y="70509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7143190-12F1-05BA-2679-83359CA27E4A}"/>
              </a:ext>
            </a:extLst>
          </p:cNvPr>
          <p:cNvSpPr>
            <a:spLocks noGrp="1"/>
          </p:cNvSpPr>
          <p:nvPr>
            <p:ph type="body" idx="1"/>
          </p:nvPr>
        </p:nvSpPr>
        <p:spPr>
          <a:xfrm>
            <a:off x="838200" y="202113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88BD21E-5543-6CC7-2FAF-05F5BDCA3921}"/>
              </a:ext>
            </a:extLst>
          </p:cNvPr>
          <p:cNvSpPr>
            <a:spLocks noGrp="1"/>
          </p:cNvSpPr>
          <p:nvPr>
            <p:ph sz="half" idx="2"/>
          </p:nvPr>
        </p:nvSpPr>
        <p:spPr>
          <a:xfrm>
            <a:off x="838200" y="284504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2350988-F82A-8CF8-003E-3E5EF1BD04D9}"/>
              </a:ext>
            </a:extLst>
          </p:cNvPr>
          <p:cNvSpPr>
            <a:spLocks noGrp="1"/>
          </p:cNvSpPr>
          <p:nvPr>
            <p:ph type="body" sz="quarter" idx="3"/>
          </p:nvPr>
        </p:nvSpPr>
        <p:spPr>
          <a:xfrm>
            <a:off x="6170612" y="202113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BCB2EFB-C069-BA27-77C5-D00ABF5F69AD}"/>
              </a:ext>
            </a:extLst>
          </p:cNvPr>
          <p:cNvSpPr>
            <a:spLocks noGrp="1"/>
          </p:cNvSpPr>
          <p:nvPr>
            <p:ph sz="quarter" idx="4"/>
          </p:nvPr>
        </p:nvSpPr>
        <p:spPr>
          <a:xfrm>
            <a:off x="6170612" y="284504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pic>
        <p:nvPicPr>
          <p:cNvPr id="10" name="Picture 9">
            <a:extLst>
              <a:ext uri="{FF2B5EF4-FFF2-40B4-BE49-F238E27FC236}">
                <a16:creationId xmlns:a16="http://schemas.microsoft.com/office/drawing/2014/main" id="{B07C7343-B6AB-0F9C-B85F-8812CCCAD94C}"/>
              </a:ext>
            </a:extLst>
          </p:cNvPr>
          <p:cNvPicPr>
            <a:picLocks noChangeAspect="1"/>
          </p:cNvPicPr>
          <p:nvPr userDrawn="1"/>
        </p:nvPicPr>
        <p:blipFill>
          <a:blip r:embed="rId2">
            <a:alphaModFix amt="35000"/>
          </a:blip>
          <a:srcRect l="64837" t="24589" b="25903"/>
          <a:stretch>
            <a:fillRect/>
          </a:stretch>
        </p:blipFill>
        <p:spPr>
          <a:xfrm>
            <a:off x="0" y="5326429"/>
            <a:ext cx="1357370" cy="1531571"/>
          </a:xfrm>
          <a:prstGeom prst="rect">
            <a:avLst/>
          </a:prstGeom>
        </p:spPr>
      </p:pic>
      <p:pic>
        <p:nvPicPr>
          <p:cNvPr id="11" name="Picture 10">
            <a:extLst>
              <a:ext uri="{FF2B5EF4-FFF2-40B4-BE49-F238E27FC236}">
                <a16:creationId xmlns:a16="http://schemas.microsoft.com/office/drawing/2014/main" id="{CEAF6C68-D24A-DB93-24B2-237D82E749B2}"/>
              </a:ext>
            </a:extLst>
          </p:cNvPr>
          <p:cNvPicPr>
            <a:picLocks noChangeAspect="1"/>
          </p:cNvPicPr>
          <p:nvPr userDrawn="1"/>
        </p:nvPicPr>
        <p:blipFill>
          <a:blip r:embed="rId2">
            <a:alphaModFix amt="35000"/>
          </a:blip>
          <a:srcRect l="65198" t="25516" b="3458"/>
          <a:stretch>
            <a:fillRect/>
          </a:stretch>
        </p:blipFill>
        <p:spPr>
          <a:xfrm rot="10800000">
            <a:off x="10278206" y="0"/>
            <a:ext cx="1913794" cy="3130062"/>
          </a:xfrm>
          <a:prstGeom prst="rect">
            <a:avLst/>
          </a:prstGeom>
        </p:spPr>
      </p:pic>
      <p:pic>
        <p:nvPicPr>
          <p:cNvPr id="12" name="Picture 11" descr="A close-up of a logo&#10;&#10;Description automatically generated">
            <a:extLst>
              <a:ext uri="{FF2B5EF4-FFF2-40B4-BE49-F238E27FC236}">
                <a16:creationId xmlns:a16="http://schemas.microsoft.com/office/drawing/2014/main" id="{938B3750-FEC7-9E9E-08F3-876ACC82CF2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4974" y="192208"/>
            <a:ext cx="1692876" cy="588233"/>
          </a:xfrm>
          <a:prstGeom prst="rect">
            <a:avLst/>
          </a:prstGeom>
        </p:spPr>
      </p:pic>
    </p:spTree>
    <p:extLst>
      <p:ext uri="{BB962C8B-B14F-4D97-AF65-F5344CB8AC3E}">
        <p14:creationId xmlns:p14="http://schemas.microsoft.com/office/powerpoint/2010/main" val="2755546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8D2D8-7A9A-9BE3-EAB2-CD6B06E14675}"/>
              </a:ext>
            </a:extLst>
          </p:cNvPr>
          <p:cNvSpPr>
            <a:spLocks noGrp="1"/>
          </p:cNvSpPr>
          <p:nvPr>
            <p:ph type="title"/>
          </p:nvPr>
        </p:nvSpPr>
        <p:spPr/>
        <p:txBody>
          <a:bodyPr/>
          <a:lstStyle/>
          <a:p>
            <a:r>
              <a:rPr lang="en-GB"/>
              <a:t>Click to edit Master title style</a:t>
            </a:r>
          </a:p>
        </p:txBody>
      </p:sp>
      <p:pic>
        <p:nvPicPr>
          <p:cNvPr id="6" name="Picture 5">
            <a:extLst>
              <a:ext uri="{FF2B5EF4-FFF2-40B4-BE49-F238E27FC236}">
                <a16:creationId xmlns:a16="http://schemas.microsoft.com/office/drawing/2014/main" id="{2B0BBDA3-F866-A1DF-1D6C-A3E0568648EF}"/>
              </a:ext>
            </a:extLst>
          </p:cNvPr>
          <p:cNvPicPr>
            <a:picLocks noChangeAspect="1"/>
          </p:cNvPicPr>
          <p:nvPr userDrawn="1"/>
        </p:nvPicPr>
        <p:blipFill>
          <a:blip r:embed="rId2">
            <a:alphaModFix amt="35000"/>
          </a:blip>
          <a:srcRect l="64837" t="24589" b="25903"/>
          <a:stretch>
            <a:fillRect/>
          </a:stretch>
        </p:blipFill>
        <p:spPr>
          <a:xfrm>
            <a:off x="0" y="5326429"/>
            <a:ext cx="1357370" cy="1531571"/>
          </a:xfrm>
          <a:prstGeom prst="rect">
            <a:avLst/>
          </a:prstGeom>
        </p:spPr>
      </p:pic>
      <p:pic>
        <p:nvPicPr>
          <p:cNvPr id="7" name="Picture 6">
            <a:extLst>
              <a:ext uri="{FF2B5EF4-FFF2-40B4-BE49-F238E27FC236}">
                <a16:creationId xmlns:a16="http://schemas.microsoft.com/office/drawing/2014/main" id="{A2B0F46F-32C7-4C5C-7CA7-F3B4DF1C0CC0}"/>
              </a:ext>
            </a:extLst>
          </p:cNvPr>
          <p:cNvPicPr>
            <a:picLocks noChangeAspect="1"/>
          </p:cNvPicPr>
          <p:nvPr userDrawn="1"/>
        </p:nvPicPr>
        <p:blipFill>
          <a:blip r:embed="rId2">
            <a:alphaModFix amt="35000"/>
          </a:blip>
          <a:srcRect l="65198" t="25516" b="3458"/>
          <a:stretch>
            <a:fillRect/>
          </a:stretch>
        </p:blipFill>
        <p:spPr>
          <a:xfrm rot="10800000">
            <a:off x="10278206" y="0"/>
            <a:ext cx="1913794" cy="3130062"/>
          </a:xfrm>
          <a:prstGeom prst="rect">
            <a:avLst/>
          </a:prstGeom>
        </p:spPr>
      </p:pic>
      <p:pic>
        <p:nvPicPr>
          <p:cNvPr id="8" name="Picture 7" descr="A close-up of a logo&#10;&#10;Description automatically generated">
            <a:extLst>
              <a:ext uri="{FF2B5EF4-FFF2-40B4-BE49-F238E27FC236}">
                <a16:creationId xmlns:a16="http://schemas.microsoft.com/office/drawing/2014/main" id="{65EE3392-B2A8-4955-2FD8-0D0C823596F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6562" y="205394"/>
            <a:ext cx="1692876" cy="588233"/>
          </a:xfrm>
          <a:prstGeom prst="rect">
            <a:avLst/>
          </a:prstGeom>
        </p:spPr>
      </p:pic>
    </p:spTree>
    <p:extLst>
      <p:ext uri="{BB962C8B-B14F-4D97-AF65-F5344CB8AC3E}">
        <p14:creationId xmlns:p14="http://schemas.microsoft.com/office/powerpoint/2010/main" val="1269157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81BD5A2-078F-0D5B-6157-F79436504954}"/>
              </a:ext>
            </a:extLst>
          </p:cNvPr>
          <p:cNvPicPr>
            <a:picLocks noChangeAspect="1"/>
          </p:cNvPicPr>
          <p:nvPr userDrawn="1"/>
        </p:nvPicPr>
        <p:blipFill>
          <a:blip r:embed="rId2">
            <a:alphaModFix amt="35000"/>
          </a:blip>
          <a:srcRect l="64837" t="24589" b="25903"/>
          <a:stretch>
            <a:fillRect/>
          </a:stretch>
        </p:blipFill>
        <p:spPr>
          <a:xfrm>
            <a:off x="0" y="5326429"/>
            <a:ext cx="1357370" cy="1531571"/>
          </a:xfrm>
          <a:prstGeom prst="rect">
            <a:avLst/>
          </a:prstGeom>
        </p:spPr>
      </p:pic>
      <p:pic>
        <p:nvPicPr>
          <p:cNvPr id="6" name="Picture 5">
            <a:extLst>
              <a:ext uri="{FF2B5EF4-FFF2-40B4-BE49-F238E27FC236}">
                <a16:creationId xmlns:a16="http://schemas.microsoft.com/office/drawing/2014/main" id="{DED215CE-375F-B0AE-5519-1331F0AA64C6}"/>
              </a:ext>
            </a:extLst>
          </p:cNvPr>
          <p:cNvPicPr>
            <a:picLocks noChangeAspect="1"/>
          </p:cNvPicPr>
          <p:nvPr userDrawn="1"/>
        </p:nvPicPr>
        <p:blipFill>
          <a:blip r:embed="rId2">
            <a:alphaModFix amt="35000"/>
          </a:blip>
          <a:srcRect l="65198" t="25516" b="3458"/>
          <a:stretch>
            <a:fillRect/>
          </a:stretch>
        </p:blipFill>
        <p:spPr>
          <a:xfrm rot="10800000">
            <a:off x="10278206" y="0"/>
            <a:ext cx="1913794" cy="3130062"/>
          </a:xfrm>
          <a:prstGeom prst="rect">
            <a:avLst/>
          </a:prstGeom>
        </p:spPr>
      </p:pic>
      <p:pic>
        <p:nvPicPr>
          <p:cNvPr id="7" name="Picture 6" descr="A close-up of a logo&#10;&#10;Description automatically generated">
            <a:extLst>
              <a:ext uri="{FF2B5EF4-FFF2-40B4-BE49-F238E27FC236}">
                <a16:creationId xmlns:a16="http://schemas.microsoft.com/office/drawing/2014/main" id="{71406C90-516F-667F-97D1-27C336854B6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6562" y="205394"/>
            <a:ext cx="1692876" cy="588233"/>
          </a:xfrm>
          <a:prstGeom prst="rect">
            <a:avLst/>
          </a:prstGeom>
        </p:spPr>
      </p:pic>
    </p:spTree>
    <p:extLst>
      <p:ext uri="{BB962C8B-B14F-4D97-AF65-F5344CB8AC3E}">
        <p14:creationId xmlns:p14="http://schemas.microsoft.com/office/powerpoint/2010/main" val="1897121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CF506-19C8-0F01-0079-E06E2060C7B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70DF0615-3E7A-28A3-5026-C31ABA0F2985}"/>
              </a:ext>
            </a:extLst>
          </p:cNvPr>
          <p:cNvSpPr>
            <a:spLocks noGrp="1"/>
          </p:cNvSpPr>
          <p:nvPr>
            <p:ph idx="1"/>
          </p:nvPr>
        </p:nvSpPr>
        <p:spPr>
          <a:xfrm>
            <a:off x="5180012" y="165564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B713498-9D0C-8F35-0ABF-812C16F89D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pic>
        <p:nvPicPr>
          <p:cNvPr id="8" name="Picture 7">
            <a:extLst>
              <a:ext uri="{FF2B5EF4-FFF2-40B4-BE49-F238E27FC236}">
                <a16:creationId xmlns:a16="http://schemas.microsoft.com/office/drawing/2014/main" id="{113336BD-B381-0263-33E7-001EDB4F09BA}"/>
              </a:ext>
            </a:extLst>
          </p:cNvPr>
          <p:cNvPicPr>
            <a:picLocks noChangeAspect="1"/>
          </p:cNvPicPr>
          <p:nvPr userDrawn="1"/>
        </p:nvPicPr>
        <p:blipFill>
          <a:blip r:embed="rId2">
            <a:alphaModFix amt="35000"/>
          </a:blip>
          <a:srcRect l="64837" t="24589" b="25903"/>
          <a:stretch>
            <a:fillRect/>
          </a:stretch>
        </p:blipFill>
        <p:spPr>
          <a:xfrm>
            <a:off x="0" y="5326429"/>
            <a:ext cx="1357370" cy="1531571"/>
          </a:xfrm>
          <a:prstGeom prst="rect">
            <a:avLst/>
          </a:prstGeom>
        </p:spPr>
      </p:pic>
      <p:pic>
        <p:nvPicPr>
          <p:cNvPr id="9" name="Picture 8">
            <a:extLst>
              <a:ext uri="{FF2B5EF4-FFF2-40B4-BE49-F238E27FC236}">
                <a16:creationId xmlns:a16="http://schemas.microsoft.com/office/drawing/2014/main" id="{9374090E-9E3C-EAAA-D722-E662510ECE91}"/>
              </a:ext>
            </a:extLst>
          </p:cNvPr>
          <p:cNvPicPr>
            <a:picLocks noChangeAspect="1"/>
          </p:cNvPicPr>
          <p:nvPr userDrawn="1"/>
        </p:nvPicPr>
        <p:blipFill>
          <a:blip r:embed="rId2">
            <a:alphaModFix amt="35000"/>
          </a:blip>
          <a:srcRect l="65198" t="25516" b="3458"/>
          <a:stretch>
            <a:fillRect/>
          </a:stretch>
        </p:blipFill>
        <p:spPr>
          <a:xfrm rot="10800000">
            <a:off x="10278206" y="0"/>
            <a:ext cx="1913794" cy="3130062"/>
          </a:xfrm>
          <a:prstGeom prst="rect">
            <a:avLst/>
          </a:prstGeom>
        </p:spPr>
      </p:pic>
      <p:pic>
        <p:nvPicPr>
          <p:cNvPr id="10" name="Picture 9" descr="A close-up of a logo&#10;&#10;Description automatically generated">
            <a:extLst>
              <a:ext uri="{FF2B5EF4-FFF2-40B4-BE49-F238E27FC236}">
                <a16:creationId xmlns:a16="http://schemas.microsoft.com/office/drawing/2014/main" id="{2DE5CE5B-30B5-F53E-93AF-ECD5348E268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6562" y="205394"/>
            <a:ext cx="1692876" cy="588233"/>
          </a:xfrm>
          <a:prstGeom prst="rect">
            <a:avLst/>
          </a:prstGeom>
        </p:spPr>
      </p:pic>
    </p:spTree>
    <p:extLst>
      <p:ext uri="{BB962C8B-B14F-4D97-AF65-F5344CB8AC3E}">
        <p14:creationId xmlns:p14="http://schemas.microsoft.com/office/powerpoint/2010/main" val="3497564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4F924-BD1D-645F-2ED7-B0884E9EF7C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E5F7BFF2-6C2C-63FA-D61E-219B9DFB155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a:extLst>
              <a:ext uri="{FF2B5EF4-FFF2-40B4-BE49-F238E27FC236}">
                <a16:creationId xmlns:a16="http://schemas.microsoft.com/office/drawing/2014/main" id="{8537AE38-F11F-8772-6941-5363DCF1D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pic>
        <p:nvPicPr>
          <p:cNvPr id="8" name="Picture 7">
            <a:extLst>
              <a:ext uri="{FF2B5EF4-FFF2-40B4-BE49-F238E27FC236}">
                <a16:creationId xmlns:a16="http://schemas.microsoft.com/office/drawing/2014/main" id="{8E29B1C5-1043-D093-52CF-43DA02F7C230}"/>
              </a:ext>
            </a:extLst>
          </p:cNvPr>
          <p:cNvPicPr>
            <a:picLocks noChangeAspect="1"/>
          </p:cNvPicPr>
          <p:nvPr userDrawn="1"/>
        </p:nvPicPr>
        <p:blipFill>
          <a:blip r:embed="rId2">
            <a:alphaModFix amt="35000"/>
          </a:blip>
          <a:srcRect l="64837" t="24589" b="25903"/>
          <a:stretch>
            <a:fillRect/>
          </a:stretch>
        </p:blipFill>
        <p:spPr>
          <a:xfrm>
            <a:off x="0" y="5326429"/>
            <a:ext cx="1357370" cy="1531571"/>
          </a:xfrm>
          <a:prstGeom prst="rect">
            <a:avLst/>
          </a:prstGeom>
        </p:spPr>
      </p:pic>
      <p:pic>
        <p:nvPicPr>
          <p:cNvPr id="9" name="Picture 8">
            <a:extLst>
              <a:ext uri="{FF2B5EF4-FFF2-40B4-BE49-F238E27FC236}">
                <a16:creationId xmlns:a16="http://schemas.microsoft.com/office/drawing/2014/main" id="{78AB550B-8C0D-ABBD-3BD6-AB1AEAF29ED2}"/>
              </a:ext>
            </a:extLst>
          </p:cNvPr>
          <p:cNvPicPr>
            <a:picLocks noChangeAspect="1"/>
          </p:cNvPicPr>
          <p:nvPr userDrawn="1"/>
        </p:nvPicPr>
        <p:blipFill>
          <a:blip r:embed="rId2">
            <a:alphaModFix amt="35000"/>
          </a:blip>
          <a:srcRect l="65198" t="25516" b="3458"/>
          <a:stretch>
            <a:fillRect/>
          </a:stretch>
        </p:blipFill>
        <p:spPr>
          <a:xfrm rot="10800000">
            <a:off x="10278206" y="0"/>
            <a:ext cx="1913794" cy="3130062"/>
          </a:xfrm>
          <a:prstGeom prst="rect">
            <a:avLst/>
          </a:prstGeom>
        </p:spPr>
      </p:pic>
      <p:pic>
        <p:nvPicPr>
          <p:cNvPr id="10" name="Picture 9" descr="A close-up of a logo&#10;&#10;Description automatically generated">
            <a:extLst>
              <a:ext uri="{FF2B5EF4-FFF2-40B4-BE49-F238E27FC236}">
                <a16:creationId xmlns:a16="http://schemas.microsoft.com/office/drawing/2014/main" id="{97DA26E8-425A-98BA-A4BB-7C3BD5B2858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6562" y="205394"/>
            <a:ext cx="1692876" cy="588233"/>
          </a:xfrm>
          <a:prstGeom prst="rect">
            <a:avLst/>
          </a:prstGeom>
        </p:spPr>
      </p:pic>
    </p:spTree>
    <p:extLst>
      <p:ext uri="{BB962C8B-B14F-4D97-AF65-F5344CB8AC3E}">
        <p14:creationId xmlns:p14="http://schemas.microsoft.com/office/powerpoint/2010/main" val="3602874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4B38F4-445B-6297-FA2A-68D74F799FFC}"/>
              </a:ext>
            </a:extLst>
          </p:cNvPr>
          <p:cNvSpPr>
            <a:spLocks noGrp="1"/>
          </p:cNvSpPr>
          <p:nvPr>
            <p:ph type="title"/>
          </p:nvPr>
        </p:nvSpPr>
        <p:spPr>
          <a:xfrm>
            <a:off x="838200" y="86323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14CC6602-F99D-024E-D07B-E1835CDC9AA0}"/>
              </a:ext>
            </a:extLst>
          </p:cNvPr>
          <p:cNvSpPr>
            <a:spLocks noGrp="1"/>
          </p:cNvSpPr>
          <p:nvPr>
            <p:ph type="body" idx="1"/>
          </p:nvPr>
        </p:nvSpPr>
        <p:spPr>
          <a:xfrm>
            <a:off x="838200" y="2258406"/>
            <a:ext cx="10515600" cy="409794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Tree>
    <p:extLst>
      <p:ext uri="{BB962C8B-B14F-4D97-AF65-F5344CB8AC3E}">
        <p14:creationId xmlns:p14="http://schemas.microsoft.com/office/powerpoint/2010/main" val="3888841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rgbClr val="237C9D"/>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4"/>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5.svg"/><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hyperlink" Target="https://info.lse.ac.uk/current-students/student-wellbeing/disability-wellbeing/Information-for-Staff/Reasonable-Adjustments-Policy" TargetMode="External"/><Relationship Id="rId2" Type="http://schemas.openxmlformats.org/officeDocument/2006/relationships/hyperlink" Target="https://info.lse.ac.uk/current-students/student-wellbeing/disability-wellbeing/Information-for-Staff/Staff-Guidance-on-My-Adjustments" TargetMode="External"/><Relationship Id="rId1" Type="http://schemas.openxmlformats.org/officeDocument/2006/relationships/slideLayout" Target="../slideLayouts/slideLayout2.xml"/><Relationship Id="rId5" Type="http://schemas.openxmlformats.org/officeDocument/2006/relationships/hyperlink" Target="https://mystaffdevelopment.lse.ac.uk/learn/signin;redirectURL=%2Flearn%2Fcourses%2F281%2Fdisability-awareness-lse-reasonable-adjustments" TargetMode="External"/><Relationship Id="rId4" Type="http://schemas.openxmlformats.org/officeDocument/2006/relationships/hyperlink" Target="https://info.lse.ac.uk/current-students/student-wellbeing/disability-wellbeing/Disability-Referral-For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s://info.lse.ac.uk/staff/divisions/Eden-Centre/Assessment-and-Feedback-Toolkit/Inclusive-assessment"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info.lse.ac.uk/staff/divisions/Eden-Centre/Assessment-and-Feedback-Toolkit/Making-choices-about-assessment-design" TargetMode="Externa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info.lse.ac.uk/staff/divisions/Eden-Centre/Assessment-and-Feedback-Toolkit/Inclusive-assessment" TargetMode="External"/><Relationship Id="rId2" Type="http://schemas.openxmlformats.org/officeDocument/2006/relationships/hyperlink" Target="https://info.lse.ac.uk/staff/divisions/Eden-Centre/Resources-to-support-your-practice/Anticipatory-Duty" TargetMode="External"/><Relationship Id="rId1" Type="http://schemas.openxmlformats.org/officeDocument/2006/relationships/slideLayout" Target="../slideLayouts/slideLayout2.xml"/><Relationship Id="rId5" Type="http://schemas.openxmlformats.org/officeDocument/2006/relationships/hyperlink" Target="https://info.lse.ac.uk/staff/divisions/Eden-Centre/Artificial-Intelligence-Education-and-Assessment/Staff-FAQs-on-the-use-of-GenAI-in-teaching-learning-and-assessment" TargetMode="External"/><Relationship Id="rId4" Type="http://schemas.openxmlformats.org/officeDocument/2006/relationships/hyperlink" Target="https://info.lse.ac.uk/staff/divisions/Eden-Centre/Assessment-and-Feedback-Toolkit/Assessment-methods/Assessment-methods"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mailto:a.m.standen@lse.ac.uk" TargetMode="External"/><Relationship Id="rId2" Type="http://schemas.openxmlformats.org/officeDocument/2006/relationships/hyperlink" Target="https://info.lse.ac.uk/staff/divisions/Eden-Centre/Departmental-Advisin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equalityhumanrights.com/guidance/advice-note-higher-education-sector-legal-case-university-bristol-vs-abrahart"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info.lse.ac.uk/current-students/student-wellbeing/disability-wellbeing/Information-for-Staff/Reasonable-Adjustments-Policy"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B449F-8C27-DE80-D5CD-9EC3EBE1E0F1}"/>
              </a:ext>
            </a:extLst>
          </p:cNvPr>
          <p:cNvSpPr>
            <a:spLocks noGrp="1"/>
          </p:cNvSpPr>
          <p:nvPr>
            <p:ph type="ctrTitle"/>
          </p:nvPr>
        </p:nvSpPr>
        <p:spPr>
          <a:xfrm>
            <a:off x="1341120" y="1910862"/>
            <a:ext cx="9144000" cy="2886449"/>
          </a:xfrm>
        </p:spPr>
        <p:txBody>
          <a:bodyPr>
            <a:noAutofit/>
          </a:bodyPr>
          <a:lstStyle/>
          <a:p>
            <a:pPr>
              <a:lnSpc>
                <a:spcPct val="100000"/>
              </a:lnSpc>
            </a:pPr>
            <a:r>
              <a:rPr lang="en-GB" b="1"/>
              <a:t>Inclusive Assessment, GenAI and Anticipatory Duty</a:t>
            </a:r>
            <a:r>
              <a:rPr lang="en-GB" sz="6600"/>
              <a:t> </a:t>
            </a:r>
            <a:endParaRPr lang="en-US" sz="6600" b="1">
              <a:solidFill>
                <a:srgbClr val="227C9D"/>
              </a:solidFill>
              <a:latin typeface="Segoe UI" panose="020B0502040204020203" pitchFamily="34" charset="0"/>
              <a:cs typeface="Segoe UI" panose="020B0502040204020203" pitchFamily="34" charset="0"/>
            </a:endParaRPr>
          </a:p>
        </p:txBody>
      </p:sp>
      <p:sp>
        <p:nvSpPr>
          <p:cNvPr id="3" name="Subtitle 2">
            <a:extLst>
              <a:ext uri="{FF2B5EF4-FFF2-40B4-BE49-F238E27FC236}">
                <a16:creationId xmlns:a16="http://schemas.microsoft.com/office/drawing/2014/main" id="{315CEF3D-98F0-8CA6-DB2A-F9E4A7E2FB09}"/>
              </a:ext>
            </a:extLst>
          </p:cNvPr>
          <p:cNvSpPr>
            <a:spLocks noGrp="1"/>
          </p:cNvSpPr>
          <p:nvPr>
            <p:ph type="subTitle" idx="1"/>
          </p:nvPr>
        </p:nvSpPr>
        <p:spPr>
          <a:xfrm>
            <a:off x="1599332" y="5129581"/>
            <a:ext cx="9144000" cy="1655762"/>
          </a:xfrm>
        </p:spPr>
        <p:txBody>
          <a:bodyPr>
            <a:normAutofit/>
          </a:bodyPr>
          <a:lstStyle/>
          <a:p>
            <a:r>
              <a:rPr lang="en-GB" sz="3200">
                <a:solidFill>
                  <a:schemeClr val="bg1">
                    <a:lumMod val="50000"/>
                  </a:schemeClr>
                </a:solidFill>
                <a:latin typeface="DM Sans" pitchFamily="2" charset="77"/>
              </a:rPr>
              <a:t>Eden Centre </a:t>
            </a:r>
          </a:p>
        </p:txBody>
      </p:sp>
      <p:sp>
        <p:nvSpPr>
          <p:cNvPr id="5" name="TextBox 4">
            <a:extLst>
              <a:ext uri="{FF2B5EF4-FFF2-40B4-BE49-F238E27FC236}">
                <a16:creationId xmlns:a16="http://schemas.microsoft.com/office/drawing/2014/main" id="{A201119B-6635-17AB-8450-DE1457997324}"/>
              </a:ext>
            </a:extLst>
          </p:cNvPr>
          <p:cNvSpPr txBox="1"/>
          <p:nvPr/>
        </p:nvSpPr>
        <p:spPr>
          <a:xfrm>
            <a:off x="5090984" y="889686"/>
            <a:ext cx="1847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 name="Freeform 10">
            <a:extLst>
              <a:ext uri="{FF2B5EF4-FFF2-40B4-BE49-F238E27FC236}">
                <a16:creationId xmlns:a16="http://schemas.microsoft.com/office/drawing/2014/main" id="{55136375-1090-AE6C-F8B0-4255D50181FD}"/>
              </a:ext>
            </a:extLst>
          </p:cNvPr>
          <p:cNvSpPr/>
          <p:nvPr/>
        </p:nvSpPr>
        <p:spPr>
          <a:xfrm rot="-10800000">
            <a:off x="-3335603" y="3574936"/>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Freeform 11">
            <a:extLst>
              <a:ext uri="{FF2B5EF4-FFF2-40B4-BE49-F238E27FC236}">
                <a16:creationId xmlns:a16="http://schemas.microsoft.com/office/drawing/2014/main" id="{92DB37B7-8A29-258A-EBE7-60BF3B155786}"/>
              </a:ext>
            </a:extLst>
          </p:cNvPr>
          <p:cNvSpPr/>
          <p:nvPr/>
        </p:nvSpPr>
        <p:spPr>
          <a:xfrm>
            <a:off x="-2261319" y="3603511"/>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Freeform 13">
            <a:extLst>
              <a:ext uri="{FF2B5EF4-FFF2-40B4-BE49-F238E27FC236}">
                <a16:creationId xmlns:a16="http://schemas.microsoft.com/office/drawing/2014/main" id="{DCF9FC06-7EA7-F101-6E80-5D72C0A95253}"/>
              </a:ext>
            </a:extLst>
          </p:cNvPr>
          <p:cNvSpPr/>
          <p:nvPr/>
        </p:nvSpPr>
        <p:spPr>
          <a:xfrm rot="-10800000">
            <a:off x="-3345128" y="577112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4" name="Freeform 14">
            <a:extLst>
              <a:ext uri="{FF2B5EF4-FFF2-40B4-BE49-F238E27FC236}">
                <a16:creationId xmlns:a16="http://schemas.microsoft.com/office/drawing/2014/main" id="{4706CADF-2EDB-DB85-7C7D-8C45E13C34D8}"/>
              </a:ext>
            </a:extLst>
          </p:cNvPr>
          <p:cNvSpPr/>
          <p:nvPr/>
        </p:nvSpPr>
        <p:spPr>
          <a:xfrm rot="-5400000">
            <a:off x="-2261319" y="5771129"/>
            <a:ext cx="1083809" cy="1083809"/>
          </a:xfrm>
          <a:custGeom>
            <a:avLst/>
            <a:gdLst/>
            <a:ahLst/>
            <a:cxnLst/>
            <a:rect l="l" t="t" r="r" b="b"/>
            <a:pathLst>
              <a:path w="1083809" h="1083809">
                <a:moveTo>
                  <a:pt x="0" y="0"/>
                </a:moveTo>
                <a:lnTo>
                  <a:pt x="1083809" y="0"/>
                </a:lnTo>
                <a:lnTo>
                  <a:pt x="1083809" y="1083809"/>
                </a:lnTo>
                <a:lnTo>
                  <a:pt x="0" y="108380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25" name="Picture 24" descr="A picture containing text, font, screenshot, graphics&#10;&#10;Description automatically generated">
            <a:extLst>
              <a:ext uri="{FF2B5EF4-FFF2-40B4-BE49-F238E27FC236}">
                <a16:creationId xmlns:a16="http://schemas.microsoft.com/office/drawing/2014/main" id="{74D03FF4-DBA8-6B2F-378E-9D092326D01C}"/>
              </a:ext>
            </a:extLst>
          </p:cNvPr>
          <p:cNvPicPr>
            <a:picLocks noChangeAspect="1"/>
          </p:cNvPicPr>
          <p:nvPr/>
        </p:nvPicPr>
        <p:blipFill>
          <a:blip r:embed="rId5"/>
          <a:srcRect r="67527"/>
          <a:stretch>
            <a:fillRect/>
          </a:stretch>
        </p:blipFill>
        <p:spPr>
          <a:xfrm>
            <a:off x="305237" y="299654"/>
            <a:ext cx="584450" cy="609928"/>
          </a:xfrm>
          <a:prstGeom prst="rect">
            <a:avLst/>
          </a:prstGeom>
        </p:spPr>
      </p:pic>
      <p:sp>
        <p:nvSpPr>
          <p:cNvPr id="26" name="Subtitle 2">
            <a:extLst>
              <a:ext uri="{FF2B5EF4-FFF2-40B4-BE49-F238E27FC236}">
                <a16:creationId xmlns:a16="http://schemas.microsoft.com/office/drawing/2014/main" id="{9383D4D5-46EE-9321-B548-01DD650ACE56}"/>
              </a:ext>
            </a:extLst>
          </p:cNvPr>
          <p:cNvSpPr txBox="1">
            <a:spLocks/>
          </p:cNvSpPr>
          <p:nvPr/>
        </p:nvSpPr>
        <p:spPr>
          <a:xfrm>
            <a:off x="2683141" y="6201103"/>
            <a:ext cx="8411580" cy="58424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r" defTabSz="914400" rtl="0" eaLnBrk="1" fontAlgn="auto" latinLnBrk="0" hangingPunct="1">
              <a:lnSpc>
                <a:spcPct val="120000"/>
              </a:lnSpc>
              <a:spcBef>
                <a:spcPts val="0"/>
              </a:spcBef>
              <a:spcAft>
                <a:spcPts val="0"/>
              </a:spcAft>
              <a:buClrTx/>
              <a:buSzTx/>
              <a:buFont typeface="Arial" panose="020B0604020202020204" pitchFamily="34" charset="0"/>
              <a:buNone/>
              <a:tabLst/>
              <a:defRPr/>
            </a:pPr>
            <a:endParaRPr kumimoji="0" lang="en-GB" sz="1800" b="0" i="0" u="none" strike="noStrike" kern="1200" cap="none" spc="0" normalizeH="0" baseline="0" noProof="0">
              <a:ln>
                <a:noFill/>
              </a:ln>
              <a:solidFill>
                <a:prstClr val="white">
                  <a:lumMod val="50000"/>
                </a:prstClr>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6990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200E0-DFF8-5136-10F8-47535AEF1694}"/>
              </a:ext>
            </a:extLst>
          </p:cNvPr>
          <p:cNvSpPr>
            <a:spLocks noGrp="1"/>
          </p:cNvSpPr>
          <p:nvPr>
            <p:ph type="title"/>
          </p:nvPr>
        </p:nvSpPr>
        <p:spPr/>
        <p:txBody>
          <a:bodyPr/>
          <a:lstStyle/>
          <a:p>
            <a:r>
              <a:rPr lang="en-US"/>
              <a:t>Links to support Reasonable Adjustment:</a:t>
            </a:r>
          </a:p>
        </p:txBody>
      </p:sp>
      <p:sp>
        <p:nvSpPr>
          <p:cNvPr id="3" name="Content Placeholder 2">
            <a:extLst>
              <a:ext uri="{FF2B5EF4-FFF2-40B4-BE49-F238E27FC236}">
                <a16:creationId xmlns:a16="http://schemas.microsoft.com/office/drawing/2014/main" id="{3004C72C-6056-A0C0-0674-4AC38C7DD219}"/>
              </a:ext>
            </a:extLst>
          </p:cNvPr>
          <p:cNvSpPr>
            <a:spLocks noGrp="1"/>
          </p:cNvSpPr>
          <p:nvPr>
            <p:ph idx="1"/>
          </p:nvPr>
        </p:nvSpPr>
        <p:spPr/>
        <p:txBody>
          <a:bodyPr>
            <a:normAutofit fontScale="92500" lnSpcReduction="20000"/>
          </a:bodyPr>
          <a:lstStyle/>
          <a:p>
            <a:r>
              <a:rPr lang="en-US"/>
              <a:t>Staff Guide on Reasonable Adjustments: </a:t>
            </a:r>
            <a:r>
              <a:rPr lang="en-US">
                <a:hlinkClick r:id="rId2"/>
              </a:rPr>
              <a:t>https://info.lse.ac.uk/current-students/student-wellbeing/disability-wellbeing/Information-for-Staff/Staff-Guidance-on-My-Adjustments</a:t>
            </a:r>
            <a:endParaRPr lang="en-US"/>
          </a:p>
          <a:p>
            <a:r>
              <a:rPr lang="en-US"/>
              <a:t>Reasonable Adjustment Policy: </a:t>
            </a:r>
            <a:r>
              <a:rPr lang="en-US">
                <a:hlinkClick r:id="rId3"/>
              </a:rPr>
              <a:t>https://info.lse.ac.uk/current-students/student-wellbeing/disability-wellbeing/Information-for-Staff/Reasonable-Adjustments-Policy</a:t>
            </a:r>
            <a:endParaRPr lang="en-US"/>
          </a:p>
          <a:p>
            <a:r>
              <a:rPr lang="en-US"/>
              <a:t>Disability Referral Form: </a:t>
            </a:r>
            <a:r>
              <a:rPr lang="en-US">
                <a:hlinkClick r:id="rId4"/>
              </a:rPr>
              <a:t>https://info.lse.ac.uk/current-students/student-wellbeing/disability-wellbeing/Disability-Referral-Form</a:t>
            </a:r>
            <a:endParaRPr lang="en-US"/>
          </a:p>
          <a:p>
            <a:r>
              <a:rPr lang="en-US"/>
              <a:t>Staff training on Reasonable Adjustment Policy: </a:t>
            </a:r>
            <a:r>
              <a:rPr lang="en-US">
                <a:hlinkClick r:id="rId5"/>
              </a:rPr>
              <a:t>https://mystaffdevelopment.lse.ac.uk/learn/signin;redirectURL=%2Flearn%2Fcourses%2F281%2Fdisability-awareness-lse-reasonable-adjustments</a:t>
            </a:r>
            <a:endParaRPr lang="en-US"/>
          </a:p>
          <a:p>
            <a:endParaRPr lang="en-US"/>
          </a:p>
          <a:p>
            <a:pPr marL="0" indent="0">
              <a:buNone/>
            </a:pPr>
            <a:endParaRPr lang="en-US"/>
          </a:p>
        </p:txBody>
      </p:sp>
    </p:spTree>
    <p:extLst>
      <p:ext uri="{BB962C8B-B14F-4D97-AF65-F5344CB8AC3E}">
        <p14:creationId xmlns:p14="http://schemas.microsoft.com/office/powerpoint/2010/main" val="4193482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C626458-651E-4FE3-6A88-9BB7907B01F8}"/>
              </a:ext>
            </a:extLst>
          </p:cNvPr>
          <p:cNvSpPr>
            <a:spLocks noGrp="1"/>
          </p:cNvSpPr>
          <p:nvPr>
            <p:ph type="title"/>
          </p:nvPr>
        </p:nvSpPr>
        <p:spPr/>
        <p:txBody>
          <a:bodyPr/>
          <a:lstStyle/>
          <a:p>
            <a:r>
              <a:rPr lang="en-GB"/>
              <a:t>Part Two: Designing Inclusive Assessment </a:t>
            </a:r>
          </a:p>
        </p:txBody>
      </p:sp>
      <p:sp>
        <p:nvSpPr>
          <p:cNvPr id="5" name="Text Placeholder 4">
            <a:extLst>
              <a:ext uri="{FF2B5EF4-FFF2-40B4-BE49-F238E27FC236}">
                <a16:creationId xmlns:a16="http://schemas.microsoft.com/office/drawing/2014/main" id="{DDCAED1D-ED5A-4DA0-75EB-22A1895EC026}"/>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2614455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5BF36-2B3E-F7E0-FDA1-413A54E003FE}"/>
              </a:ext>
            </a:extLst>
          </p:cNvPr>
          <p:cNvSpPr>
            <a:spLocks noGrp="1"/>
          </p:cNvSpPr>
          <p:nvPr>
            <p:ph type="title"/>
          </p:nvPr>
        </p:nvSpPr>
        <p:spPr>
          <a:xfrm>
            <a:off x="838200" y="693371"/>
            <a:ext cx="10515600" cy="1325563"/>
          </a:xfrm>
        </p:spPr>
        <p:txBody>
          <a:bodyPr anchor="ctr">
            <a:normAutofit/>
          </a:bodyPr>
          <a:lstStyle/>
          <a:p>
            <a:r>
              <a:rPr lang="en-GB"/>
              <a:t>Understanding the terminology of inclusive, alternative and modified assessment </a:t>
            </a:r>
            <a:endParaRPr lang="en-US"/>
          </a:p>
        </p:txBody>
      </p:sp>
      <p:graphicFrame>
        <p:nvGraphicFramePr>
          <p:cNvPr id="5" name="Content Placeholder 2">
            <a:extLst>
              <a:ext uri="{FF2B5EF4-FFF2-40B4-BE49-F238E27FC236}">
                <a16:creationId xmlns:a16="http://schemas.microsoft.com/office/drawing/2014/main" id="{5DC7ED59-D236-2753-B524-4245F2E435D0}"/>
              </a:ext>
            </a:extLst>
          </p:cNvPr>
          <p:cNvGraphicFramePr>
            <a:graphicFrameLocks noGrp="1"/>
          </p:cNvGraphicFramePr>
          <p:nvPr>
            <p:ph idx="1"/>
            <p:extLst>
              <p:ext uri="{D42A27DB-BD31-4B8C-83A1-F6EECF244321}">
                <p14:modId xmlns:p14="http://schemas.microsoft.com/office/powerpoint/2010/main" val="501907992"/>
              </p:ext>
            </p:extLst>
          </p:nvPr>
        </p:nvGraphicFramePr>
        <p:xfrm>
          <a:off x="838200" y="2141537"/>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65144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3FEDA54-7085-9EBA-76BF-ED0A091AD4CE}"/>
              </a:ext>
            </a:extLst>
          </p:cNvPr>
          <p:cNvSpPr>
            <a:spLocks noGrp="1"/>
          </p:cNvSpPr>
          <p:nvPr>
            <p:ph type="title"/>
          </p:nvPr>
        </p:nvSpPr>
        <p:spPr>
          <a:xfrm>
            <a:off x="1141816" y="1849222"/>
            <a:ext cx="10515600" cy="2852737"/>
          </a:xfrm>
        </p:spPr>
        <p:txBody>
          <a:bodyPr>
            <a:normAutofit fontScale="90000"/>
          </a:bodyPr>
          <a:lstStyle/>
          <a:p>
            <a:r>
              <a:rPr lang="en-GB"/>
              <a:t>Examples of Alternative and Modified Assessments for Students Facing Assessment‑Related Barriers</a:t>
            </a:r>
          </a:p>
        </p:txBody>
      </p:sp>
    </p:spTree>
    <p:extLst>
      <p:ext uri="{BB962C8B-B14F-4D97-AF65-F5344CB8AC3E}">
        <p14:creationId xmlns:p14="http://schemas.microsoft.com/office/powerpoint/2010/main" val="17124529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A11A3-93CC-A87D-6272-F362D63E4F04}"/>
              </a:ext>
            </a:extLst>
          </p:cNvPr>
          <p:cNvSpPr>
            <a:spLocks noGrp="1"/>
          </p:cNvSpPr>
          <p:nvPr>
            <p:ph type="title" idx="4294967295"/>
          </p:nvPr>
        </p:nvSpPr>
        <p:spPr>
          <a:xfrm>
            <a:off x="1795650" y="364748"/>
            <a:ext cx="9931400" cy="474663"/>
          </a:xfrm>
        </p:spPr>
        <p:txBody>
          <a:bodyPr vert="horz" lIns="91440" tIns="45720" rIns="91440" bIns="45720" rtlCol="0" anchor="ctr">
            <a:normAutofit fontScale="90000"/>
          </a:bodyPr>
          <a:lstStyle/>
          <a:p>
            <a:pPr marL="0" marR="0" lvl="0" indent="0" fontAlgn="base">
              <a:spcAft>
                <a:spcPct val="0"/>
              </a:spcAft>
              <a:buClrTx/>
              <a:buSzTx/>
              <a:tabLst/>
            </a:pPr>
            <a:r>
              <a:rPr lang="en-US" altLang="en-US" sz="2500" b="1">
                <a:solidFill>
                  <a:schemeClr val="tx1"/>
                </a:solidFill>
              </a:rPr>
              <a:t>Examples of Alternative and Modified Assessments </a:t>
            </a:r>
            <a:r>
              <a:rPr lang="en-US" altLang="en-US" sz="2200" b="1">
                <a:solidFill>
                  <a:schemeClr val="tx1"/>
                </a:solidFill>
              </a:rPr>
              <a:t>(adapted from Salford     University)</a:t>
            </a:r>
            <a:endParaRPr kumimoji="0" lang="en-US" altLang="en-US" sz="2200" b="0" i="0" u="none" strike="noStrike" kern="1200" cap="none" normalizeH="0" baseline="0">
              <a:ln>
                <a:noFill/>
              </a:ln>
              <a:solidFill>
                <a:srgbClr val="FFFFFF"/>
              </a:solidFill>
              <a:effectLst/>
              <a:latin typeface="+mj-lt"/>
              <a:ea typeface="+mj-ea"/>
              <a:cs typeface="+mj-cs"/>
            </a:endParaRPr>
          </a:p>
        </p:txBody>
      </p:sp>
      <p:graphicFrame>
        <p:nvGraphicFramePr>
          <p:cNvPr id="4" name="Content Placeholder 3">
            <a:extLst>
              <a:ext uri="{FF2B5EF4-FFF2-40B4-BE49-F238E27FC236}">
                <a16:creationId xmlns:a16="http://schemas.microsoft.com/office/drawing/2014/main" id="{E0992219-8642-897A-DC53-453A1D31AB38}"/>
              </a:ext>
            </a:extLst>
          </p:cNvPr>
          <p:cNvGraphicFramePr>
            <a:graphicFrameLocks noGrp="1"/>
          </p:cNvGraphicFramePr>
          <p:nvPr>
            <p:ph idx="4294967295"/>
            <p:extLst>
              <p:ext uri="{D42A27DB-BD31-4B8C-83A1-F6EECF244321}">
                <p14:modId xmlns:p14="http://schemas.microsoft.com/office/powerpoint/2010/main" val="826035492"/>
              </p:ext>
            </p:extLst>
          </p:nvPr>
        </p:nvGraphicFramePr>
        <p:xfrm>
          <a:off x="606056" y="958982"/>
          <a:ext cx="10785198" cy="5853576"/>
        </p:xfrm>
        <a:graphic>
          <a:graphicData uri="http://schemas.openxmlformats.org/drawingml/2006/table">
            <a:tbl>
              <a:tblPr>
                <a:solidFill>
                  <a:srgbClr val="F2F2F2">
                    <a:alpha val="30196"/>
                  </a:srgbClr>
                </a:solidFill>
              </a:tblPr>
              <a:tblGrid>
                <a:gridCol w="1444262">
                  <a:extLst>
                    <a:ext uri="{9D8B030D-6E8A-4147-A177-3AD203B41FA5}">
                      <a16:colId xmlns:a16="http://schemas.microsoft.com/office/drawing/2014/main" val="2072809198"/>
                    </a:ext>
                  </a:extLst>
                </a:gridCol>
                <a:gridCol w="3461279">
                  <a:extLst>
                    <a:ext uri="{9D8B030D-6E8A-4147-A177-3AD203B41FA5}">
                      <a16:colId xmlns:a16="http://schemas.microsoft.com/office/drawing/2014/main" val="4136442865"/>
                    </a:ext>
                  </a:extLst>
                </a:gridCol>
                <a:gridCol w="2811347">
                  <a:extLst>
                    <a:ext uri="{9D8B030D-6E8A-4147-A177-3AD203B41FA5}">
                      <a16:colId xmlns:a16="http://schemas.microsoft.com/office/drawing/2014/main" val="3515063446"/>
                    </a:ext>
                  </a:extLst>
                </a:gridCol>
                <a:gridCol w="3068310">
                  <a:extLst>
                    <a:ext uri="{9D8B030D-6E8A-4147-A177-3AD203B41FA5}">
                      <a16:colId xmlns:a16="http://schemas.microsoft.com/office/drawing/2014/main" val="3649636069"/>
                    </a:ext>
                  </a:extLst>
                </a:gridCol>
              </a:tblGrid>
              <a:tr h="611850">
                <a:tc>
                  <a:txBody>
                    <a:bodyPr/>
                    <a:lstStyle/>
                    <a:p>
                      <a:pPr>
                        <a:buNone/>
                      </a:pPr>
                      <a:r>
                        <a:rPr lang="en-GB" sz="1800" b="1" cap="none" spc="0">
                          <a:solidFill>
                            <a:schemeClr val="tx1"/>
                          </a:solidFill>
                        </a:rPr>
                        <a:t>Barrier</a:t>
                      </a:r>
                      <a:endParaRPr lang="en-GB" sz="1800" cap="none" spc="0">
                        <a:solidFill>
                          <a:schemeClr val="tx1"/>
                        </a:solidFill>
                      </a:endParaRPr>
                    </a:p>
                  </a:txBody>
                  <a:tcPr marL="48490" marR="10630" marT="37300" marB="37300" anchor="ctr">
                    <a:lnL w="38100" cap="flat" cmpd="sng" algn="ctr">
                      <a:noFill/>
                      <a:prstDash val="solid"/>
                    </a:lnL>
                    <a:lnR w="6350" cap="flat" cmpd="sng" algn="ctr">
                      <a:solidFill>
                        <a:schemeClr val="tx1">
                          <a:lumMod val="75000"/>
                          <a:lumOff val="25000"/>
                        </a:schemeClr>
                      </a:solidFill>
                      <a:prstDash val="solid"/>
                    </a:lnR>
                    <a:lnT w="38100" cap="flat" cmpd="sng" algn="ctr">
                      <a:no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800" b="1" cap="none" spc="0">
                          <a:solidFill>
                            <a:schemeClr val="tx1"/>
                          </a:solidFill>
                        </a:rPr>
                        <a:t>Rationale for Approval</a:t>
                      </a:r>
                      <a:endParaRPr lang="en-GB" sz="1800" cap="none" spc="0">
                        <a:solidFill>
                          <a:schemeClr val="tx1"/>
                        </a:solidFill>
                      </a:endParaRPr>
                    </a:p>
                  </a:txBody>
                  <a:tcPr marL="48490" marR="1063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ap="flat" cmpd="sng" algn="ctr">
                      <a:no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800" b="1" cap="none" spc="0">
                          <a:solidFill>
                            <a:schemeClr val="tx1"/>
                          </a:solidFill>
                        </a:rPr>
                        <a:t>Examples of Assessment Modifications</a:t>
                      </a:r>
                      <a:endParaRPr lang="en-GB" sz="1800" cap="none" spc="0">
                        <a:solidFill>
                          <a:schemeClr val="tx1"/>
                        </a:solidFill>
                      </a:endParaRPr>
                    </a:p>
                  </a:txBody>
                  <a:tcPr marL="48490" marR="1063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38100" cap="flat" cmpd="sng" algn="ctr">
                      <a:no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800" b="1" cap="none" spc="0">
                          <a:solidFill>
                            <a:schemeClr val="tx1"/>
                          </a:solidFill>
                        </a:rPr>
                        <a:t>Examples of Alternative Assessments</a:t>
                      </a:r>
                      <a:endParaRPr lang="en-GB" sz="1800" cap="none" spc="0">
                        <a:solidFill>
                          <a:schemeClr val="tx1"/>
                        </a:solidFill>
                      </a:endParaRPr>
                    </a:p>
                  </a:txBody>
                  <a:tcPr marL="48490" marR="10630" marT="37300" marB="37300" anchor="ctr">
                    <a:lnL w="6350" cap="flat" cmpd="sng" algn="ctr">
                      <a:solidFill>
                        <a:schemeClr val="tx1">
                          <a:lumMod val="75000"/>
                          <a:lumOff val="25000"/>
                        </a:schemeClr>
                      </a:solidFill>
                      <a:prstDash val="solid"/>
                    </a:lnL>
                    <a:lnR w="38100" cap="flat" cmpd="sng" algn="ctr">
                      <a:noFill/>
                      <a:prstDash val="solid"/>
                    </a:lnR>
                    <a:lnT w="38100" cap="flat" cmpd="sng" algn="ctr">
                      <a:noFill/>
                      <a:prstDash val="solid"/>
                    </a:lnT>
                    <a:lnB w="6350" cap="flat" cmpd="sng" algn="ctr">
                      <a:solidFill>
                        <a:schemeClr val="tx1">
                          <a:lumMod val="75000"/>
                          <a:lumOff val="25000"/>
                        </a:schemeClr>
                      </a:solidFill>
                      <a:prstDash val="solid"/>
                    </a:lnB>
                    <a:solidFill>
                      <a:srgbClr val="F2F2F2">
                        <a:alpha val="30196"/>
                      </a:srgbClr>
                    </a:solidFill>
                  </a:tcPr>
                </a:tc>
                <a:extLst>
                  <a:ext uri="{0D108BD9-81ED-4DB2-BD59-A6C34878D82A}">
                    <a16:rowId xmlns:a16="http://schemas.microsoft.com/office/drawing/2014/main" val="286680293"/>
                  </a:ext>
                </a:extLst>
              </a:tr>
              <a:tr h="995260">
                <a:tc>
                  <a:txBody>
                    <a:bodyPr/>
                    <a:lstStyle/>
                    <a:p>
                      <a:pPr>
                        <a:buNone/>
                      </a:pPr>
                      <a:r>
                        <a:rPr lang="en-GB" sz="1400" b="1" cap="none" spc="0">
                          <a:solidFill>
                            <a:schemeClr val="tx1"/>
                          </a:solidFill>
                        </a:rPr>
                        <a:t>Recall</a:t>
                      </a:r>
                      <a:endParaRPr lang="en-GB" sz="1400" cap="none" spc="0">
                        <a:solidFill>
                          <a:schemeClr val="tx1"/>
                        </a:solidFill>
                      </a:endParaRPr>
                    </a:p>
                  </a:txBody>
                  <a:tcPr marL="48490" marR="10630" marT="37300" marB="37300" anchor="ctr">
                    <a:lnL w="38100" cap="flat" cmpd="sng" algn="ctr">
                      <a:no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400" cap="none" spc="0">
                          <a:solidFill>
                            <a:schemeClr val="tx1"/>
                          </a:solidFill>
                        </a:rPr>
                        <a:t>Where the ability to recall specific information is affected by a disability, particularly where time constraints increase stress and impair recall. Also applicable where medication impacts recall.</a:t>
                      </a:r>
                    </a:p>
                  </a:txBody>
                  <a:tcPr marL="48490" marR="1063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400" cap="none" spc="0">
                          <a:solidFill>
                            <a:schemeClr val="tx1"/>
                          </a:solidFill>
                        </a:rPr>
                        <a:t>- Glossary of terms provided for the exam</a:t>
                      </a:r>
                      <a:br>
                        <a:rPr lang="en-GB" sz="1400" cap="none" spc="0">
                          <a:solidFill>
                            <a:schemeClr val="tx1"/>
                          </a:solidFill>
                        </a:rPr>
                      </a:br>
                      <a:r>
                        <a:rPr lang="en-GB" sz="1400" cap="none" spc="0">
                          <a:solidFill>
                            <a:schemeClr val="tx1"/>
                          </a:solidFill>
                        </a:rPr>
                        <a:t>- Crib sheets allowed under agreed constraints</a:t>
                      </a:r>
                      <a:br>
                        <a:rPr lang="en-GB" sz="1400" cap="none" spc="0">
                          <a:solidFill>
                            <a:schemeClr val="tx1"/>
                          </a:solidFill>
                        </a:rPr>
                      </a:br>
                      <a:r>
                        <a:rPr lang="en-GB" sz="1400" cap="none" spc="0">
                          <a:solidFill>
                            <a:schemeClr val="tx1"/>
                          </a:solidFill>
                        </a:rPr>
                        <a:t>- Open book exam</a:t>
                      </a:r>
                    </a:p>
                  </a:txBody>
                  <a:tcPr marL="48490" marR="1063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400" cap="none" spc="0">
                          <a:solidFill>
                            <a:schemeClr val="tx1"/>
                          </a:solidFill>
                        </a:rPr>
                        <a:t>- Assessment strategy that does not rely on recall, e.g., assignment or presentation</a:t>
                      </a:r>
                    </a:p>
                  </a:txBody>
                  <a:tcPr marL="48490" marR="10630" marT="37300" marB="37300" anchor="ctr">
                    <a:lnL w="6350" cap="flat" cmpd="sng" algn="ctr">
                      <a:solidFill>
                        <a:schemeClr val="tx1">
                          <a:lumMod val="75000"/>
                          <a:lumOff val="25000"/>
                        </a:schemeClr>
                      </a:solidFill>
                      <a:prstDash val="solid"/>
                    </a:lnL>
                    <a:lnR w="38100" cap="flat" cmpd="sng" algn="ctr">
                      <a:no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extLst>
                  <a:ext uri="{0D108BD9-81ED-4DB2-BD59-A6C34878D82A}">
                    <a16:rowId xmlns:a16="http://schemas.microsoft.com/office/drawing/2014/main" val="3277672530"/>
                  </a:ext>
                </a:extLst>
              </a:tr>
              <a:tr h="1632123">
                <a:tc>
                  <a:txBody>
                    <a:bodyPr/>
                    <a:lstStyle/>
                    <a:p>
                      <a:pPr>
                        <a:buNone/>
                      </a:pPr>
                      <a:r>
                        <a:rPr lang="en-GB" sz="1400" b="1" cap="none" spc="0">
                          <a:solidFill>
                            <a:schemeClr val="tx1"/>
                          </a:solidFill>
                        </a:rPr>
                        <a:t>Duration of Exam</a:t>
                      </a:r>
                      <a:endParaRPr lang="en-GB" sz="1400" cap="none" spc="0">
                        <a:solidFill>
                          <a:schemeClr val="tx1"/>
                        </a:solidFill>
                      </a:endParaRPr>
                    </a:p>
                  </a:txBody>
                  <a:tcPr marL="48490" marR="10630" marT="37300" marB="37300" anchor="ctr">
                    <a:lnL w="38100" cap="flat" cmpd="sng" algn="ctr">
                      <a:no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400" cap="none" spc="0">
                          <a:solidFill>
                            <a:schemeClr val="tx1"/>
                          </a:solidFill>
                        </a:rPr>
                        <a:t>Where the duration of the exam negatively impacts the student due to concentration/fatigue, excessive pain, or general health. Also, relevant when standard rest breaks (e.g., 10 minutes per hour) are insufficient, or when rest breaks and extra time extend the exam duration, worsening the impact that access arrangements aim to mitigate.</a:t>
                      </a:r>
                    </a:p>
                  </a:txBody>
                  <a:tcPr marL="48490" marR="1063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400" cap="none" spc="0">
                          <a:solidFill>
                            <a:schemeClr val="tx1"/>
                          </a:solidFill>
                        </a:rPr>
                        <a:t>- Exam split into two shorter exams on the same day with extended rest break (under supervision)</a:t>
                      </a:r>
                      <a:br>
                        <a:rPr lang="en-GB" sz="1400" cap="none" spc="0">
                          <a:solidFill>
                            <a:schemeClr val="tx1"/>
                          </a:solidFill>
                        </a:rPr>
                      </a:br>
                      <a:r>
                        <a:rPr lang="en-GB" sz="1400" cap="none" spc="0">
                          <a:solidFill>
                            <a:schemeClr val="tx1"/>
                          </a:solidFill>
                        </a:rPr>
                        <a:t>- Exam split into two shorter exams on different dates (requires second paper to ensure academic integrity)</a:t>
                      </a:r>
                    </a:p>
                  </a:txBody>
                  <a:tcPr marL="48490" marR="1063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400" cap="none" spc="0">
                          <a:solidFill>
                            <a:schemeClr val="tx1"/>
                          </a:solidFill>
                        </a:rPr>
                        <a:t>- Assessment strategy with no time constraints, allowing rest breaks and a student-controlled environment, e.g., presentation or take-away exam paper</a:t>
                      </a:r>
                    </a:p>
                  </a:txBody>
                  <a:tcPr marL="48490" marR="10630" marT="37300" marB="37300" anchor="ctr">
                    <a:lnL w="6350" cap="flat" cmpd="sng" algn="ctr">
                      <a:solidFill>
                        <a:schemeClr val="tx1">
                          <a:lumMod val="75000"/>
                          <a:lumOff val="25000"/>
                        </a:schemeClr>
                      </a:solidFill>
                      <a:prstDash val="solid"/>
                    </a:lnL>
                    <a:lnR w="38100" cap="flat" cmpd="sng" algn="ctr">
                      <a:no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extLst>
                  <a:ext uri="{0D108BD9-81ED-4DB2-BD59-A6C34878D82A}">
                    <a16:rowId xmlns:a16="http://schemas.microsoft.com/office/drawing/2014/main" val="505726341"/>
                  </a:ext>
                </a:extLst>
              </a:tr>
              <a:tr h="2094096">
                <a:tc>
                  <a:txBody>
                    <a:bodyPr/>
                    <a:lstStyle/>
                    <a:p>
                      <a:pPr>
                        <a:buNone/>
                      </a:pPr>
                      <a:r>
                        <a:rPr lang="en-GB" sz="1400" b="1" cap="none" spc="0">
                          <a:solidFill>
                            <a:schemeClr val="tx1"/>
                          </a:solidFill>
                        </a:rPr>
                        <a:t>Exam</a:t>
                      </a:r>
                    </a:p>
                    <a:p>
                      <a:pPr>
                        <a:buNone/>
                      </a:pPr>
                      <a:r>
                        <a:rPr lang="en-GB" sz="1400" b="1" cap="none" spc="0">
                          <a:solidFill>
                            <a:schemeClr val="tx1"/>
                          </a:solidFill>
                        </a:rPr>
                        <a:t>Environment</a:t>
                      </a:r>
                    </a:p>
                    <a:p>
                      <a:pPr>
                        <a:buNone/>
                      </a:pPr>
                      <a:r>
                        <a:rPr lang="en-GB" sz="1400" b="1" cap="none" spc="0">
                          <a:solidFill>
                            <a:schemeClr val="tx1"/>
                          </a:solidFill>
                        </a:rPr>
                        <a:t>and</a:t>
                      </a:r>
                    </a:p>
                    <a:p>
                      <a:pPr>
                        <a:buNone/>
                      </a:pPr>
                      <a:r>
                        <a:rPr lang="en-GB" sz="1400" b="1" cap="none" spc="0">
                          <a:solidFill>
                            <a:schemeClr val="tx1"/>
                          </a:solidFill>
                        </a:rPr>
                        <a:t>Conditions</a:t>
                      </a:r>
                    </a:p>
                  </a:txBody>
                  <a:tcPr marL="48490" marR="10630" marT="37300" marB="37300" anchor="ctr">
                    <a:lnL w="38100" cap="flat" cmpd="sng" algn="ctr">
                      <a:no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r>
                        <a:rPr lang="en-GB" sz="1400" kern="1200">
                          <a:solidFill>
                            <a:schemeClr val="tx1"/>
                          </a:solidFill>
                          <a:effectLst/>
                          <a:latin typeface="+mn-lt"/>
                          <a:ea typeface="+mn-ea"/>
                          <a:cs typeface="+mn-cs"/>
                        </a:rPr>
                        <a:t>Where there are levels of stress which are outside of the normal expected levels which students sitting an exam may experience, which may be detrimental to the student’s health, which cannot be reduced to acceptable levels with the implementation of a separate room and/or rest breaks.</a:t>
                      </a:r>
                    </a:p>
                    <a:p>
                      <a:pPr>
                        <a:buNone/>
                      </a:pPr>
                      <a:endParaRPr lang="en-GB" sz="1400" cap="none" spc="0">
                        <a:solidFill>
                          <a:schemeClr val="tx1"/>
                        </a:solidFill>
                      </a:endParaRPr>
                    </a:p>
                  </a:txBody>
                  <a:tcPr marL="48490" marR="1063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400" cap="none" spc="0">
                          <a:solidFill>
                            <a:schemeClr val="tx1"/>
                          </a:solidFill>
                        </a:rPr>
                        <a:t>Paper completed away from exam</a:t>
                      </a:r>
                    </a:p>
                    <a:p>
                      <a:pPr>
                        <a:buNone/>
                      </a:pPr>
                      <a:r>
                        <a:rPr lang="en-GB" sz="1400" cap="none" spc="0">
                          <a:solidFill>
                            <a:schemeClr val="tx1"/>
                          </a:solidFill>
                        </a:rPr>
                        <a:t>venue as a takeaway paper</a:t>
                      </a:r>
                    </a:p>
                  </a:txBody>
                  <a:tcPr marL="48490" marR="1063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400" cap="none" spc="0">
                          <a:solidFill>
                            <a:schemeClr val="tx1"/>
                          </a:solidFill>
                        </a:rPr>
                        <a:t>An assessment strategy which does not rely on an exam environment or which does not impose exam conditions for example an assignment,</a:t>
                      </a:r>
                    </a:p>
                    <a:p>
                      <a:pPr>
                        <a:buNone/>
                      </a:pPr>
                      <a:r>
                        <a:rPr lang="en-GB" sz="1400" cap="none" spc="0">
                          <a:solidFill>
                            <a:schemeClr val="tx1"/>
                          </a:solidFill>
                        </a:rPr>
                        <a:t>presentation, seen paper, online test or exam paper completed outside of exam room conditions.</a:t>
                      </a:r>
                    </a:p>
                  </a:txBody>
                  <a:tcPr marL="48490" marR="10630" marT="37300" marB="37300" anchor="ctr">
                    <a:lnL w="6350" cap="flat" cmpd="sng" algn="ctr">
                      <a:solidFill>
                        <a:schemeClr val="tx1">
                          <a:lumMod val="75000"/>
                          <a:lumOff val="25000"/>
                        </a:schemeClr>
                      </a:solidFill>
                      <a:prstDash val="solid"/>
                    </a:lnL>
                    <a:lnR w="38100" cap="flat" cmpd="sng" algn="ctr">
                      <a:no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extLst>
                  <a:ext uri="{0D108BD9-81ED-4DB2-BD59-A6C34878D82A}">
                    <a16:rowId xmlns:a16="http://schemas.microsoft.com/office/drawing/2014/main" val="400569395"/>
                  </a:ext>
                </a:extLst>
              </a:tr>
            </a:tbl>
          </a:graphicData>
        </a:graphic>
      </p:graphicFrame>
    </p:spTree>
    <p:extLst>
      <p:ext uri="{BB962C8B-B14F-4D97-AF65-F5344CB8AC3E}">
        <p14:creationId xmlns:p14="http://schemas.microsoft.com/office/powerpoint/2010/main" val="33533892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D7962B5-FD0E-ECBA-A395-0598329D1141}"/>
              </a:ext>
            </a:extLst>
          </p:cNvPr>
          <p:cNvGraphicFramePr>
            <a:graphicFrameLocks noGrp="1"/>
          </p:cNvGraphicFramePr>
          <p:nvPr>
            <p:extLst>
              <p:ext uri="{D42A27DB-BD31-4B8C-83A1-F6EECF244321}">
                <p14:modId xmlns:p14="http://schemas.microsoft.com/office/powerpoint/2010/main" val="1996929071"/>
              </p:ext>
            </p:extLst>
          </p:nvPr>
        </p:nvGraphicFramePr>
        <p:xfrm>
          <a:off x="791704" y="898903"/>
          <a:ext cx="10227590" cy="5535016"/>
        </p:xfrm>
        <a:graphic>
          <a:graphicData uri="http://schemas.openxmlformats.org/drawingml/2006/table">
            <a:tbl>
              <a:tblPr>
                <a:solidFill>
                  <a:srgbClr val="F2F2F2">
                    <a:alpha val="30196"/>
                  </a:srgbClr>
                </a:solidFill>
              </a:tblPr>
              <a:tblGrid>
                <a:gridCol w="1369592">
                  <a:extLst>
                    <a:ext uri="{9D8B030D-6E8A-4147-A177-3AD203B41FA5}">
                      <a16:colId xmlns:a16="http://schemas.microsoft.com/office/drawing/2014/main" val="4085356276"/>
                    </a:ext>
                  </a:extLst>
                </a:gridCol>
                <a:gridCol w="3282326">
                  <a:extLst>
                    <a:ext uri="{9D8B030D-6E8A-4147-A177-3AD203B41FA5}">
                      <a16:colId xmlns:a16="http://schemas.microsoft.com/office/drawing/2014/main" val="856029082"/>
                    </a:ext>
                  </a:extLst>
                </a:gridCol>
                <a:gridCol w="2665997">
                  <a:extLst>
                    <a:ext uri="{9D8B030D-6E8A-4147-A177-3AD203B41FA5}">
                      <a16:colId xmlns:a16="http://schemas.microsoft.com/office/drawing/2014/main" val="2731629304"/>
                    </a:ext>
                  </a:extLst>
                </a:gridCol>
                <a:gridCol w="2909675">
                  <a:extLst>
                    <a:ext uri="{9D8B030D-6E8A-4147-A177-3AD203B41FA5}">
                      <a16:colId xmlns:a16="http://schemas.microsoft.com/office/drawing/2014/main" val="3312878143"/>
                    </a:ext>
                  </a:extLst>
                </a:gridCol>
              </a:tblGrid>
              <a:tr h="720783">
                <a:tc>
                  <a:txBody>
                    <a:bodyPr/>
                    <a:lstStyle/>
                    <a:p>
                      <a:pPr>
                        <a:buNone/>
                      </a:pPr>
                      <a:r>
                        <a:rPr lang="en-GB" sz="1800" b="1" cap="none" spc="0">
                          <a:solidFill>
                            <a:schemeClr val="tx1"/>
                          </a:solidFill>
                        </a:rPr>
                        <a:t>Barrier</a:t>
                      </a:r>
                      <a:endParaRPr lang="en-GB" sz="1800" cap="none" spc="0">
                        <a:solidFill>
                          <a:schemeClr val="tx1"/>
                        </a:solidFill>
                      </a:endParaRPr>
                    </a:p>
                  </a:txBody>
                  <a:tcPr marL="48490" marR="10630" marT="37300" marB="37300" anchor="ctr">
                    <a:lnL w="38100" cap="flat" cmpd="sng" algn="ctr">
                      <a:noFill/>
                      <a:prstDash val="soli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800" b="1" cap="none" spc="0">
                          <a:solidFill>
                            <a:schemeClr val="tx1"/>
                          </a:solidFill>
                        </a:rPr>
                        <a:t>Rationale for Approval</a:t>
                      </a:r>
                      <a:endParaRPr lang="en-GB" sz="1800" cap="none" spc="0">
                        <a:solidFill>
                          <a:schemeClr val="tx1"/>
                        </a:solidFill>
                      </a:endParaRPr>
                    </a:p>
                  </a:txBody>
                  <a:tcPr marL="48490" marR="10630" marT="37300" marB="37300"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800" b="1" cap="none" spc="0">
                          <a:solidFill>
                            <a:schemeClr val="tx1"/>
                          </a:solidFill>
                        </a:rPr>
                        <a:t>Examples of Assessment Modifications</a:t>
                      </a:r>
                      <a:endParaRPr lang="en-GB" sz="1800" cap="none" spc="0">
                        <a:solidFill>
                          <a:schemeClr val="tx1"/>
                        </a:solidFill>
                      </a:endParaRPr>
                    </a:p>
                  </a:txBody>
                  <a:tcPr marL="48490" marR="10630" marT="37300" marB="37300"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tc>
                  <a:txBody>
                    <a:bodyPr/>
                    <a:lstStyle/>
                    <a:p>
                      <a:pPr>
                        <a:buNone/>
                      </a:pPr>
                      <a:r>
                        <a:rPr lang="en-GB" sz="1800" b="1" cap="none" spc="0">
                          <a:solidFill>
                            <a:schemeClr val="tx1"/>
                          </a:solidFill>
                        </a:rPr>
                        <a:t>Examples of Alternative Assessments</a:t>
                      </a:r>
                      <a:endParaRPr lang="en-GB" sz="1800" cap="none" spc="0">
                        <a:solidFill>
                          <a:schemeClr val="tx1"/>
                        </a:solidFill>
                      </a:endParaRPr>
                    </a:p>
                  </a:txBody>
                  <a:tcPr marL="48490" marR="10630" marT="37300" marB="37300" anchor="ctr">
                    <a:lnL w="6350" cap="flat" cmpd="sng" algn="ctr">
                      <a:solidFill>
                        <a:schemeClr val="tx1">
                          <a:lumMod val="75000"/>
                          <a:lumOff val="25000"/>
                        </a:schemeClr>
                      </a:solidFill>
                      <a:prstDash val="solid"/>
                      <a:round/>
                      <a:headEnd type="none" w="med" len="med"/>
                      <a:tailEnd type="none" w="med" len="med"/>
                    </a:lnL>
                    <a:lnR w="38100" cap="flat" cmpd="sng" algn="ctr">
                      <a:noFill/>
                      <a:prstDash val="solid"/>
                    </a:lnR>
                    <a:lnT w="6350" cap="flat" cmpd="sng" algn="ctr">
                      <a:solidFill>
                        <a:schemeClr val="tx1">
                          <a:lumMod val="75000"/>
                          <a:lumOff val="25000"/>
                        </a:schemeClr>
                      </a:solidFill>
                      <a:prstDash val="solid"/>
                    </a:lnT>
                    <a:lnB w="6350" cap="flat" cmpd="sng" algn="ctr">
                      <a:solidFill>
                        <a:schemeClr val="tx1">
                          <a:lumMod val="75000"/>
                          <a:lumOff val="25000"/>
                        </a:schemeClr>
                      </a:solidFill>
                      <a:prstDash val="solid"/>
                    </a:lnB>
                    <a:solidFill>
                      <a:srgbClr val="F2F2F2">
                        <a:alpha val="30196"/>
                      </a:srgbClr>
                    </a:solidFill>
                  </a:tcPr>
                </a:tc>
                <a:extLst>
                  <a:ext uri="{0D108BD9-81ED-4DB2-BD59-A6C34878D82A}">
                    <a16:rowId xmlns:a16="http://schemas.microsoft.com/office/drawing/2014/main" val="1449235473"/>
                  </a:ext>
                </a:extLst>
              </a:tr>
              <a:tr h="1629732">
                <a:tc>
                  <a:txBody>
                    <a:bodyPr/>
                    <a:lstStyle/>
                    <a:p>
                      <a:r>
                        <a:rPr lang="en-GB" sz="1200" b="1" kern="1200">
                          <a:solidFill>
                            <a:schemeClr val="tx1"/>
                          </a:solidFill>
                          <a:effectLst/>
                          <a:latin typeface="+mn-lt"/>
                          <a:ea typeface="+mn-ea"/>
                          <a:cs typeface="+mn-cs"/>
                        </a:rPr>
                        <a:t>Presentation</a:t>
                      </a:r>
                    </a:p>
                    <a:p>
                      <a:r>
                        <a:rPr lang="en-GB" sz="1200" b="1" kern="1200">
                          <a:solidFill>
                            <a:schemeClr val="tx1"/>
                          </a:solidFill>
                          <a:effectLst/>
                          <a:latin typeface="+mn-lt"/>
                          <a:ea typeface="+mn-ea"/>
                          <a:cs typeface="+mn-cs"/>
                        </a:rPr>
                        <a:t>delivered in</a:t>
                      </a:r>
                    </a:p>
                    <a:p>
                      <a:r>
                        <a:rPr lang="en-GB" sz="1200" b="1" kern="1200">
                          <a:solidFill>
                            <a:schemeClr val="tx1"/>
                          </a:solidFill>
                          <a:effectLst/>
                          <a:latin typeface="+mn-lt"/>
                          <a:ea typeface="+mn-ea"/>
                          <a:cs typeface="+mn-cs"/>
                        </a:rPr>
                        <a:t>front of an</a:t>
                      </a:r>
                    </a:p>
                    <a:p>
                      <a:r>
                        <a:rPr lang="en-GB" sz="1200" b="1" kern="1200">
                          <a:solidFill>
                            <a:schemeClr val="tx1"/>
                          </a:solidFill>
                          <a:effectLst/>
                          <a:latin typeface="+mn-lt"/>
                          <a:ea typeface="+mn-ea"/>
                          <a:cs typeface="+mn-cs"/>
                        </a:rPr>
                        <a:t>audience</a:t>
                      </a:r>
                    </a:p>
                    <a:p>
                      <a:pPr>
                        <a:buNone/>
                      </a:pPr>
                      <a:endParaRPr lang="en-GB" sz="1200" cap="none" spc="0">
                        <a:solidFill>
                          <a:schemeClr val="tx1"/>
                        </a:solidFill>
                      </a:endParaRPr>
                    </a:p>
                  </a:txBody>
                  <a:tcPr marL="48490" marR="4940" marT="37300" marB="37300" anchor="ctr">
                    <a:lnL w="38100" cap="flat" cmpd="sng" algn="ctr">
                      <a:no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lnB>
                    <a:solidFill>
                      <a:srgbClr val="F2F2F2">
                        <a:alpha val="30196"/>
                      </a:srgbClr>
                    </a:solidFill>
                  </a:tcPr>
                </a:tc>
                <a:tc>
                  <a:txBody>
                    <a:bodyPr/>
                    <a:lstStyle/>
                    <a:p>
                      <a:r>
                        <a:rPr lang="en-GB" sz="1200" kern="1200">
                          <a:solidFill>
                            <a:schemeClr val="tx1"/>
                          </a:solidFill>
                          <a:effectLst/>
                          <a:latin typeface="+mn-lt"/>
                          <a:ea typeface="+mn-ea"/>
                          <a:cs typeface="+mn-cs"/>
                        </a:rPr>
                        <a:t>The student experiences levels of anxiety/stress </a:t>
                      </a:r>
                      <a:r>
                        <a:rPr lang="en-GB" sz="1200" b="1" kern="1200">
                          <a:solidFill>
                            <a:schemeClr val="tx1"/>
                          </a:solidFill>
                          <a:effectLst/>
                          <a:latin typeface="+mn-lt"/>
                          <a:ea typeface="+mn-ea"/>
                          <a:cs typeface="+mn-cs"/>
                        </a:rPr>
                        <a:t>prior to or</a:t>
                      </a:r>
                      <a:r>
                        <a:rPr lang="en-GB" sz="1200" b="0" kern="1200">
                          <a:solidFill>
                            <a:schemeClr val="tx1"/>
                          </a:solidFill>
                          <a:effectLst/>
                          <a:latin typeface="+mn-lt"/>
                          <a:ea typeface="+mn-ea"/>
                          <a:cs typeface="+mn-cs"/>
                        </a:rPr>
                        <a:t> </a:t>
                      </a:r>
                      <a:r>
                        <a:rPr lang="en-GB" sz="1200" b="1" kern="1200">
                          <a:solidFill>
                            <a:schemeClr val="tx1"/>
                          </a:solidFill>
                          <a:effectLst/>
                          <a:latin typeface="+mn-lt"/>
                          <a:ea typeface="+mn-ea"/>
                          <a:cs typeface="+mn-cs"/>
                        </a:rPr>
                        <a:t>potentially during a</a:t>
                      </a:r>
                      <a:r>
                        <a:rPr lang="en-GB" sz="1200" b="0" kern="1200">
                          <a:solidFill>
                            <a:schemeClr val="tx1"/>
                          </a:solidFill>
                          <a:effectLst/>
                          <a:latin typeface="+mn-lt"/>
                          <a:ea typeface="+mn-ea"/>
                          <a:cs typeface="+mn-cs"/>
                        </a:rPr>
                        <a:t> </a:t>
                      </a:r>
                      <a:r>
                        <a:rPr lang="en-GB" sz="1200" b="1" kern="1200">
                          <a:solidFill>
                            <a:schemeClr val="tx1"/>
                          </a:solidFill>
                          <a:effectLst/>
                          <a:latin typeface="+mn-lt"/>
                          <a:ea typeface="+mn-ea"/>
                          <a:cs typeface="+mn-cs"/>
                        </a:rPr>
                        <a:t>presentation</a:t>
                      </a:r>
                      <a:r>
                        <a:rPr lang="en-GB" sz="1200" kern="1200">
                          <a:solidFill>
                            <a:schemeClr val="tx1"/>
                          </a:solidFill>
                          <a:effectLst/>
                          <a:latin typeface="+mn-lt"/>
                          <a:ea typeface="+mn-ea"/>
                          <a:cs typeface="+mn-cs"/>
                        </a:rPr>
                        <a:t> which are outside of the normal expected levels</a:t>
                      </a:r>
                    </a:p>
                    <a:p>
                      <a:r>
                        <a:rPr lang="en-GB" sz="1200" kern="1200">
                          <a:solidFill>
                            <a:schemeClr val="tx1"/>
                          </a:solidFill>
                          <a:effectLst/>
                          <a:latin typeface="+mn-lt"/>
                          <a:ea typeface="+mn-ea"/>
                          <a:cs typeface="+mn-cs"/>
                        </a:rPr>
                        <a:t>which students delivering a presentation may experience and which may therefore have a</a:t>
                      </a:r>
                    </a:p>
                    <a:p>
                      <a:r>
                        <a:rPr lang="en-GB" sz="1200" kern="1200">
                          <a:solidFill>
                            <a:schemeClr val="tx1"/>
                          </a:solidFill>
                          <a:effectLst/>
                          <a:latin typeface="+mn-lt"/>
                          <a:ea typeface="+mn-ea"/>
                          <a:cs typeface="+mn-cs"/>
                        </a:rPr>
                        <a:t>detrimental impact upon their health.</a:t>
                      </a:r>
                    </a:p>
                    <a:p>
                      <a:pPr>
                        <a:buNone/>
                      </a:pPr>
                      <a:endParaRPr lang="en-GB" sz="1200" cap="none" spc="0">
                        <a:solidFill>
                          <a:schemeClr val="tx1"/>
                        </a:solidFill>
                      </a:endParaRPr>
                    </a:p>
                  </a:txBody>
                  <a:tcPr marL="48490" marR="494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lnB>
                    <a:solidFill>
                      <a:srgbClr val="F2F2F2">
                        <a:alpha val="30196"/>
                      </a:srgbClr>
                    </a:solidFill>
                  </a:tcPr>
                </a:tc>
                <a:tc>
                  <a:txBody>
                    <a:bodyPr/>
                    <a:lstStyle/>
                    <a:p>
                      <a:r>
                        <a:rPr lang="en-GB" sz="1200" kern="1200">
                          <a:solidFill>
                            <a:schemeClr val="tx1"/>
                          </a:solidFill>
                          <a:effectLst/>
                          <a:latin typeface="+mn-lt"/>
                          <a:ea typeface="+mn-ea"/>
                          <a:cs typeface="+mn-cs"/>
                        </a:rPr>
                        <a:t>Permit student to submit a pre-recorded presentation.</a:t>
                      </a:r>
                    </a:p>
                    <a:p>
                      <a:pPr>
                        <a:buNone/>
                      </a:pPr>
                      <a:endParaRPr lang="en-GB" sz="1200" cap="none" spc="0">
                        <a:solidFill>
                          <a:schemeClr val="tx1"/>
                        </a:solidFill>
                      </a:endParaRPr>
                    </a:p>
                  </a:txBody>
                  <a:tcPr marL="48490" marR="4940"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lnB>
                    <a:solidFill>
                      <a:srgbClr val="F2F2F2">
                        <a:alpha val="30196"/>
                      </a:srgbClr>
                    </a:solidFill>
                  </a:tcPr>
                </a:tc>
                <a:tc>
                  <a:txBody>
                    <a:bodyPr/>
                    <a:lstStyle/>
                    <a:p>
                      <a:r>
                        <a:rPr lang="en-GB" sz="1200" kern="1200">
                          <a:solidFill>
                            <a:schemeClr val="tx1"/>
                          </a:solidFill>
                          <a:effectLst/>
                          <a:latin typeface="+mn-lt"/>
                          <a:ea typeface="+mn-ea"/>
                          <a:cs typeface="+mn-cs"/>
                        </a:rPr>
                        <a:t>An alternative assessment may only be considered where the actual delivery of a presentation is not a PSRB requirement/core competence /intended learning outcome.</a:t>
                      </a:r>
                    </a:p>
                    <a:p>
                      <a:pPr>
                        <a:buNone/>
                      </a:pPr>
                      <a:endParaRPr lang="en-GB" sz="1200" cap="none" spc="0">
                        <a:solidFill>
                          <a:schemeClr val="tx1"/>
                        </a:solidFill>
                      </a:endParaRPr>
                    </a:p>
                  </a:txBody>
                  <a:tcPr marL="48490" marR="4940" marT="37300" marB="37300" anchor="ctr">
                    <a:lnL w="6350" cap="flat" cmpd="sng" algn="ctr">
                      <a:solidFill>
                        <a:schemeClr val="tx1">
                          <a:lumMod val="75000"/>
                          <a:lumOff val="25000"/>
                        </a:schemeClr>
                      </a:solidFill>
                      <a:prstDash val="solid"/>
                    </a:lnL>
                    <a:lnR w="38100" cap="flat" cmpd="sng" algn="ctr">
                      <a:noFill/>
                      <a:prstDash val="soli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lnB>
                    <a:solidFill>
                      <a:srgbClr val="F2F2F2">
                        <a:alpha val="30196"/>
                      </a:srgbClr>
                    </a:solidFill>
                  </a:tcPr>
                </a:tc>
                <a:extLst>
                  <a:ext uri="{0D108BD9-81ED-4DB2-BD59-A6C34878D82A}">
                    <a16:rowId xmlns:a16="http://schemas.microsoft.com/office/drawing/2014/main" val="3076131249"/>
                  </a:ext>
                </a:extLst>
              </a:tr>
              <a:tr h="18942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a:solidFill>
                            <a:schemeClr val="tx1"/>
                          </a:solidFill>
                          <a:effectLst/>
                          <a:latin typeface="+mn-lt"/>
                          <a:ea typeface="+mn-ea"/>
                          <a:cs typeface="+mn-cs"/>
                        </a:rPr>
                        <a:t>Group work</a:t>
                      </a:r>
                    </a:p>
                    <a:p>
                      <a:pPr>
                        <a:buNone/>
                      </a:pPr>
                      <a:endParaRPr lang="en-GB" sz="1200" cap="none" spc="0">
                        <a:solidFill>
                          <a:schemeClr val="tx1"/>
                        </a:solidFill>
                      </a:endParaRPr>
                    </a:p>
                  </a:txBody>
                  <a:tcPr marL="48490" marR="4940" marT="37300" marB="37300" anchor="ctr">
                    <a:lnL w="38100" cap="flat" cmpd="sng" algn="ctr">
                      <a:noFill/>
                      <a:prstDash val="soli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lnB>
                    <a:solidFill>
                      <a:srgbClr val="F2F2F2">
                        <a:alpha val="30196"/>
                      </a:srgbClr>
                    </a:solidFill>
                  </a:tcPr>
                </a:tc>
                <a:tc>
                  <a:txBody>
                    <a:bodyPr/>
                    <a:lstStyle/>
                    <a:p>
                      <a:r>
                        <a:rPr lang="en-GB" sz="1200" kern="1200">
                          <a:solidFill>
                            <a:schemeClr val="tx1"/>
                          </a:solidFill>
                          <a:effectLst/>
                          <a:latin typeface="+mn-lt"/>
                          <a:ea typeface="+mn-ea"/>
                          <a:cs typeface="+mn-cs"/>
                        </a:rPr>
                        <a:t>Where individual characteristics make it extremely difficult (outside of the norm) when</a:t>
                      </a:r>
                    </a:p>
                    <a:p>
                      <a:r>
                        <a:rPr lang="en-GB" sz="1200" kern="1200">
                          <a:solidFill>
                            <a:schemeClr val="tx1"/>
                          </a:solidFill>
                          <a:effectLst/>
                          <a:latin typeface="+mn-lt"/>
                          <a:ea typeface="+mn-ea"/>
                          <a:cs typeface="+mn-cs"/>
                        </a:rPr>
                        <a:t>enforced to work with peers in a collaborative manner without increasing the level of anxiety to</a:t>
                      </a:r>
                    </a:p>
                    <a:p>
                      <a:r>
                        <a:rPr lang="en-GB" sz="1200" kern="1200">
                          <a:solidFill>
                            <a:schemeClr val="tx1"/>
                          </a:solidFill>
                          <a:effectLst/>
                          <a:latin typeface="+mn-lt"/>
                          <a:ea typeface="+mn-ea"/>
                          <a:cs typeface="+mn-cs"/>
                        </a:rPr>
                        <a:t>such an impact it may become detrimental to the student’s wellbeing.</a:t>
                      </a:r>
                    </a:p>
                    <a:p>
                      <a:pPr>
                        <a:buNone/>
                      </a:pPr>
                      <a:endParaRPr lang="en-GB" sz="1200" cap="none" spc="0">
                        <a:solidFill>
                          <a:schemeClr val="tx1"/>
                        </a:solidFill>
                      </a:endParaRPr>
                    </a:p>
                  </a:txBody>
                  <a:tcPr marL="48490" marR="4940" marT="37300" marB="37300"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lnB>
                    <a:solidFill>
                      <a:srgbClr val="F2F2F2">
                        <a:alpha val="30196"/>
                      </a:srgbClr>
                    </a:solidFill>
                  </a:tcPr>
                </a:tc>
                <a:tc>
                  <a:txBody>
                    <a:bodyPr/>
                    <a:lstStyle/>
                    <a:p>
                      <a:r>
                        <a:rPr lang="en-GB" sz="1200" kern="1200">
                          <a:solidFill>
                            <a:schemeClr val="tx1"/>
                          </a:solidFill>
                          <a:effectLst/>
                          <a:latin typeface="+mn-lt"/>
                          <a:ea typeface="+mn-ea"/>
                          <a:cs typeface="+mn-cs"/>
                        </a:rPr>
                        <a:t>After the initial negotiation of topics</a:t>
                      </a:r>
                    </a:p>
                    <a:p>
                      <a:r>
                        <a:rPr lang="en-GB" sz="1200" kern="1200">
                          <a:solidFill>
                            <a:schemeClr val="tx1"/>
                          </a:solidFill>
                          <a:effectLst/>
                          <a:latin typeface="+mn-lt"/>
                          <a:ea typeface="+mn-ea"/>
                          <a:cs typeface="+mn-cs"/>
                        </a:rPr>
                        <a:t>and assignments of tasks for the</a:t>
                      </a:r>
                    </a:p>
                    <a:p>
                      <a:r>
                        <a:rPr lang="en-GB" sz="1200" kern="1200">
                          <a:solidFill>
                            <a:schemeClr val="tx1"/>
                          </a:solidFill>
                          <a:effectLst/>
                          <a:latin typeface="+mn-lt"/>
                          <a:ea typeface="+mn-ea"/>
                          <a:cs typeface="+mn-cs"/>
                        </a:rPr>
                        <a:t>student to conduct their own individual</a:t>
                      </a:r>
                    </a:p>
                    <a:p>
                      <a:r>
                        <a:rPr lang="en-GB" sz="1200" kern="1200">
                          <a:solidFill>
                            <a:schemeClr val="tx1"/>
                          </a:solidFill>
                          <a:effectLst/>
                          <a:latin typeface="+mn-lt"/>
                          <a:ea typeface="+mn-ea"/>
                          <a:cs typeface="+mn-cs"/>
                        </a:rPr>
                        <a:t>aspect of research and to deliver their</a:t>
                      </a:r>
                    </a:p>
                    <a:p>
                      <a:r>
                        <a:rPr lang="en-GB" sz="1200" kern="1200">
                          <a:solidFill>
                            <a:schemeClr val="tx1"/>
                          </a:solidFill>
                          <a:effectLst/>
                          <a:latin typeface="+mn-lt"/>
                          <a:ea typeface="+mn-ea"/>
                          <a:cs typeface="+mn-cs"/>
                        </a:rPr>
                        <a:t>own section of the presentation without</a:t>
                      </a:r>
                    </a:p>
                    <a:p>
                      <a:r>
                        <a:rPr lang="en-GB" sz="1200" kern="1200">
                          <a:solidFill>
                            <a:schemeClr val="tx1"/>
                          </a:solidFill>
                          <a:effectLst/>
                          <a:latin typeface="+mn-lt"/>
                          <a:ea typeface="+mn-ea"/>
                          <a:cs typeface="+mn-cs"/>
                        </a:rPr>
                        <a:t>the requirements to collaborate with</a:t>
                      </a:r>
                    </a:p>
                    <a:p>
                      <a:r>
                        <a:rPr lang="en-GB" sz="1200" kern="1200">
                          <a:solidFill>
                            <a:schemeClr val="tx1"/>
                          </a:solidFill>
                          <a:effectLst/>
                          <a:latin typeface="+mn-lt"/>
                          <a:ea typeface="+mn-ea"/>
                          <a:cs typeface="+mn-cs"/>
                        </a:rPr>
                        <a:t>peers with regards content, timeframes</a:t>
                      </a:r>
                    </a:p>
                    <a:p>
                      <a:r>
                        <a:rPr lang="en-GB" sz="1200" kern="1200">
                          <a:solidFill>
                            <a:schemeClr val="tx1"/>
                          </a:solidFill>
                          <a:effectLst/>
                          <a:latin typeface="+mn-lt"/>
                          <a:ea typeface="+mn-ea"/>
                          <a:cs typeface="+mn-cs"/>
                        </a:rPr>
                        <a:t>and final presentation.</a:t>
                      </a:r>
                    </a:p>
                    <a:p>
                      <a:pPr>
                        <a:buNone/>
                      </a:pPr>
                      <a:endParaRPr lang="en-GB" sz="1200" cap="none" spc="0">
                        <a:solidFill>
                          <a:schemeClr val="tx1"/>
                        </a:solidFill>
                      </a:endParaRPr>
                    </a:p>
                  </a:txBody>
                  <a:tcPr marL="48490" marR="4940" marT="37300" marB="37300" anchor="ctr">
                    <a:lnL w="6350" cap="flat" cmpd="sng" algn="ctr">
                      <a:solidFill>
                        <a:schemeClr val="tx1">
                          <a:lumMod val="75000"/>
                          <a:lumOff val="25000"/>
                        </a:schemeClr>
                      </a:solidFill>
                      <a:prstDash val="solid"/>
                      <a:round/>
                      <a:headEnd type="none" w="med" len="med"/>
                      <a:tailEnd type="none" w="med" len="med"/>
                    </a:lnL>
                    <a:lnR w="6350" cap="flat" cmpd="sng" algn="ctr">
                      <a:solidFill>
                        <a:schemeClr val="tx1">
                          <a:lumMod val="75000"/>
                          <a:lumOff val="25000"/>
                        </a:schemeClr>
                      </a:solidFill>
                      <a:prstDash val="solid"/>
                      <a:round/>
                      <a:headEnd type="none" w="med" len="med"/>
                      <a:tailEnd type="none" w="med" len="me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lnB>
                    <a:solidFill>
                      <a:srgbClr val="F2F2F2">
                        <a:alpha val="30196"/>
                      </a:srgbClr>
                    </a:solidFill>
                  </a:tcPr>
                </a:tc>
                <a:tc>
                  <a:txBody>
                    <a:bodyPr/>
                    <a:lstStyle/>
                    <a:p>
                      <a:r>
                        <a:rPr lang="en-GB" sz="1200" kern="1200">
                          <a:solidFill>
                            <a:schemeClr val="tx1"/>
                          </a:solidFill>
                          <a:effectLst/>
                          <a:latin typeface="+mn-lt"/>
                          <a:ea typeface="+mn-ea"/>
                          <a:cs typeface="+mn-cs"/>
                        </a:rPr>
                        <a:t>Alternative assessment may only be considered where group work and collaboration is not a PSRB requirement/core competence/ILO.</a:t>
                      </a:r>
                    </a:p>
                    <a:p>
                      <a:pPr>
                        <a:buNone/>
                      </a:pPr>
                      <a:endParaRPr lang="en-GB" sz="1200" cap="none" spc="0">
                        <a:solidFill>
                          <a:schemeClr val="tx1"/>
                        </a:solidFill>
                      </a:endParaRPr>
                    </a:p>
                  </a:txBody>
                  <a:tcPr marL="48490" marR="4940" marT="37300" marB="37300" anchor="ctr">
                    <a:lnL w="6350" cap="flat" cmpd="sng" algn="ctr">
                      <a:solidFill>
                        <a:schemeClr val="tx1">
                          <a:lumMod val="75000"/>
                          <a:lumOff val="25000"/>
                        </a:schemeClr>
                      </a:solidFill>
                      <a:prstDash val="solid"/>
                      <a:round/>
                      <a:headEnd type="none" w="med" len="med"/>
                      <a:tailEnd type="none" w="med" len="med"/>
                    </a:lnL>
                    <a:lnR w="38100" cap="flat" cmpd="sng" algn="ctr">
                      <a:noFill/>
                      <a:prstDash val="solid"/>
                    </a:lnR>
                    <a:lnT w="6350" cap="flat" cmpd="sng" algn="ctr">
                      <a:solidFill>
                        <a:schemeClr val="tx1">
                          <a:lumMod val="75000"/>
                          <a:lumOff val="25000"/>
                        </a:schemeClr>
                      </a:solidFill>
                      <a:prstDash val="solid"/>
                      <a:round/>
                      <a:headEnd type="none" w="med" len="med"/>
                      <a:tailEnd type="none" w="med" len="med"/>
                    </a:lnT>
                    <a:lnB w="6350" cap="flat" cmpd="sng" algn="ctr">
                      <a:solidFill>
                        <a:schemeClr val="tx1">
                          <a:lumMod val="75000"/>
                          <a:lumOff val="25000"/>
                        </a:schemeClr>
                      </a:solidFill>
                      <a:prstDash val="solid"/>
                    </a:lnB>
                    <a:solidFill>
                      <a:srgbClr val="F2F2F2">
                        <a:alpha val="30196"/>
                      </a:srgbClr>
                    </a:solidFill>
                  </a:tcPr>
                </a:tc>
                <a:extLst>
                  <a:ext uri="{0D108BD9-81ED-4DB2-BD59-A6C34878D82A}">
                    <a16:rowId xmlns:a16="http://schemas.microsoft.com/office/drawing/2014/main" val="3377071981"/>
                  </a:ext>
                </a:extLst>
              </a:tr>
              <a:tr h="1290227">
                <a:tc>
                  <a:txBody>
                    <a:bodyPr/>
                    <a:lstStyle/>
                    <a:p>
                      <a:pPr algn="l" fontAlgn="ctr">
                        <a:buNone/>
                      </a:pPr>
                      <a:r>
                        <a:rPr lang="en-GB" sz="1200" b="1" i="0" u="none" strike="noStrike" cap="none" spc="0">
                          <a:solidFill>
                            <a:schemeClr val="tx1"/>
                          </a:solidFill>
                          <a:effectLst/>
                          <a:latin typeface="+mn-lt"/>
                        </a:rPr>
                        <a:t>Timed Practical Assessment</a:t>
                      </a:r>
                      <a:endParaRPr lang="en-GB" sz="1200" b="0" i="0" u="none" strike="noStrike" cap="none" spc="0">
                        <a:solidFill>
                          <a:schemeClr val="tx1"/>
                        </a:solidFill>
                        <a:effectLst/>
                        <a:latin typeface="+mn-lt"/>
                      </a:endParaRPr>
                    </a:p>
                  </a:txBody>
                  <a:tcPr marL="48490" marR="8766" marT="37300" marB="37300" anchor="ctr">
                    <a:lnL w="38100" cap="flat" cmpd="sng" algn="ctr">
                      <a:no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38100" cap="flat" cmpd="sng" algn="ctr">
                      <a:noFill/>
                      <a:prstDash val="solid"/>
                    </a:lnB>
                    <a:solidFill>
                      <a:srgbClr val="F2F2F2">
                        <a:alpha val="30196"/>
                      </a:srgbClr>
                    </a:solidFill>
                  </a:tcPr>
                </a:tc>
                <a:tc>
                  <a:txBody>
                    <a:bodyPr/>
                    <a:lstStyle/>
                    <a:p>
                      <a:pPr algn="l" fontAlgn="ctr">
                        <a:buNone/>
                      </a:pPr>
                      <a:r>
                        <a:rPr lang="en-GB" sz="1200" b="0" i="0" u="none" strike="noStrike" cap="none" spc="0">
                          <a:solidFill>
                            <a:schemeClr val="tx1"/>
                          </a:solidFill>
                          <a:effectLst/>
                          <a:latin typeface="+mn-lt"/>
                        </a:rPr>
                        <a:t>Where individuals can demonstrate their competence but are unable to do so under time constraints.</a:t>
                      </a:r>
                    </a:p>
                  </a:txBody>
                  <a:tcPr marL="48490" marR="8766"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38100" cap="flat" cmpd="sng" algn="ctr">
                      <a:noFill/>
                      <a:prstDash val="solid"/>
                    </a:lnB>
                    <a:solidFill>
                      <a:srgbClr val="F2F2F2">
                        <a:alpha val="30196"/>
                      </a:srgbClr>
                    </a:solidFill>
                  </a:tcPr>
                </a:tc>
                <a:tc>
                  <a:txBody>
                    <a:bodyPr/>
                    <a:lstStyle/>
                    <a:p>
                      <a:pPr algn="l" fontAlgn="ctr">
                        <a:buNone/>
                      </a:pPr>
                      <a:r>
                        <a:rPr lang="en-GB" sz="1200" b="0" i="0" u="none" strike="noStrike" cap="none" spc="0">
                          <a:solidFill>
                            <a:schemeClr val="tx1"/>
                          </a:solidFill>
                          <a:effectLst/>
                          <a:latin typeface="+mn-lt"/>
                        </a:rPr>
                        <a:t>- Additional time for demonstration of skills</a:t>
                      </a:r>
                      <a:br>
                        <a:rPr lang="en-GB" sz="1200" b="0" i="0" u="none" strike="noStrike" cap="none" spc="0">
                          <a:solidFill>
                            <a:schemeClr val="tx1"/>
                          </a:solidFill>
                          <a:effectLst/>
                          <a:latin typeface="+mn-lt"/>
                        </a:rPr>
                      </a:br>
                      <a:r>
                        <a:rPr lang="en-GB" sz="1200" b="0" i="0" u="none" strike="noStrike" cap="none" spc="0">
                          <a:solidFill>
                            <a:schemeClr val="tx1"/>
                          </a:solidFill>
                          <a:effectLst/>
                          <a:latin typeface="+mn-lt"/>
                        </a:rPr>
                        <a:t>- Rest breaks between stations</a:t>
                      </a:r>
                      <a:br>
                        <a:rPr lang="en-GB" sz="1200" b="0" i="0" u="none" strike="noStrike" cap="none" spc="0">
                          <a:solidFill>
                            <a:schemeClr val="tx1"/>
                          </a:solidFill>
                          <a:effectLst/>
                          <a:latin typeface="+mn-lt"/>
                        </a:rPr>
                      </a:br>
                      <a:r>
                        <a:rPr lang="en-GB" sz="1200" b="0" i="0" u="none" strike="noStrike" cap="none" spc="0">
                          <a:solidFill>
                            <a:schemeClr val="tx1"/>
                          </a:solidFill>
                          <a:effectLst/>
                          <a:latin typeface="+mn-lt"/>
                        </a:rPr>
                        <a:t>- Reading time prior to the assessment under quarantine conditions of brief/questions</a:t>
                      </a:r>
                    </a:p>
                  </a:txBody>
                  <a:tcPr marL="48490" marR="8766" marT="37300" marB="37300" anchor="ctr">
                    <a:lnL w="6350" cap="flat" cmpd="sng" algn="ctr">
                      <a:solidFill>
                        <a:schemeClr val="tx1">
                          <a:lumMod val="75000"/>
                          <a:lumOff val="25000"/>
                        </a:schemeClr>
                      </a:solidFill>
                      <a:prstDash val="solid"/>
                    </a:lnL>
                    <a:lnR w="6350" cap="flat" cmpd="sng" algn="ctr">
                      <a:solidFill>
                        <a:schemeClr val="tx1">
                          <a:lumMod val="75000"/>
                          <a:lumOff val="25000"/>
                        </a:schemeClr>
                      </a:solidFill>
                      <a:prstDash val="solid"/>
                    </a:lnR>
                    <a:lnT w="6350" cap="flat" cmpd="sng" algn="ctr">
                      <a:solidFill>
                        <a:schemeClr val="tx1">
                          <a:lumMod val="75000"/>
                          <a:lumOff val="25000"/>
                        </a:schemeClr>
                      </a:solidFill>
                      <a:prstDash val="solid"/>
                    </a:lnT>
                    <a:lnB w="38100" cap="flat" cmpd="sng" algn="ctr">
                      <a:noFill/>
                      <a:prstDash val="solid"/>
                    </a:lnB>
                    <a:solidFill>
                      <a:srgbClr val="F2F2F2">
                        <a:alpha val="30196"/>
                      </a:srgbClr>
                    </a:solidFill>
                  </a:tcPr>
                </a:tc>
                <a:tc>
                  <a:txBody>
                    <a:bodyPr/>
                    <a:lstStyle/>
                    <a:p>
                      <a:pPr algn="l" fontAlgn="ctr">
                        <a:buNone/>
                      </a:pPr>
                      <a:r>
                        <a:rPr lang="en-GB" sz="1200" b="0" i="0" u="none" strike="noStrike" cap="none" spc="0">
                          <a:solidFill>
                            <a:schemeClr val="tx1"/>
                          </a:solidFill>
                          <a:effectLst/>
                          <a:latin typeface="+mn-lt"/>
                        </a:rPr>
                        <a:t>- Student instructs a third party to demonstrate the skills (if not restricted by PSRB/core competencies/learning outcomes)</a:t>
                      </a:r>
                      <a:br>
                        <a:rPr lang="en-GB" sz="1200" b="0" i="0" u="none" strike="noStrike" cap="none" spc="0">
                          <a:solidFill>
                            <a:schemeClr val="tx1"/>
                          </a:solidFill>
                          <a:effectLst/>
                          <a:latin typeface="+mn-lt"/>
                        </a:rPr>
                      </a:br>
                      <a:r>
                        <a:rPr lang="en-GB" sz="1200" b="0" i="0" u="none" strike="noStrike" cap="none" spc="0">
                          <a:solidFill>
                            <a:schemeClr val="tx1"/>
                          </a:solidFill>
                          <a:effectLst/>
                          <a:latin typeface="+mn-lt"/>
                        </a:rPr>
                        <a:t>- For example, giving instructions to a third party to carry out a procedure or task</a:t>
                      </a:r>
                    </a:p>
                  </a:txBody>
                  <a:tcPr marL="48490" marR="8766" marT="37300" marB="37300" anchor="ctr">
                    <a:lnL w="6350" cap="flat" cmpd="sng" algn="ctr">
                      <a:solidFill>
                        <a:schemeClr val="tx1">
                          <a:lumMod val="75000"/>
                          <a:lumOff val="25000"/>
                        </a:schemeClr>
                      </a:solidFill>
                      <a:prstDash val="solid"/>
                    </a:lnL>
                    <a:lnR w="38100" cap="flat" cmpd="sng" algn="ctr">
                      <a:noFill/>
                      <a:prstDash val="solid"/>
                    </a:lnR>
                    <a:lnT w="6350" cap="flat" cmpd="sng" algn="ctr">
                      <a:solidFill>
                        <a:schemeClr val="tx1">
                          <a:lumMod val="75000"/>
                          <a:lumOff val="25000"/>
                        </a:schemeClr>
                      </a:solidFill>
                      <a:prstDash val="solid"/>
                    </a:lnT>
                    <a:lnB w="38100" cap="flat" cmpd="sng" algn="ctr">
                      <a:noFill/>
                      <a:prstDash val="solid"/>
                    </a:lnB>
                    <a:solidFill>
                      <a:srgbClr val="F2F2F2">
                        <a:alpha val="30196"/>
                      </a:srgbClr>
                    </a:solidFill>
                  </a:tcPr>
                </a:tc>
                <a:extLst>
                  <a:ext uri="{0D108BD9-81ED-4DB2-BD59-A6C34878D82A}">
                    <a16:rowId xmlns:a16="http://schemas.microsoft.com/office/drawing/2014/main" val="1343949793"/>
                  </a:ext>
                </a:extLst>
              </a:tr>
            </a:tbl>
          </a:graphicData>
        </a:graphic>
      </p:graphicFrame>
    </p:spTree>
    <p:extLst>
      <p:ext uri="{BB962C8B-B14F-4D97-AF65-F5344CB8AC3E}">
        <p14:creationId xmlns:p14="http://schemas.microsoft.com/office/powerpoint/2010/main" val="36973244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A5411-99ED-FE3B-BC45-22586C6DCE16}"/>
              </a:ext>
            </a:extLst>
          </p:cNvPr>
          <p:cNvSpPr>
            <a:spLocks noGrp="1"/>
          </p:cNvSpPr>
          <p:nvPr>
            <p:ph type="title"/>
          </p:nvPr>
        </p:nvSpPr>
        <p:spPr>
          <a:xfrm>
            <a:off x="659705" y="1431236"/>
            <a:ext cx="11532295" cy="935918"/>
          </a:xfrm>
        </p:spPr>
        <p:txBody>
          <a:bodyPr>
            <a:normAutofit fontScale="90000"/>
          </a:bodyPr>
          <a:lstStyle/>
          <a:p>
            <a:r>
              <a:rPr lang="en-GB" sz="2200"/>
              <a:t>LSE Assessment Toolkit: This toolkit offers structured guidance and practical tools to support inclusive, impactful assessment and feedback design across LSE: </a:t>
            </a:r>
            <a:r>
              <a:rPr lang="en-GB" sz="2200">
                <a:hlinkClick r:id="rId2"/>
              </a:rPr>
              <a:t>https://info.lse.ac.uk/staff/divisions/Eden-Centre/Assessment-and-Feedback-Toolkit/Inclusive-assessment</a:t>
            </a:r>
            <a:br>
              <a:rPr lang="en-GB" sz="2200"/>
            </a:br>
            <a:br>
              <a:rPr lang="en-GB"/>
            </a:br>
            <a:endParaRPr lang="en-GB"/>
          </a:p>
        </p:txBody>
      </p:sp>
      <p:sp>
        <p:nvSpPr>
          <p:cNvPr id="3" name="Content Placeholder 2">
            <a:extLst>
              <a:ext uri="{FF2B5EF4-FFF2-40B4-BE49-F238E27FC236}">
                <a16:creationId xmlns:a16="http://schemas.microsoft.com/office/drawing/2014/main" id="{D6D18119-454A-54B2-5B13-58224E9A7AC2}"/>
              </a:ext>
            </a:extLst>
          </p:cNvPr>
          <p:cNvSpPr>
            <a:spLocks noGrp="1"/>
          </p:cNvSpPr>
          <p:nvPr>
            <p:ph idx="1"/>
          </p:nvPr>
        </p:nvSpPr>
        <p:spPr>
          <a:xfrm>
            <a:off x="329853" y="2215662"/>
            <a:ext cx="11493504" cy="4642338"/>
          </a:xfrm>
        </p:spPr>
        <p:txBody>
          <a:bodyPr vert="horz" lIns="91440" tIns="45720" rIns="91440" bIns="45720" rtlCol="0" anchor="t">
            <a:normAutofit fontScale="25000" lnSpcReduction="20000"/>
          </a:bodyPr>
          <a:lstStyle/>
          <a:p>
            <a:r>
              <a:rPr lang="en-GB" sz="7200" b="1">
                <a:solidFill>
                  <a:srgbClr val="FF0000"/>
                </a:solidFill>
              </a:rPr>
              <a:t>Assessment &amp; Feedback Principles: </a:t>
            </a:r>
            <a:r>
              <a:rPr lang="en-GB" sz="7200"/>
              <a:t>Actionable principles that guide coherent, programme-level assessment design, balancing consistency with flexibility and addressing challenges like AI automation. </a:t>
            </a:r>
          </a:p>
          <a:p>
            <a:r>
              <a:rPr lang="en-GB" sz="7200" b="1">
                <a:solidFill>
                  <a:srgbClr val="FF0000"/>
                </a:solidFill>
              </a:rPr>
              <a:t>Programme and Course-Level Design: </a:t>
            </a:r>
            <a:r>
              <a:rPr lang="en-GB" sz="7200"/>
              <a:t>Guidance on mapping formative vs. summative assessments, ensuring clear links between learning outcomes and assessment choices. </a:t>
            </a:r>
          </a:p>
          <a:p>
            <a:r>
              <a:rPr lang="en-GB" sz="7200" b="1">
                <a:solidFill>
                  <a:srgbClr val="FF0000"/>
                </a:solidFill>
              </a:rPr>
              <a:t>Assessment Methods: </a:t>
            </a:r>
            <a:r>
              <a:rPr lang="en-GB" sz="7200"/>
              <a:t>A collection of diverse formats, from traditional essays and exams to portfolios, group work, presentations, and alternative formats to meet varied student needs. </a:t>
            </a:r>
          </a:p>
          <a:p>
            <a:r>
              <a:rPr lang="en-GB" sz="7200" b="1">
                <a:solidFill>
                  <a:srgbClr val="FF0000"/>
                </a:solidFill>
              </a:rPr>
              <a:t>Inclusive Assessment: </a:t>
            </a:r>
            <a:r>
              <a:rPr lang="en-GB" sz="7200"/>
              <a:t>Designed for all students, reducing need for individual adjustments by ensuring accessibility, authenticity, fairness, scaffolded support, and culturally sensitive content. </a:t>
            </a:r>
          </a:p>
          <a:p>
            <a:r>
              <a:rPr lang="en-GB" sz="7200" b="1">
                <a:solidFill>
                  <a:srgbClr val="FF0000"/>
                </a:solidFill>
              </a:rPr>
              <a:t>Marking and Moderation: </a:t>
            </a:r>
            <a:r>
              <a:rPr lang="en-GB" sz="7200"/>
              <a:t>Best practices for consistent and fair marking, including moderation workflows (not detailed but implied by structure).</a:t>
            </a:r>
          </a:p>
          <a:p>
            <a:r>
              <a:rPr lang="en-GB" sz="7200" b="1">
                <a:solidFill>
                  <a:srgbClr val="FF0000"/>
                </a:solidFill>
              </a:rPr>
              <a:t>Effective Feedback: </a:t>
            </a:r>
            <a:r>
              <a:rPr lang="en-GB" sz="7200"/>
              <a:t>Feedback as a dialogue, integrating written, audio, and peer formats to foster ongoing student learning conversations.</a:t>
            </a:r>
          </a:p>
          <a:p>
            <a:r>
              <a:rPr lang="en-GB" sz="7200" b="1">
                <a:solidFill>
                  <a:srgbClr val="FF0000"/>
                </a:solidFill>
              </a:rPr>
              <a:t>Technology Integration: </a:t>
            </a:r>
            <a:r>
              <a:rPr lang="en-GB" sz="7200"/>
              <a:t>Guidance on leveraging tools such as Moodle, Turnitin, </a:t>
            </a:r>
            <a:r>
              <a:rPr lang="en-GB" sz="7200" err="1"/>
              <a:t>Gradescope</a:t>
            </a:r>
            <a:r>
              <a:rPr lang="en-GB" sz="7200"/>
              <a:t>, Digi-exam for streamlined submission, marking, peer feedback, and enhanced digital literacies. </a:t>
            </a:r>
            <a:endParaRPr lang="en-GB" sz="7200" b="1"/>
          </a:p>
          <a:p>
            <a:r>
              <a:rPr lang="en-GB" sz="7200" b="1">
                <a:solidFill>
                  <a:srgbClr val="FF0000"/>
                </a:solidFill>
              </a:rPr>
              <a:t>What’s Next? </a:t>
            </a:r>
            <a:r>
              <a:rPr lang="en-GB" sz="7200"/>
              <a:t>Encourages regular review and refinement of assessment strategies using data, student input, co-creation, workshops, and connecting with Eden Centre advisers, TQARO, and Disability and Mental Health Service.</a:t>
            </a:r>
          </a:p>
          <a:p>
            <a:endParaRPr lang="en-GB"/>
          </a:p>
          <a:p>
            <a:endParaRPr lang="en-GB"/>
          </a:p>
        </p:txBody>
      </p:sp>
    </p:spTree>
    <p:extLst>
      <p:ext uri="{BB962C8B-B14F-4D97-AF65-F5344CB8AC3E}">
        <p14:creationId xmlns:p14="http://schemas.microsoft.com/office/powerpoint/2010/main" val="31547031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CE5E638-C187-CD1F-8120-C39DECA572A2}"/>
              </a:ext>
            </a:extLst>
          </p:cNvPr>
          <p:cNvSpPr>
            <a:spLocks noGrp="1"/>
          </p:cNvSpPr>
          <p:nvPr>
            <p:ph type="title"/>
          </p:nvPr>
        </p:nvSpPr>
        <p:spPr>
          <a:xfrm>
            <a:off x="1219307" y="1736726"/>
            <a:ext cx="10515600" cy="2852737"/>
          </a:xfrm>
        </p:spPr>
        <p:txBody>
          <a:bodyPr/>
          <a:lstStyle/>
          <a:p>
            <a:r>
              <a:rPr lang="en-GB"/>
              <a:t>Part Three: Observed Assessment, Inclusive Assessment and GenAI</a:t>
            </a:r>
          </a:p>
        </p:txBody>
      </p:sp>
    </p:spTree>
    <p:extLst>
      <p:ext uri="{BB962C8B-B14F-4D97-AF65-F5344CB8AC3E}">
        <p14:creationId xmlns:p14="http://schemas.microsoft.com/office/powerpoint/2010/main" val="1451267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651EE0-757A-86FE-D036-DA8E1562BCDE}"/>
              </a:ext>
            </a:extLst>
          </p:cNvPr>
          <p:cNvSpPr>
            <a:spLocks noGrp="1"/>
          </p:cNvSpPr>
          <p:nvPr>
            <p:ph type="title"/>
          </p:nvPr>
        </p:nvSpPr>
        <p:spPr/>
        <p:txBody>
          <a:bodyPr/>
          <a:lstStyle/>
          <a:p>
            <a:r>
              <a:rPr lang="en-GB"/>
              <a:t>Questions/Queries from Departments:</a:t>
            </a:r>
          </a:p>
        </p:txBody>
      </p:sp>
      <p:sp>
        <p:nvSpPr>
          <p:cNvPr id="3" name="Content Placeholder 2">
            <a:extLst>
              <a:ext uri="{FF2B5EF4-FFF2-40B4-BE49-F238E27FC236}">
                <a16:creationId xmlns:a16="http://schemas.microsoft.com/office/drawing/2014/main" id="{D3D337CB-D97D-B027-8214-292F4B8329D0}"/>
              </a:ext>
            </a:extLst>
          </p:cNvPr>
          <p:cNvSpPr>
            <a:spLocks noGrp="1"/>
          </p:cNvSpPr>
          <p:nvPr>
            <p:ph idx="1"/>
          </p:nvPr>
        </p:nvSpPr>
        <p:spPr/>
        <p:txBody>
          <a:bodyPr vert="horz" lIns="91440" tIns="45720" rIns="91440" bIns="45720" rtlCol="0" anchor="t">
            <a:normAutofit fontScale="85000" lnSpcReduction="20000"/>
          </a:bodyPr>
          <a:lstStyle/>
          <a:p>
            <a:r>
              <a:rPr lang="en-US"/>
              <a:t>Exploring the use of in‑person, observed assessments as a response to generative AI, while raising concerns that such approaches may risk breaching anticipatory duty (The </a:t>
            </a:r>
            <a:r>
              <a:rPr lang="en-US" err="1"/>
              <a:t>Abrahart</a:t>
            </a:r>
            <a:r>
              <a:rPr lang="en-US"/>
              <a:t> judgment shows that requiring oral assessments without alternatives can breach the anticipatory duty if a student’s difficulties are apparent and adjustments were not explored).</a:t>
            </a:r>
          </a:p>
          <a:p>
            <a:r>
              <a:rPr lang="en-US"/>
              <a:t>How can assessment design proactively anticipate barriers for disabled students and embed inclusive practice from the outset?</a:t>
            </a:r>
          </a:p>
          <a:p>
            <a:r>
              <a:rPr lang="en-US"/>
              <a:t> Any new AI‑related assessment format such as in‑person oral assessment/observed assessment or tightly timed invigilated task and equality impact assessments – we need to ensure they do not inadvertently disadvantage particular groups.</a:t>
            </a:r>
          </a:p>
          <a:p>
            <a:r>
              <a:rPr lang="en-US"/>
              <a:t>How to design alternative assessments to in person exams.</a:t>
            </a:r>
          </a:p>
          <a:p>
            <a:r>
              <a:rPr lang="en-GB"/>
              <a:t>Ethical AI: how to uphold academic integrity through assessment methods that remain inclusive and accessible.</a:t>
            </a:r>
          </a:p>
          <a:p>
            <a:endParaRPr lang="en-US"/>
          </a:p>
        </p:txBody>
      </p:sp>
    </p:spTree>
    <p:extLst>
      <p:ext uri="{BB962C8B-B14F-4D97-AF65-F5344CB8AC3E}">
        <p14:creationId xmlns:p14="http://schemas.microsoft.com/office/powerpoint/2010/main" val="1234530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C4BCE-D484-F050-B1BD-062F5F30CF62}"/>
              </a:ext>
            </a:extLst>
          </p:cNvPr>
          <p:cNvSpPr>
            <a:spLocks noGrp="1"/>
          </p:cNvSpPr>
          <p:nvPr>
            <p:ph type="title"/>
          </p:nvPr>
        </p:nvSpPr>
        <p:spPr>
          <a:xfrm>
            <a:off x="838200" y="853683"/>
            <a:ext cx="10515600" cy="1072261"/>
          </a:xfrm>
        </p:spPr>
        <p:txBody>
          <a:bodyPr>
            <a:normAutofit fontScale="90000"/>
          </a:bodyPr>
          <a:lstStyle/>
          <a:p>
            <a:r>
              <a:rPr lang="en-US"/>
              <a:t>LSE Guidance, </a:t>
            </a:r>
            <a:r>
              <a:rPr lang="en-GB"/>
              <a:t>for the academic year 2026/27 all programmes should ensure:</a:t>
            </a:r>
            <a:br>
              <a:rPr lang="en-GB"/>
            </a:br>
            <a:endParaRPr lang="en-US"/>
          </a:p>
        </p:txBody>
      </p:sp>
      <p:sp>
        <p:nvSpPr>
          <p:cNvPr id="3" name="Content Placeholder 2">
            <a:extLst>
              <a:ext uri="{FF2B5EF4-FFF2-40B4-BE49-F238E27FC236}">
                <a16:creationId xmlns:a16="http://schemas.microsoft.com/office/drawing/2014/main" id="{D7CCEA0E-0712-0ABA-C4EB-BC2EB2E8E907}"/>
              </a:ext>
            </a:extLst>
          </p:cNvPr>
          <p:cNvSpPr>
            <a:spLocks noGrp="1"/>
          </p:cNvSpPr>
          <p:nvPr>
            <p:ph idx="1"/>
          </p:nvPr>
        </p:nvSpPr>
        <p:spPr/>
        <p:txBody>
          <a:bodyPr>
            <a:normAutofit fontScale="92500" lnSpcReduction="20000"/>
          </a:bodyPr>
          <a:lstStyle/>
          <a:p>
            <a:r>
              <a:rPr lang="en-GB"/>
              <a:t>At the programme level, departments should use </a:t>
            </a:r>
            <a:r>
              <a:rPr lang="en-GB" b="1"/>
              <a:t>observed assessment methods </a:t>
            </a:r>
            <a:r>
              <a:rPr lang="en-GB"/>
              <a:t>to </a:t>
            </a:r>
            <a:r>
              <a:rPr lang="en-GB" b="1"/>
              <a:t>verify</a:t>
            </a:r>
            <a:r>
              <a:rPr lang="en-GB"/>
              <a:t> </a:t>
            </a:r>
            <a:r>
              <a:rPr lang="en-GB" b="1"/>
              <a:t>achievement of programme learning outcomes (PLOs).</a:t>
            </a:r>
            <a:endParaRPr lang="en-GB"/>
          </a:p>
          <a:p>
            <a:pPr marL="0" indent="0">
              <a:buNone/>
            </a:pPr>
            <a:r>
              <a:rPr lang="en-GB"/>
              <a:t>This might include:</a:t>
            </a:r>
          </a:p>
          <a:p>
            <a:r>
              <a:rPr lang="en-GB"/>
              <a:t>Use of appropriate observed assessment on one or more core courses to verify the achievement of PLOs and/or to provide a benchmark against which to judge student performance in other assessments.</a:t>
            </a:r>
          </a:p>
          <a:p>
            <a:r>
              <a:rPr lang="en-GB"/>
              <a:t>Using observed assessment as a proportion of total assessment at either the course or programme level. Current sector practice varies from 25% to 60%.</a:t>
            </a:r>
            <a:r>
              <a:rPr lang="en-GB" i="1"/>
              <a:t>Note: Observed assessment encompasses different in-class assessments methods or assessments conducted using technologies that verify the authenticity of students' work, such as edit-tracking technologies. </a:t>
            </a:r>
            <a:endParaRPr lang="en-GB"/>
          </a:p>
          <a:p>
            <a:endParaRPr lang="en-US"/>
          </a:p>
        </p:txBody>
      </p:sp>
    </p:spTree>
    <p:extLst>
      <p:ext uri="{BB962C8B-B14F-4D97-AF65-F5344CB8AC3E}">
        <p14:creationId xmlns:p14="http://schemas.microsoft.com/office/powerpoint/2010/main" val="73824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6AB19-2BE5-6415-531E-EDE60CC1F368}"/>
              </a:ext>
            </a:extLst>
          </p:cNvPr>
          <p:cNvSpPr>
            <a:spLocks noGrp="1"/>
          </p:cNvSpPr>
          <p:nvPr>
            <p:ph type="title"/>
          </p:nvPr>
        </p:nvSpPr>
        <p:spPr/>
        <p:txBody>
          <a:bodyPr/>
          <a:lstStyle/>
          <a:p>
            <a:r>
              <a:rPr lang="en-US">
                <a:cs typeface="Arial" panose="020B0604020202020204"/>
              </a:rPr>
              <a:t>Content:</a:t>
            </a:r>
            <a:br>
              <a:rPr lang="en-US">
                <a:cs typeface="Arial" panose="020B0604020202020204"/>
              </a:rPr>
            </a:br>
            <a:endParaRPr lang="en-GB"/>
          </a:p>
        </p:txBody>
      </p:sp>
      <p:sp>
        <p:nvSpPr>
          <p:cNvPr id="3" name="Content Placeholder 2">
            <a:extLst>
              <a:ext uri="{FF2B5EF4-FFF2-40B4-BE49-F238E27FC236}">
                <a16:creationId xmlns:a16="http://schemas.microsoft.com/office/drawing/2014/main" id="{A3FE5844-D150-BEF6-175C-A13F6B66BFB2}"/>
              </a:ext>
            </a:extLst>
          </p:cNvPr>
          <p:cNvSpPr>
            <a:spLocks noGrp="1"/>
          </p:cNvSpPr>
          <p:nvPr>
            <p:ph idx="1"/>
          </p:nvPr>
        </p:nvSpPr>
        <p:spPr/>
        <p:txBody>
          <a:bodyPr/>
          <a:lstStyle/>
          <a:p>
            <a:pPr marL="457200" indent="-457200">
              <a:buAutoNum type="arabicPeriod"/>
            </a:pPr>
            <a:r>
              <a:rPr lang="en-US">
                <a:cs typeface="Arial" panose="020B0604020202020204"/>
              </a:rPr>
              <a:t>Part One: Equality Act, Anticipatory Duty and LSE Policy</a:t>
            </a:r>
          </a:p>
          <a:p>
            <a:pPr marL="457200" indent="-457200">
              <a:buAutoNum type="arabicPeriod"/>
            </a:pPr>
            <a:r>
              <a:rPr lang="en-GB"/>
              <a:t>Part Two: Designing Inclusive Assessment </a:t>
            </a:r>
          </a:p>
          <a:p>
            <a:pPr marL="457200" indent="-457200">
              <a:buAutoNum type="arabicPeriod"/>
            </a:pPr>
            <a:r>
              <a:rPr lang="en-GB">
                <a:cs typeface="Arial" panose="020B0604020202020204"/>
              </a:rPr>
              <a:t>Part Three: </a:t>
            </a:r>
            <a:r>
              <a:rPr lang="en-GB"/>
              <a:t>Observed Assessment, Inclusive Assessment and GenAI</a:t>
            </a:r>
            <a:endParaRPr lang="en-US">
              <a:cs typeface="Arial" panose="020B0604020202020204"/>
            </a:endParaRPr>
          </a:p>
          <a:p>
            <a:pPr marL="457200" indent="-457200">
              <a:buAutoNum type="arabicPeriod"/>
            </a:pPr>
            <a:r>
              <a:rPr lang="en-US">
                <a:cs typeface="Arial" panose="020B0604020202020204"/>
              </a:rPr>
              <a:t>Part Four: Links to Resources and Key Contacts</a:t>
            </a:r>
          </a:p>
          <a:p>
            <a:pPr marL="0" indent="0">
              <a:buNone/>
            </a:pPr>
            <a:endParaRPr lang="en-GB"/>
          </a:p>
        </p:txBody>
      </p:sp>
    </p:spTree>
    <p:extLst>
      <p:ext uri="{BB962C8B-B14F-4D97-AF65-F5344CB8AC3E}">
        <p14:creationId xmlns:p14="http://schemas.microsoft.com/office/powerpoint/2010/main" val="4120753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5FA7F-C38B-8749-C208-DA3AA1035495}"/>
              </a:ext>
            </a:extLst>
          </p:cNvPr>
          <p:cNvSpPr>
            <a:spLocks noGrp="1"/>
          </p:cNvSpPr>
          <p:nvPr>
            <p:ph type="title"/>
          </p:nvPr>
        </p:nvSpPr>
        <p:spPr/>
        <p:txBody>
          <a:bodyPr/>
          <a:lstStyle/>
          <a:p>
            <a:r>
              <a:rPr lang="en-US"/>
              <a:t>Observed Assessment </a:t>
            </a:r>
          </a:p>
        </p:txBody>
      </p:sp>
      <p:sp>
        <p:nvSpPr>
          <p:cNvPr id="3" name="Content Placeholder 2">
            <a:extLst>
              <a:ext uri="{FF2B5EF4-FFF2-40B4-BE49-F238E27FC236}">
                <a16:creationId xmlns:a16="http://schemas.microsoft.com/office/drawing/2014/main" id="{74722F01-6376-6C93-513F-B63EBEB9B1D5}"/>
              </a:ext>
            </a:extLst>
          </p:cNvPr>
          <p:cNvSpPr>
            <a:spLocks noGrp="1"/>
          </p:cNvSpPr>
          <p:nvPr>
            <p:ph idx="1"/>
          </p:nvPr>
        </p:nvSpPr>
        <p:spPr/>
        <p:txBody>
          <a:bodyPr/>
          <a:lstStyle/>
          <a:p>
            <a:r>
              <a:rPr lang="en-GB"/>
              <a:t>Observed assessments such as live presentations can place students with anxiety, communication disabilities, or other conditions at substantial disadvantage. Under the Equality Act’s anticipatory duty, institutions should consider alternative formats wherever the </a:t>
            </a:r>
            <a:r>
              <a:rPr lang="en-GB" i="1"/>
              <a:t>spoken/live</a:t>
            </a:r>
            <a:r>
              <a:rPr lang="en-GB"/>
              <a:t> element is </a:t>
            </a:r>
            <a:r>
              <a:rPr lang="en-GB" b="1"/>
              <a:t>not a genuine competence standard.</a:t>
            </a:r>
            <a:endParaRPr lang="en-GB"/>
          </a:p>
          <a:p>
            <a:endParaRPr lang="en-US"/>
          </a:p>
        </p:txBody>
      </p:sp>
    </p:spTree>
    <p:extLst>
      <p:ext uri="{BB962C8B-B14F-4D97-AF65-F5344CB8AC3E}">
        <p14:creationId xmlns:p14="http://schemas.microsoft.com/office/powerpoint/2010/main" val="1360912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BEA0C-3C3B-6500-4AB0-ACC16928133E}"/>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5CBA0846-3CCF-4826-A0EE-B8D1D68DD900}"/>
              </a:ext>
            </a:extLst>
          </p:cNvPr>
          <p:cNvSpPr>
            <a:spLocks noGrp="1"/>
          </p:cNvSpPr>
          <p:nvPr>
            <p:ph type="title"/>
          </p:nvPr>
        </p:nvSpPr>
        <p:spPr>
          <a:xfrm>
            <a:off x="295759" y="840031"/>
            <a:ext cx="10515600" cy="1325563"/>
          </a:xfrm>
        </p:spPr>
        <p:txBody>
          <a:bodyPr/>
          <a:lstStyle/>
          <a:p>
            <a:r>
              <a:rPr lang="en-US">
                <a:hlinkClick r:id="rId2"/>
              </a:rPr>
              <a:t>Selecting assessment tasks based on skills</a:t>
            </a:r>
            <a:endParaRPr lang="en-US"/>
          </a:p>
        </p:txBody>
      </p:sp>
      <p:pic>
        <p:nvPicPr>
          <p:cNvPr id="3" name="Picture 2" descr="A screenshot of a computer&#10;&#10;AI-generated content may be incorrect.">
            <a:extLst>
              <a:ext uri="{FF2B5EF4-FFF2-40B4-BE49-F238E27FC236}">
                <a16:creationId xmlns:a16="http://schemas.microsoft.com/office/drawing/2014/main" id="{7D22BE3E-6E35-7E36-351D-0C488FFBD2B0}"/>
              </a:ext>
            </a:extLst>
          </p:cNvPr>
          <p:cNvPicPr>
            <a:picLocks noChangeAspect="1"/>
          </p:cNvPicPr>
          <p:nvPr/>
        </p:nvPicPr>
        <p:blipFill>
          <a:blip r:embed="rId3"/>
          <a:srcRect b="19592"/>
          <a:stretch>
            <a:fillRect/>
          </a:stretch>
        </p:blipFill>
        <p:spPr>
          <a:xfrm>
            <a:off x="838200" y="2165594"/>
            <a:ext cx="5181600" cy="4351338"/>
          </a:xfrm>
          <a:prstGeom prst="rect">
            <a:avLst/>
          </a:prstGeom>
          <a:noFill/>
        </p:spPr>
      </p:pic>
      <p:pic>
        <p:nvPicPr>
          <p:cNvPr id="4" name="Content Placeholder 3" descr="A white paper with black text&#10;&#10;AI-generated content may be incorrect.">
            <a:extLst>
              <a:ext uri="{FF2B5EF4-FFF2-40B4-BE49-F238E27FC236}">
                <a16:creationId xmlns:a16="http://schemas.microsoft.com/office/drawing/2014/main" id="{84D6DE8A-7850-E893-0B09-70D9359FD0B2}"/>
              </a:ext>
            </a:extLst>
          </p:cNvPr>
          <p:cNvPicPr>
            <a:picLocks noGrp="1" noChangeAspect="1"/>
          </p:cNvPicPr>
          <p:nvPr>
            <p:ph sz="half" idx="2"/>
          </p:nvPr>
        </p:nvPicPr>
        <p:blipFill>
          <a:blip r:embed="rId4"/>
          <a:stretch>
            <a:fillRect/>
          </a:stretch>
        </p:blipFill>
        <p:spPr>
          <a:xfrm>
            <a:off x="6354223" y="2165594"/>
            <a:ext cx="4817553" cy="4351338"/>
          </a:xfrm>
          <a:prstGeom prst="rect">
            <a:avLst/>
          </a:prstGeom>
        </p:spPr>
      </p:pic>
    </p:spTree>
    <p:extLst>
      <p:ext uri="{BB962C8B-B14F-4D97-AF65-F5344CB8AC3E}">
        <p14:creationId xmlns:p14="http://schemas.microsoft.com/office/powerpoint/2010/main" val="1956503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15EF5-C3EC-A488-B603-8A2BC7754B99}"/>
              </a:ext>
            </a:extLst>
          </p:cNvPr>
          <p:cNvSpPr>
            <a:spLocks noGrp="1"/>
          </p:cNvSpPr>
          <p:nvPr>
            <p:ph type="title"/>
          </p:nvPr>
        </p:nvSpPr>
        <p:spPr>
          <a:xfrm>
            <a:off x="838200" y="693371"/>
            <a:ext cx="10515600" cy="769669"/>
          </a:xfrm>
        </p:spPr>
        <p:txBody>
          <a:bodyPr/>
          <a:lstStyle/>
          <a:p>
            <a:r>
              <a:rPr lang="en-GB"/>
              <a:t>Alternatives:</a:t>
            </a:r>
          </a:p>
        </p:txBody>
      </p:sp>
      <p:sp>
        <p:nvSpPr>
          <p:cNvPr id="3" name="Content Placeholder 2">
            <a:extLst>
              <a:ext uri="{FF2B5EF4-FFF2-40B4-BE49-F238E27FC236}">
                <a16:creationId xmlns:a16="http://schemas.microsoft.com/office/drawing/2014/main" id="{3B1100BC-5DE3-EEFC-438F-52CB2A3FA5A7}"/>
              </a:ext>
            </a:extLst>
          </p:cNvPr>
          <p:cNvSpPr>
            <a:spLocks noGrp="1"/>
          </p:cNvSpPr>
          <p:nvPr>
            <p:ph idx="1"/>
          </p:nvPr>
        </p:nvSpPr>
        <p:spPr>
          <a:xfrm>
            <a:off x="838200" y="1753496"/>
            <a:ext cx="10515600" cy="4739379"/>
          </a:xfrm>
        </p:spPr>
        <p:txBody>
          <a:bodyPr>
            <a:normAutofit lnSpcReduction="10000"/>
          </a:bodyPr>
          <a:lstStyle/>
          <a:p>
            <a:r>
              <a:rPr lang="en-GB" b="1"/>
              <a:t>Recorded Presentations: </a:t>
            </a:r>
            <a:r>
              <a:rPr lang="en-GB"/>
              <a:t>Students submit narrated slides or video instead of presenting live. Supports flexibility and reduces performance anxiety.</a:t>
            </a:r>
          </a:p>
          <a:p>
            <a:r>
              <a:rPr lang="en-GB" b="1"/>
              <a:t>Written Alternatives: </a:t>
            </a:r>
            <a:r>
              <a:rPr lang="en-GB"/>
              <a:t>Replace oral tasks with written reports or briefings where speaking isn't a competence standard.</a:t>
            </a:r>
          </a:p>
          <a:p>
            <a:r>
              <a:rPr lang="en-GB" b="1"/>
              <a:t>Viva or 1-to-1 Presentations: </a:t>
            </a:r>
            <a:r>
              <a:rPr lang="en-GB"/>
              <a:t>Lower-pressure environment with a single assessor. Maintains oral element where </a:t>
            </a:r>
            <a:r>
              <a:rPr lang="en-GB" b="1"/>
              <a:t>essential</a:t>
            </a:r>
            <a:r>
              <a:rPr lang="en-GB"/>
              <a:t>.</a:t>
            </a:r>
          </a:p>
          <a:p>
            <a:r>
              <a:rPr lang="en-GB" b="1"/>
              <a:t>Poster or Digital Artefact: </a:t>
            </a:r>
            <a:r>
              <a:rPr lang="en-GB"/>
              <a:t>Students create a poster, infographic, or visual and commentary to demonstrate learning.</a:t>
            </a:r>
          </a:p>
          <a:p>
            <a:r>
              <a:rPr lang="en-GB" b="1"/>
              <a:t>Simulated/Recorded Practical Tasks: </a:t>
            </a:r>
            <a:r>
              <a:rPr lang="en-GB"/>
              <a:t>Students evidence performance through recordings, logs, or artefacts rather than live observation.</a:t>
            </a:r>
          </a:p>
          <a:p>
            <a:endParaRPr lang="en-GB" b="1"/>
          </a:p>
          <a:p>
            <a:endParaRPr lang="en-GB" b="1"/>
          </a:p>
          <a:p>
            <a:endParaRPr lang="en-GB" b="1"/>
          </a:p>
          <a:p>
            <a:endParaRPr lang="en-GB"/>
          </a:p>
        </p:txBody>
      </p:sp>
    </p:spTree>
    <p:extLst>
      <p:ext uri="{BB962C8B-B14F-4D97-AF65-F5344CB8AC3E}">
        <p14:creationId xmlns:p14="http://schemas.microsoft.com/office/powerpoint/2010/main" val="17870386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63248-81B4-A124-790C-3212D2F887BA}"/>
              </a:ext>
            </a:extLst>
          </p:cNvPr>
          <p:cNvSpPr>
            <a:spLocks noGrp="1"/>
          </p:cNvSpPr>
          <p:nvPr>
            <p:ph type="title"/>
          </p:nvPr>
        </p:nvSpPr>
        <p:spPr/>
        <p:txBody>
          <a:bodyPr/>
          <a:lstStyle/>
          <a:p>
            <a:r>
              <a:rPr lang="en-GB"/>
              <a:t>Why offer alternatives:</a:t>
            </a:r>
          </a:p>
        </p:txBody>
      </p:sp>
      <p:sp>
        <p:nvSpPr>
          <p:cNvPr id="3" name="Content Placeholder 2">
            <a:extLst>
              <a:ext uri="{FF2B5EF4-FFF2-40B4-BE49-F238E27FC236}">
                <a16:creationId xmlns:a16="http://schemas.microsoft.com/office/drawing/2014/main" id="{B0982B8E-12F4-E7F0-8D68-9D01BE14762D}"/>
              </a:ext>
            </a:extLst>
          </p:cNvPr>
          <p:cNvSpPr>
            <a:spLocks noGrp="1"/>
          </p:cNvSpPr>
          <p:nvPr>
            <p:ph idx="1"/>
          </p:nvPr>
        </p:nvSpPr>
        <p:spPr/>
        <p:txBody>
          <a:bodyPr>
            <a:normAutofit fontScale="85000" lnSpcReduction="10000"/>
          </a:bodyPr>
          <a:lstStyle/>
          <a:p>
            <a:r>
              <a:rPr lang="en-GB"/>
              <a:t>Offering alternatives enables students to demonstrate knowledge, skills, and competencies without unnecessary barriers. The goal is to ensure assessments measure what they intend --knowledge, reasoning, or analytical skill -- rather than comfort performing under observation. ​</a:t>
            </a:r>
          </a:p>
          <a:p>
            <a:r>
              <a:rPr lang="en-GB"/>
              <a:t>Thoughtfully designed alternatives can preserve academic integrity while reducing stress and improving accessibility. Criteria for evaluating alternatives should include alignment with learning outcomes, transparent expectations, and equitable access to necessary resources. ​</a:t>
            </a:r>
          </a:p>
          <a:p>
            <a:r>
              <a:rPr lang="en-GB"/>
              <a:t>Ultimately, rethinking observed assessments aligns with universal design for learning -- embedding accessibility and inclusivity from the start. This shift enhances engagement, improves inclusion, and supports compliance with anticipatory duty while maintaining academic standards.</a:t>
            </a:r>
          </a:p>
        </p:txBody>
      </p:sp>
    </p:spTree>
    <p:extLst>
      <p:ext uri="{BB962C8B-B14F-4D97-AF65-F5344CB8AC3E}">
        <p14:creationId xmlns:p14="http://schemas.microsoft.com/office/powerpoint/2010/main" val="2807145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C92FD-C940-A385-D02C-825A947141D0}"/>
              </a:ext>
            </a:extLst>
          </p:cNvPr>
          <p:cNvSpPr>
            <a:spLocks noGrp="1"/>
          </p:cNvSpPr>
          <p:nvPr>
            <p:ph type="title"/>
          </p:nvPr>
        </p:nvSpPr>
        <p:spPr/>
        <p:txBody>
          <a:bodyPr>
            <a:normAutofit fontScale="90000"/>
          </a:bodyPr>
          <a:lstStyle/>
          <a:p>
            <a:r>
              <a:rPr lang="en-US"/>
              <a:t>Designing Assessment and GenAI: Designing assessment for inclusion and academic integrity.</a:t>
            </a:r>
            <a:br>
              <a:rPr lang="en-US"/>
            </a:br>
            <a:endParaRPr lang="en-US"/>
          </a:p>
        </p:txBody>
      </p:sp>
      <p:sp>
        <p:nvSpPr>
          <p:cNvPr id="3" name="Content Placeholder 2">
            <a:extLst>
              <a:ext uri="{FF2B5EF4-FFF2-40B4-BE49-F238E27FC236}">
                <a16:creationId xmlns:a16="http://schemas.microsoft.com/office/drawing/2014/main" id="{9FF42EA3-9BE4-B719-E02A-E04D81A39A4C}"/>
              </a:ext>
            </a:extLst>
          </p:cNvPr>
          <p:cNvSpPr>
            <a:spLocks noGrp="1"/>
          </p:cNvSpPr>
          <p:nvPr>
            <p:ph idx="1"/>
          </p:nvPr>
        </p:nvSpPr>
        <p:spPr/>
        <p:txBody>
          <a:bodyPr vert="horz" lIns="91440" tIns="45720" rIns="91440" bIns="45720" rtlCol="0" anchor="t">
            <a:normAutofit/>
          </a:bodyPr>
          <a:lstStyle/>
          <a:p>
            <a:r>
              <a:rPr lang="en-GB"/>
              <a:t>Focus on content instead of structure and writing style when formulating questions.</a:t>
            </a:r>
          </a:p>
          <a:p>
            <a:r>
              <a:rPr lang="en-GB"/>
              <a:t>Have students reflect on current events in the exam. </a:t>
            </a:r>
          </a:p>
          <a:p>
            <a:r>
              <a:rPr lang="en-GB"/>
              <a:t>Focus your exam questions on recent articles or articles behind a paywall. </a:t>
            </a:r>
          </a:p>
          <a:p>
            <a:r>
              <a:rPr lang="en-GB"/>
              <a:t>Embed reflection in assessment tasks, design tasks that assess the process as well as the product. </a:t>
            </a:r>
          </a:p>
          <a:p>
            <a:endParaRPr lang="en-GB"/>
          </a:p>
          <a:p>
            <a:endParaRPr lang="en-US"/>
          </a:p>
        </p:txBody>
      </p:sp>
    </p:spTree>
    <p:extLst>
      <p:ext uri="{BB962C8B-B14F-4D97-AF65-F5344CB8AC3E}">
        <p14:creationId xmlns:p14="http://schemas.microsoft.com/office/powerpoint/2010/main" val="3806677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7396A-6FF2-7AD8-27C4-4E5AE09E46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4B6ACF-C415-9153-CC9E-52AE19AC6CDA}"/>
              </a:ext>
            </a:extLst>
          </p:cNvPr>
          <p:cNvSpPr>
            <a:spLocks noGrp="1"/>
          </p:cNvSpPr>
          <p:nvPr>
            <p:ph type="title"/>
          </p:nvPr>
        </p:nvSpPr>
        <p:spPr/>
        <p:txBody>
          <a:bodyPr/>
          <a:lstStyle/>
          <a:p>
            <a:r>
              <a:rPr lang="en-US"/>
              <a:t>Newly developed and updated Eden resources</a:t>
            </a:r>
          </a:p>
        </p:txBody>
      </p:sp>
      <p:sp>
        <p:nvSpPr>
          <p:cNvPr id="3" name="Content Placeholder 2">
            <a:extLst>
              <a:ext uri="{FF2B5EF4-FFF2-40B4-BE49-F238E27FC236}">
                <a16:creationId xmlns:a16="http://schemas.microsoft.com/office/drawing/2014/main" id="{B35F3F22-28F7-955C-181D-FECF816AFE2D}"/>
              </a:ext>
            </a:extLst>
          </p:cNvPr>
          <p:cNvSpPr>
            <a:spLocks noGrp="1"/>
          </p:cNvSpPr>
          <p:nvPr>
            <p:ph idx="1"/>
          </p:nvPr>
        </p:nvSpPr>
        <p:spPr/>
        <p:txBody>
          <a:bodyPr vert="horz" lIns="91440" tIns="45720" rIns="91440" bIns="45720" rtlCol="0" anchor="t">
            <a:normAutofit lnSpcReduction="10000"/>
          </a:bodyPr>
          <a:lstStyle/>
          <a:p>
            <a:r>
              <a:rPr lang="en-US">
                <a:ea typeface="+mn-lt"/>
                <a:cs typeface="+mn-lt"/>
                <a:hlinkClick r:id="rId2"/>
              </a:rPr>
              <a:t>Anticipatory duty</a:t>
            </a:r>
            <a:r>
              <a:rPr lang="en-US">
                <a:ea typeface="+mn-lt"/>
                <a:cs typeface="+mn-lt"/>
              </a:rPr>
              <a:t>-</a:t>
            </a:r>
            <a:r>
              <a:rPr lang="en-US"/>
              <a:t>--- includes key points from the EHRC guidance, teaching scenarios, readings, guidance on assessment and learning outcomes.</a:t>
            </a:r>
          </a:p>
          <a:p>
            <a:r>
              <a:rPr lang="en-GB">
                <a:hlinkClick r:id="rId3"/>
              </a:rPr>
              <a:t>Inclusive assessment</a:t>
            </a:r>
            <a:r>
              <a:rPr lang="en-GB"/>
              <a:t> ----- includes principles, practice and links to key processes and policies.</a:t>
            </a:r>
          </a:p>
          <a:p>
            <a:r>
              <a:rPr lang="en-GB">
                <a:hlinkClick r:id="rId4"/>
              </a:rPr>
              <a:t>Assessment methods</a:t>
            </a:r>
            <a:r>
              <a:rPr lang="en-GB"/>
              <a:t> ----- includes guidance on academic integrity and inclusivity for each method.</a:t>
            </a:r>
          </a:p>
          <a:p>
            <a:r>
              <a:rPr lang="en-GB">
                <a:hlinkClick r:id="rId5"/>
              </a:rPr>
              <a:t>Staff FAQs on GenAI and education</a:t>
            </a:r>
            <a:r>
              <a:rPr lang="en-GB"/>
              <a:t> ---- includes assessment design,  communicating with your students, whether and how you might use GenAI in your teaching and marking and what to do if you suspect inappropriate use of GenAI.</a:t>
            </a:r>
          </a:p>
          <a:p>
            <a:endParaRPr lang="en-GB"/>
          </a:p>
          <a:p>
            <a:endParaRPr lang="en-GB"/>
          </a:p>
          <a:p>
            <a:endParaRPr lang="en-GB"/>
          </a:p>
          <a:p>
            <a:endParaRPr lang="en-GB"/>
          </a:p>
          <a:p>
            <a:endParaRPr lang="en-US"/>
          </a:p>
        </p:txBody>
      </p:sp>
    </p:spTree>
    <p:extLst>
      <p:ext uri="{BB962C8B-B14F-4D97-AF65-F5344CB8AC3E}">
        <p14:creationId xmlns:p14="http://schemas.microsoft.com/office/powerpoint/2010/main" val="1531794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02654-4E23-0006-1801-2B3A9475E1D9}"/>
              </a:ext>
            </a:extLst>
          </p:cNvPr>
          <p:cNvSpPr>
            <a:spLocks noGrp="1"/>
          </p:cNvSpPr>
          <p:nvPr>
            <p:ph type="title"/>
          </p:nvPr>
        </p:nvSpPr>
        <p:spPr/>
        <p:txBody>
          <a:bodyPr/>
          <a:lstStyle/>
          <a:p>
            <a:r>
              <a:rPr lang="en-US"/>
              <a:t>Contacts</a:t>
            </a:r>
          </a:p>
        </p:txBody>
      </p:sp>
      <p:sp>
        <p:nvSpPr>
          <p:cNvPr id="3" name="Content Placeholder 2">
            <a:extLst>
              <a:ext uri="{FF2B5EF4-FFF2-40B4-BE49-F238E27FC236}">
                <a16:creationId xmlns:a16="http://schemas.microsoft.com/office/drawing/2014/main" id="{6BF32D2F-806D-24BD-1522-68564E1F3D60}"/>
              </a:ext>
            </a:extLst>
          </p:cNvPr>
          <p:cNvSpPr>
            <a:spLocks noGrp="1"/>
          </p:cNvSpPr>
          <p:nvPr>
            <p:ph idx="1"/>
          </p:nvPr>
        </p:nvSpPr>
        <p:spPr/>
        <p:txBody>
          <a:bodyPr vert="horz" lIns="91440" tIns="45720" rIns="91440" bIns="45720" rtlCol="0" anchor="t">
            <a:normAutofit/>
          </a:bodyPr>
          <a:lstStyle/>
          <a:p>
            <a:r>
              <a:rPr lang="en-US"/>
              <a:t>Departmental Advisers: </a:t>
            </a:r>
            <a:r>
              <a:rPr lang="en-US">
                <a:hlinkClick r:id="rId2"/>
              </a:rPr>
              <a:t>https://info.lse.ac.uk/staff/divisions/Eden-Centre/Departmental-Advising</a:t>
            </a:r>
            <a:endParaRPr lang="en-US"/>
          </a:p>
          <a:p>
            <a:r>
              <a:rPr lang="en-US"/>
              <a:t>Alex Standen, Head of Academic Development: </a:t>
            </a:r>
            <a:r>
              <a:rPr lang="en-US">
                <a:hlinkClick r:id="rId3"/>
              </a:rPr>
              <a:t>a.m.standen@lse.ac.uk</a:t>
            </a:r>
            <a:r>
              <a:rPr lang="en-US"/>
              <a:t> </a:t>
            </a:r>
          </a:p>
          <a:p>
            <a:r>
              <a:rPr lang="en-US"/>
              <a:t>Akile Ahmet, Head of Inclusive Education: </a:t>
            </a:r>
            <a:r>
              <a:rPr lang="en-US" err="1"/>
              <a:t>a.ahmet@lse.ac.uk</a:t>
            </a:r>
            <a:endParaRPr lang="en-US"/>
          </a:p>
          <a:p>
            <a:endParaRPr lang="en-US"/>
          </a:p>
        </p:txBody>
      </p:sp>
    </p:spTree>
    <p:extLst>
      <p:ext uri="{BB962C8B-B14F-4D97-AF65-F5344CB8AC3E}">
        <p14:creationId xmlns:p14="http://schemas.microsoft.com/office/powerpoint/2010/main" val="25675479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9A8F6EB-811F-3BE3-81DF-B17C879EE51E}"/>
              </a:ext>
            </a:extLst>
          </p:cNvPr>
          <p:cNvSpPr>
            <a:spLocks noGrp="1"/>
          </p:cNvSpPr>
          <p:nvPr>
            <p:ph type="title"/>
          </p:nvPr>
        </p:nvSpPr>
        <p:spPr>
          <a:xfrm>
            <a:off x="1057012" y="1719743"/>
            <a:ext cx="10290437" cy="2842732"/>
          </a:xfrm>
        </p:spPr>
        <p:txBody>
          <a:bodyPr/>
          <a:lstStyle/>
          <a:p>
            <a:r>
              <a:rPr lang="en-GB"/>
              <a:t>Part One: Equality Act,  Anticipatory Duty, and LSE Reasonable Adjustment Policy</a:t>
            </a:r>
          </a:p>
        </p:txBody>
      </p:sp>
    </p:spTree>
    <p:extLst>
      <p:ext uri="{BB962C8B-B14F-4D97-AF65-F5344CB8AC3E}">
        <p14:creationId xmlns:p14="http://schemas.microsoft.com/office/powerpoint/2010/main" val="3372218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E7216-9465-633C-4416-2CE85BA39DDB}"/>
              </a:ext>
            </a:extLst>
          </p:cNvPr>
          <p:cNvSpPr>
            <a:spLocks noGrp="1"/>
          </p:cNvSpPr>
          <p:nvPr>
            <p:ph type="title"/>
          </p:nvPr>
        </p:nvSpPr>
        <p:spPr>
          <a:xfrm>
            <a:off x="349247" y="1405802"/>
            <a:ext cx="11493505" cy="795130"/>
          </a:xfrm>
        </p:spPr>
        <p:txBody>
          <a:bodyPr>
            <a:normAutofit fontScale="90000"/>
          </a:bodyPr>
          <a:lstStyle/>
          <a:p>
            <a:r>
              <a:rPr lang="en-GB"/>
              <a:t>The Duty to make Reasonable Adjustments</a:t>
            </a:r>
            <a:br>
              <a:rPr lang="en-GB"/>
            </a:br>
            <a:endParaRPr lang="en-GB"/>
          </a:p>
        </p:txBody>
      </p:sp>
      <p:sp>
        <p:nvSpPr>
          <p:cNvPr id="3" name="Content Placeholder 2">
            <a:extLst>
              <a:ext uri="{FF2B5EF4-FFF2-40B4-BE49-F238E27FC236}">
                <a16:creationId xmlns:a16="http://schemas.microsoft.com/office/drawing/2014/main" id="{455CEC06-1D09-EFE0-BA15-F0303418F801}"/>
              </a:ext>
            </a:extLst>
          </p:cNvPr>
          <p:cNvSpPr>
            <a:spLocks noGrp="1"/>
          </p:cNvSpPr>
          <p:nvPr>
            <p:ph idx="1"/>
          </p:nvPr>
        </p:nvSpPr>
        <p:spPr/>
        <p:txBody>
          <a:bodyPr>
            <a:normAutofit/>
          </a:bodyPr>
          <a:lstStyle/>
          <a:p>
            <a:pPr marL="0" indent="0">
              <a:buNone/>
            </a:pPr>
            <a:r>
              <a:rPr lang="en-GB"/>
              <a:t>The reasonable adjustments duty was first introduced under the Disability Discrimination Act 1995. The reasonable adjustments duty under the Equality Act operates slightly differently but the object is the same: to avoid as far as possible by reasonable means the disadvantage which a disabled student experiences because of their disability.</a:t>
            </a:r>
          </a:p>
          <a:p>
            <a:pPr marL="0" indent="0" algn="ctr">
              <a:lnSpc>
                <a:spcPct val="110000"/>
              </a:lnSpc>
              <a:buNone/>
            </a:pPr>
            <a:endParaRPr lang="en-GB" i="1"/>
          </a:p>
          <a:p>
            <a:pPr marL="0" indent="0" algn="ctr">
              <a:lnSpc>
                <a:spcPct val="110000"/>
              </a:lnSpc>
              <a:buNone/>
            </a:pPr>
            <a:r>
              <a:rPr lang="en-GB" sz="2400" i="1"/>
              <a:t>The duty requires us to take positive steps to ensure that disabled students can fully participate in the education and other benefits, facilities and services provided for students.</a:t>
            </a:r>
          </a:p>
        </p:txBody>
      </p:sp>
    </p:spTree>
    <p:extLst>
      <p:ext uri="{BB962C8B-B14F-4D97-AF65-F5344CB8AC3E}">
        <p14:creationId xmlns:p14="http://schemas.microsoft.com/office/powerpoint/2010/main" val="4047589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611609-141A-26D5-2411-BC8EA5979D01}"/>
              </a:ext>
            </a:extLst>
          </p:cNvPr>
          <p:cNvSpPr>
            <a:spLocks noGrp="1"/>
          </p:cNvSpPr>
          <p:nvPr>
            <p:ph type="title"/>
          </p:nvPr>
        </p:nvSpPr>
        <p:spPr/>
        <p:txBody>
          <a:bodyPr/>
          <a:lstStyle/>
          <a:p>
            <a:r>
              <a:rPr lang="en-GB"/>
              <a:t>The Equality Act 2010</a:t>
            </a:r>
          </a:p>
        </p:txBody>
      </p:sp>
      <p:sp>
        <p:nvSpPr>
          <p:cNvPr id="3" name="Content Placeholder 2">
            <a:extLst>
              <a:ext uri="{FF2B5EF4-FFF2-40B4-BE49-F238E27FC236}">
                <a16:creationId xmlns:a16="http://schemas.microsoft.com/office/drawing/2014/main" id="{50CD908E-185E-2CC9-2706-E46D7668CC78}"/>
              </a:ext>
            </a:extLst>
          </p:cNvPr>
          <p:cNvSpPr>
            <a:spLocks noGrp="1"/>
          </p:cNvSpPr>
          <p:nvPr>
            <p:ph idx="1"/>
          </p:nvPr>
        </p:nvSpPr>
        <p:spPr/>
        <p:txBody>
          <a:bodyPr>
            <a:normAutofit/>
          </a:bodyPr>
          <a:lstStyle/>
          <a:p>
            <a:pPr marL="0" indent="0">
              <a:buNone/>
            </a:pPr>
            <a:r>
              <a:rPr lang="en-GB"/>
              <a:t>Anticipatory Duty is </a:t>
            </a:r>
            <a:r>
              <a:rPr lang="en-GB">
                <a:solidFill>
                  <a:srgbClr val="FF0000"/>
                </a:solidFill>
              </a:rPr>
              <a:t>not new</a:t>
            </a:r>
            <a:r>
              <a:rPr lang="en-GB"/>
              <a:t>: </a:t>
            </a:r>
            <a:r>
              <a:rPr lang="en-GB" b="1" i="1"/>
              <a:t>The Equality Act 2010  and </a:t>
            </a:r>
            <a:r>
              <a:rPr lang="en-GB" b="1"/>
              <a:t>Anticipatory Duty</a:t>
            </a:r>
          </a:p>
          <a:p>
            <a:pPr marL="0" indent="0">
              <a:buNone/>
            </a:pPr>
            <a:r>
              <a:rPr lang="en-GB"/>
              <a:t>For service providers, the duty to make reasonable adjustments is 'anticipatory', within reason. This means they have to anticipate, think about and try to predict what adjustments could be needed by customers with different types of disability, support and access requirements. </a:t>
            </a:r>
          </a:p>
          <a:p>
            <a:pPr marL="0" indent="0">
              <a:buNone/>
            </a:pPr>
            <a:r>
              <a:rPr lang="en-GB" i="1"/>
              <a:t>The service provider must think about all potential disabled customers and not just those who are known to them.</a:t>
            </a:r>
          </a:p>
        </p:txBody>
      </p:sp>
    </p:spTree>
    <p:extLst>
      <p:ext uri="{BB962C8B-B14F-4D97-AF65-F5344CB8AC3E}">
        <p14:creationId xmlns:p14="http://schemas.microsoft.com/office/powerpoint/2010/main" val="2578440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DA4D09A-CE62-75C9-930B-2CB46958E09C}"/>
              </a:ext>
            </a:extLst>
          </p:cNvPr>
          <p:cNvSpPr>
            <a:spLocks noGrp="1"/>
          </p:cNvSpPr>
          <p:nvPr>
            <p:ph type="title"/>
          </p:nvPr>
        </p:nvSpPr>
        <p:spPr/>
        <p:txBody>
          <a:bodyPr/>
          <a:lstStyle/>
          <a:p>
            <a:r>
              <a:rPr lang="en-GB"/>
              <a:t>Introduction to </a:t>
            </a:r>
            <a:r>
              <a:rPr lang="en-GB">
                <a:hlinkClick r:id="rId2"/>
              </a:rPr>
              <a:t>EHRC Briefing </a:t>
            </a:r>
            <a:r>
              <a:rPr lang="en-GB"/>
              <a:t>note:</a:t>
            </a:r>
          </a:p>
        </p:txBody>
      </p:sp>
      <p:sp>
        <p:nvSpPr>
          <p:cNvPr id="5" name="Text Placeholder 4">
            <a:extLst>
              <a:ext uri="{FF2B5EF4-FFF2-40B4-BE49-F238E27FC236}">
                <a16:creationId xmlns:a16="http://schemas.microsoft.com/office/drawing/2014/main" id="{B8D8EFFE-70CA-C1EC-597E-40CDA95118EA}"/>
              </a:ext>
            </a:extLst>
          </p:cNvPr>
          <p:cNvSpPr>
            <a:spLocks noGrp="1"/>
          </p:cNvSpPr>
          <p:nvPr>
            <p:ph type="body" idx="1"/>
          </p:nvPr>
        </p:nvSpPr>
        <p:spPr/>
        <p:txBody>
          <a:bodyPr/>
          <a:lstStyle/>
          <a:p>
            <a:r>
              <a:rPr lang="en-GB"/>
              <a:t>Key principles from EHRC briefing, anticipatory duty and reasonable adjustments </a:t>
            </a:r>
          </a:p>
        </p:txBody>
      </p:sp>
    </p:spTree>
    <p:extLst>
      <p:ext uri="{BB962C8B-B14F-4D97-AF65-F5344CB8AC3E}">
        <p14:creationId xmlns:p14="http://schemas.microsoft.com/office/powerpoint/2010/main" val="940882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CB6D92B-A097-EC47-94D0-C20F55C7CA6C}"/>
              </a:ext>
            </a:extLst>
          </p:cNvPr>
          <p:cNvSpPr>
            <a:spLocks noGrp="1"/>
          </p:cNvSpPr>
          <p:nvPr>
            <p:ph idx="1"/>
          </p:nvPr>
        </p:nvSpPr>
        <p:spPr>
          <a:xfrm>
            <a:off x="450742" y="1007390"/>
            <a:ext cx="10832024" cy="5238427"/>
          </a:xfrm>
        </p:spPr>
        <p:txBody>
          <a:bodyPr vert="horz" lIns="91440" tIns="45720" rIns="91440" bIns="45720" rtlCol="0" anchor="t">
            <a:normAutofit fontScale="92500" lnSpcReduction="20000"/>
          </a:bodyPr>
          <a:lstStyle/>
          <a:p>
            <a:r>
              <a:rPr lang="en-GB" b="0" i="0" u="none" strike="noStrike">
                <a:effectLst/>
                <a:ea typeface="Open Sans"/>
                <a:cs typeface="Open Sans"/>
              </a:rPr>
              <a:t>Student-facing staff should be trained to recognise symptoms of mental health crises and trained to know what to do next to obtain support for the student and remove additional stressors such as deadlines. </a:t>
            </a:r>
            <a:endParaRPr lang="en-US">
              <a:ea typeface="Open Sans"/>
              <a:cs typeface="Open Sans"/>
            </a:endParaRPr>
          </a:p>
          <a:p>
            <a:r>
              <a:rPr lang="en-GB" b="0" i="0" u="none" strike="noStrike">
                <a:effectLst/>
                <a:ea typeface="Open Sans"/>
                <a:cs typeface="Open Sans"/>
              </a:rPr>
              <a:t>Staff should be reminded that where a student has a severe or urgent condition, reasonable adjustments may be made without a diagnosis or medical or expert evidence.</a:t>
            </a:r>
            <a:endParaRPr lang="en-GB">
              <a:ea typeface="Open Sans"/>
              <a:cs typeface="Open Sans"/>
            </a:endParaRPr>
          </a:p>
          <a:p>
            <a:r>
              <a:rPr lang="en-GB" b="0" i="0" u="none" strike="noStrike">
                <a:effectLst/>
                <a:ea typeface="Open Sans"/>
                <a:cs typeface="Open Sans"/>
              </a:rPr>
              <a:t>Where a student does not have a diagnosis of disability, but staff are concerned that the student is struggling or failing to engage, staff should take steps to determine whether a student may have a disability and whether to put reasonable adjustments in place. Such steps may include consideration of what the student says about their disability or health condition and how they present when speaking to staff and peers. Their behaviour may also be taken into consideration, for example, attendance at lectures, submission of work, general engagement with courses and other activities and whether there are discrepancies between certain modules or formats of assessment.</a:t>
            </a:r>
            <a:endParaRPr lang="en-GB">
              <a:ea typeface="Open Sans"/>
              <a:cs typeface="Open Sans"/>
            </a:endParaRPr>
          </a:p>
        </p:txBody>
      </p:sp>
    </p:spTree>
    <p:extLst>
      <p:ext uri="{BB962C8B-B14F-4D97-AF65-F5344CB8AC3E}">
        <p14:creationId xmlns:p14="http://schemas.microsoft.com/office/powerpoint/2010/main" val="1556369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AD36A-4D83-C412-AA7D-6383B5E4262A}"/>
              </a:ext>
            </a:extLst>
          </p:cNvPr>
          <p:cNvSpPr>
            <a:spLocks noGrp="1"/>
          </p:cNvSpPr>
          <p:nvPr>
            <p:ph type="title"/>
          </p:nvPr>
        </p:nvSpPr>
        <p:spPr>
          <a:xfrm>
            <a:off x="1484993" y="1121909"/>
            <a:ext cx="10515600" cy="2852737"/>
          </a:xfrm>
        </p:spPr>
        <p:txBody>
          <a:bodyPr/>
          <a:lstStyle/>
          <a:p>
            <a:r>
              <a:rPr lang="en-US">
                <a:cs typeface="Arial"/>
                <a:hlinkClick r:id="rId2"/>
              </a:rPr>
              <a:t>LSE Reasonable Adjustment Policy</a:t>
            </a:r>
            <a:endParaRPr lang="en-US">
              <a:cs typeface="Arial"/>
            </a:endParaRPr>
          </a:p>
        </p:txBody>
      </p:sp>
      <p:sp>
        <p:nvSpPr>
          <p:cNvPr id="3" name="Text Placeholder 2">
            <a:extLst>
              <a:ext uri="{FF2B5EF4-FFF2-40B4-BE49-F238E27FC236}">
                <a16:creationId xmlns:a16="http://schemas.microsoft.com/office/drawing/2014/main" id="{ABD683AA-15C1-AC0C-18BC-5782685A6173}"/>
              </a:ext>
            </a:extLst>
          </p:cNvPr>
          <p:cNvSpPr>
            <a:spLocks noGrp="1"/>
          </p:cNvSpPr>
          <p:nvPr>
            <p:ph type="body" idx="1"/>
          </p:nvPr>
        </p:nvSpPr>
        <p:spPr>
          <a:xfrm>
            <a:off x="1094332" y="3974646"/>
            <a:ext cx="10515600" cy="1500187"/>
          </a:xfrm>
        </p:spPr>
        <p:txBody>
          <a:bodyPr>
            <a:normAutofit fontScale="85000" lnSpcReduction="20000"/>
          </a:bodyPr>
          <a:lstStyle/>
          <a:p>
            <a:r>
              <a:rPr lang="en-GB"/>
              <a:t>LSE is committed to fostering an inclusive learning environment where disabled students have equality of access, experience, and outcomes with their non-disabled peers.</a:t>
            </a:r>
          </a:p>
          <a:p>
            <a:r>
              <a:rPr lang="en-GB"/>
              <a:t>Our Reasonable Adjustments Policy sets out the School's approach to maintaining this environment and supporting disabled students, balancing carefully the demands of academic standards and the rights of our students under the Equality Act 2010, along with other relevant legislation. </a:t>
            </a:r>
          </a:p>
          <a:p>
            <a:endParaRPr lang="en-US"/>
          </a:p>
        </p:txBody>
      </p:sp>
    </p:spTree>
    <p:extLst>
      <p:ext uri="{BB962C8B-B14F-4D97-AF65-F5344CB8AC3E}">
        <p14:creationId xmlns:p14="http://schemas.microsoft.com/office/powerpoint/2010/main" val="3728769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2D812-7454-B93F-839E-982963A5930A}"/>
              </a:ext>
            </a:extLst>
          </p:cNvPr>
          <p:cNvSpPr>
            <a:spLocks noGrp="1"/>
          </p:cNvSpPr>
          <p:nvPr>
            <p:ph type="title"/>
          </p:nvPr>
        </p:nvSpPr>
        <p:spPr>
          <a:xfrm>
            <a:off x="1509801" y="1276385"/>
            <a:ext cx="9843999" cy="595445"/>
          </a:xfrm>
        </p:spPr>
        <p:txBody>
          <a:bodyPr>
            <a:normAutofit fontScale="90000"/>
          </a:bodyPr>
          <a:lstStyle/>
          <a:p>
            <a:r>
              <a:rPr lang="en-GB" b="0"/>
              <a:t>LSE’s </a:t>
            </a:r>
            <a:r>
              <a:rPr lang="en-GB">
                <a:solidFill>
                  <a:srgbClr val="FF0000"/>
                </a:solidFill>
              </a:rPr>
              <a:t>Reasonable Adjustments Policy</a:t>
            </a:r>
            <a:r>
              <a:rPr lang="en-GB" b="0">
                <a:solidFill>
                  <a:srgbClr val="FF0000"/>
                </a:solidFill>
              </a:rPr>
              <a:t> </a:t>
            </a:r>
            <a:r>
              <a:rPr lang="en-GB" b="0"/>
              <a:t>ensures disabled students have equal access and experience under the </a:t>
            </a:r>
            <a:r>
              <a:rPr lang="en-GB"/>
              <a:t>Equality Act 2010</a:t>
            </a:r>
            <a:r>
              <a:rPr lang="en-GB" b="0"/>
              <a:t>.</a:t>
            </a:r>
            <a:br>
              <a:rPr lang="en-GB" b="0"/>
            </a:br>
            <a:endParaRPr lang="en-US"/>
          </a:p>
        </p:txBody>
      </p:sp>
      <p:sp>
        <p:nvSpPr>
          <p:cNvPr id="3" name="Content Placeholder 2">
            <a:extLst>
              <a:ext uri="{FF2B5EF4-FFF2-40B4-BE49-F238E27FC236}">
                <a16:creationId xmlns:a16="http://schemas.microsoft.com/office/drawing/2014/main" id="{3F2BDB23-3C4D-8B8E-0924-2A860BABA2DA}"/>
              </a:ext>
            </a:extLst>
          </p:cNvPr>
          <p:cNvSpPr>
            <a:spLocks noGrp="1"/>
          </p:cNvSpPr>
          <p:nvPr>
            <p:ph idx="1"/>
          </p:nvPr>
        </p:nvSpPr>
        <p:spPr>
          <a:xfrm>
            <a:off x="838200" y="2335175"/>
            <a:ext cx="10515600" cy="4351338"/>
          </a:xfrm>
        </p:spPr>
        <p:txBody>
          <a:bodyPr>
            <a:normAutofit lnSpcReduction="10000"/>
          </a:bodyPr>
          <a:lstStyle/>
          <a:p>
            <a:pPr marL="0" indent="0">
              <a:buNone/>
            </a:pPr>
            <a:r>
              <a:rPr lang="en-GB" b="1">
                <a:solidFill>
                  <a:srgbClr val="FF0000"/>
                </a:solidFill>
              </a:rPr>
              <a:t>Anticipatory Duty</a:t>
            </a:r>
            <a:r>
              <a:rPr lang="en-GB" b="1"/>
              <a:t>:</a:t>
            </a:r>
            <a:r>
              <a:rPr lang="en-GB"/>
              <a:t> We plan adjustments proactively, not just on request.</a:t>
            </a:r>
          </a:p>
          <a:p>
            <a:pPr marL="0" indent="0">
              <a:buNone/>
            </a:pPr>
            <a:r>
              <a:rPr lang="en-GB" b="1">
                <a:solidFill>
                  <a:srgbClr val="FF0000"/>
                </a:solidFill>
              </a:rPr>
              <a:t>Definition:</a:t>
            </a:r>
            <a:r>
              <a:rPr lang="en-GB">
                <a:solidFill>
                  <a:srgbClr val="FF0000"/>
                </a:solidFill>
              </a:rPr>
              <a:t> </a:t>
            </a:r>
            <a:r>
              <a:rPr lang="en-GB"/>
              <a:t>A disability is a substantial, long-term condition affecting daily activities.</a:t>
            </a:r>
          </a:p>
          <a:p>
            <a:pPr marL="0" indent="0">
              <a:buNone/>
            </a:pPr>
            <a:r>
              <a:rPr lang="en-GB" b="1">
                <a:solidFill>
                  <a:srgbClr val="FF0000"/>
                </a:solidFill>
              </a:rPr>
              <a:t>Adjustments:</a:t>
            </a:r>
            <a:r>
              <a:rPr lang="en-GB">
                <a:solidFill>
                  <a:srgbClr val="FF0000"/>
                </a:solidFill>
              </a:rPr>
              <a:t> </a:t>
            </a:r>
            <a:r>
              <a:rPr lang="en-GB"/>
              <a:t>May include changes to teaching/assessment, physical spaces, or assistive technology.</a:t>
            </a:r>
          </a:p>
          <a:p>
            <a:pPr marL="0" indent="0">
              <a:buNone/>
            </a:pPr>
            <a:r>
              <a:rPr lang="en-GB" b="1">
                <a:solidFill>
                  <a:srgbClr val="FF0000"/>
                </a:solidFill>
              </a:rPr>
              <a:t>Process:</a:t>
            </a:r>
            <a:r>
              <a:rPr lang="en-GB">
                <a:solidFill>
                  <a:srgbClr val="FF0000"/>
                </a:solidFill>
              </a:rPr>
              <a:t> </a:t>
            </a:r>
            <a:r>
              <a:rPr lang="en-GB"/>
              <a:t>The Disability &amp; Mental Health Service (DMHS) works with students to create a confidential “My Adjustments” plan.</a:t>
            </a:r>
          </a:p>
          <a:p>
            <a:pPr marL="0" indent="0">
              <a:buNone/>
            </a:pPr>
            <a:r>
              <a:rPr lang="en-GB" b="1">
                <a:solidFill>
                  <a:srgbClr val="FF0000"/>
                </a:solidFill>
              </a:rPr>
              <a:t>Staff Role:</a:t>
            </a:r>
            <a:r>
              <a:rPr lang="en-GB">
                <a:solidFill>
                  <a:srgbClr val="FF0000"/>
                </a:solidFill>
              </a:rPr>
              <a:t> </a:t>
            </a:r>
            <a:r>
              <a:rPr lang="en-GB"/>
              <a:t>Apply adjustments, maintain academic standards, and refer students to DMHS when needed.</a:t>
            </a:r>
          </a:p>
          <a:p>
            <a:pPr marL="0" indent="0">
              <a:buNone/>
            </a:pPr>
            <a:endParaRPr lang="en-US"/>
          </a:p>
        </p:txBody>
      </p:sp>
    </p:spTree>
    <p:extLst>
      <p:ext uri="{BB962C8B-B14F-4D97-AF65-F5344CB8AC3E}">
        <p14:creationId xmlns:p14="http://schemas.microsoft.com/office/powerpoint/2010/main" val="3812791432"/>
      </p:ext>
    </p:extLst>
  </p:cSld>
  <p:clrMapOvr>
    <a:masterClrMapping/>
  </p:clrMapOvr>
</p:sld>
</file>

<file path=ppt/theme/theme1.xml><?xml version="1.0" encoding="utf-8"?>
<a:theme xmlns:a="http://schemas.openxmlformats.org/drawingml/2006/main" name="1_Office Theme">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270F495C-F373-5E4F-A118-A0993118773E}" vid="{D2BD78E7-3F06-6D42-80C5-7B9A61199A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8410689-43c4-4c97-b035-77dd0f0b4771" xsi:nil="true"/>
    <lcf76f155ced4ddcb4097134ff3c332f xmlns="788c733f-7be1-410d-aa39-6a8d7538e9db">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7CD8C5E554C9746B74162CF47E78A48" ma:contentTypeVersion="18" ma:contentTypeDescription="Create a new document." ma:contentTypeScope="" ma:versionID="f1d20c4612e1e9ea08214a474e3e847f">
  <xsd:schema xmlns:xsd="http://www.w3.org/2001/XMLSchema" xmlns:xs="http://www.w3.org/2001/XMLSchema" xmlns:p="http://schemas.microsoft.com/office/2006/metadata/properties" xmlns:ns2="788c733f-7be1-410d-aa39-6a8d7538e9db" xmlns:ns3="a8410689-43c4-4c97-b035-77dd0f0b4771" targetNamespace="http://schemas.microsoft.com/office/2006/metadata/properties" ma:root="true" ma:fieldsID="a94c9d1ac1def6bfcc8f8226766db31c" ns2:_="" ns3:_="">
    <xsd:import namespace="788c733f-7be1-410d-aa39-6a8d7538e9db"/>
    <xsd:import namespace="a8410689-43c4-4c97-b035-77dd0f0b477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lcf76f155ced4ddcb4097134ff3c332f" minOccurs="0"/>
                <xsd:element ref="ns3:TaxCatchAll"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88c733f-7be1-410d-aa39-6a8d7538e9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c64bf66-3ab6-4740-8ae4-bf44781f3889"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410689-43c4-4c97-b035-77dd0f0b477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46f6016-b104-4156-8625-b96f945fce5c}" ma:internalName="TaxCatchAll" ma:showField="CatchAllData" ma:web="a8410689-43c4-4c97-b035-77dd0f0b477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456893B-459C-419E-92A1-026870B5F843}">
  <ds:schemaRefs>
    <ds:schemaRef ds:uri="788c733f-7be1-410d-aa39-6a8d7538e9db"/>
    <ds:schemaRef ds:uri="http://purl.org/dc/dcmitype/"/>
    <ds:schemaRef ds:uri="http://schemas.microsoft.com/office/2006/documentManagement/types"/>
    <ds:schemaRef ds:uri="http://schemas.microsoft.com/office/infopath/2007/PartnerControls"/>
    <ds:schemaRef ds:uri="http://purl.org/dc/terms/"/>
    <ds:schemaRef ds:uri="http://schemas.openxmlformats.org/package/2006/metadata/core-properties"/>
    <ds:schemaRef ds:uri="http://www.w3.org/XML/1998/namespace"/>
    <ds:schemaRef ds:uri="a8410689-43c4-4c97-b035-77dd0f0b4771"/>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5DEA6FAB-35A4-4BC4-BA41-41CA4533BB87}">
  <ds:schemaRefs>
    <ds:schemaRef ds:uri="http://schemas.microsoft.com/sharepoint/v3/contenttype/forms"/>
  </ds:schemaRefs>
</ds:datastoreItem>
</file>

<file path=customXml/itemProps3.xml><?xml version="1.0" encoding="utf-8"?>
<ds:datastoreItem xmlns:ds="http://schemas.openxmlformats.org/officeDocument/2006/customXml" ds:itemID="{C7BF0B63-ECEC-4C40-8E91-2FE82886D575}">
  <ds:schemaRefs>
    <ds:schemaRef ds:uri="788c733f-7be1-410d-aa39-6a8d7538e9db"/>
    <ds:schemaRef ds:uri="a8410689-43c4-4c97-b035-77dd0f0b477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5567eafd-e777-42a5-91bb-9440fd43b893}" enabled="0" method="" siteId="{5567eafd-e777-42a5-91bb-9440fd43b893}" removed="1"/>
</clbl:labelList>
</file>

<file path=docProps/app.xml><?xml version="1.0" encoding="utf-8"?>
<Properties xmlns="http://schemas.openxmlformats.org/officeDocument/2006/extended-properties" xmlns:vt="http://schemas.openxmlformats.org/officeDocument/2006/docPropsVTypes">
  <Template>1_Office Theme</Template>
  <TotalTime>0</TotalTime>
  <Words>2616</Words>
  <Application>Microsoft Macintosh PowerPoint</Application>
  <PresentationFormat>Widescreen</PresentationFormat>
  <Paragraphs>149</Paragraphs>
  <Slides>26</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Aptos</vt:lpstr>
      <vt:lpstr>Aptos Display</vt:lpstr>
      <vt:lpstr>Arial</vt:lpstr>
      <vt:lpstr>DM Sans</vt:lpstr>
      <vt:lpstr>Open Sans</vt:lpstr>
      <vt:lpstr>Segoe UI</vt:lpstr>
      <vt:lpstr>1_Office Theme</vt:lpstr>
      <vt:lpstr>Inclusive Assessment, GenAI and Anticipatory Duty </vt:lpstr>
      <vt:lpstr>Content: </vt:lpstr>
      <vt:lpstr>Part One: Equality Act,  Anticipatory Duty, and LSE Reasonable Adjustment Policy</vt:lpstr>
      <vt:lpstr>The Duty to make Reasonable Adjustments </vt:lpstr>
      <vt:lpstr>The Equality Act 2010</vt:lpstr>
      <vt:lpstr>Introduction to EHRC Briefing note:</vt:lpstr>
      <vt:lpstr>PowerPoint Presentation</vt:lpstr>
      <vt:lpstr>LSE Reasonable Adjustment Policy</vt:lpstr>
      <vt:lpstr>LSE’s Reasonable Adjustments Policy ensures disabled students have equal access and experience under the Equality Act 2010. </vt:lpstr>
      <vt:lpstr>Links to support Reasonable Adjustment:</vt:lpstr>
      <vt:lpstr>Part Two: Designing Inclusive Assessment </vt:lpstr>
      <vt:lpstr>Understanding the terminology of inclusive, alternative and modified assessment </vt:lpstr>
      <vt:lpstr>Examples of Alternative and Modified Assessments for Students Facing Assessment‑Related Barriers</vt:lpstr>
      <vt:lpstr>Examples of Alternative and Modified Assessments (adapted from Salford     University)</vt:lpstr>
      <vt:lpstr>PowerPoint Presentation</vt:lpstr>
      <vt:lpstr>LSE Assessment Toolkit: This toolkit offers structured guidance and practical tools to support inclusive, impactful assessment and feedback design across LSE: https://info.lse.ac.uk/staff/divisions/Eden-Centre/Assessment-and-Feedback-Toolkit/Inclusive-assessment  </vt:lpstr>
      <vt:lpstr>Part Three: Observed Assessment, Inclusive Assessment and GenAI</vt:lpstr>
      <vt:lpstr>Questions/Queries from Departments:</vt:lpstr>
      <vt:lpstr>LSE Guidance, for the academic year 2026/27 all programmes should ensure: </vt:lpstr>
      <vt:lpstr>Observed Assessment </vt:lpstr>
      <vt:lpstr>Selecting assessment tasks based on skills</vt:lpstr>
      <vt:lpstr>Alternatives:</vt:lpstr>
      <vt:lpstr>Why offer alternatives:</vt:lpstr>
      <vt:lpstr>Designing Assessment and GenAI: Designing assessment for inclusion and academic integrity. </vt:lpstr>
      <vt:lpstr>Newly developed and updated Eden resources</vt:lpstr>
      <vt:lpstr>Contacts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Akile Ahmet</dc:creator>
  <cp:lastModifiedBy>Akile Ahmet</cp:lastModifiedBy>
  <cp:revision>2</cp:revision>
  <dcterms:created xsi:type="dcterms:W3CDTF">2026-01-27T14:28:07Z</dcterms:created>
  <dcterms:modified xsi:type="dcterms:W3CDTF">2026-09-11T06:32:35Z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0x010100D7CD8C5E554C9746B74162CF47E78A48</vt:lpwstr>
  </property>
  <property fmtid="{D5CDD505-2E9C-101B-9397-08002B2CF9AE}" pid="3" name="MediaServiceImageTags">
    <vt:lpwstr/>
  </property>
</Properties>
</file>