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notesSlides/notesSlide1.xml" ContentType="application/vnd.openxmlformats-officedocument.presentationml.notesSlide+xml"/>
  <Override PartName="/docProps/app.xml" ContentType="application/vnd.openxmlformats-officedocument.extended-properties+xml"/>
  <Override PartName="/ppt/notesSlides/notesSlide10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notesMasters/notesMaster1.xml" ContentType="application/vnd.openxmlformats-officedocument.presentationml.notesMaster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theme/theme2.xml" ContentType="application/vnd.openxmlformats-officedocument.theme+xml"/>
  <Override PartName="/ppt/slides/slide10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2"/>
    <p:restoredTop sz="94610"/>
  </p:normalViewPr>
  <p:slideViewPr>
    <p:cSldViewPr snapToGrid="0" snapToObjects="1">
      <p:cViewPr varScale="1">
        <p:scale>
          <a:sx n="144" d="100"/>
          <a:sy n="144" d="100"/>
        </p:scale>
        <p:origin x="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3687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-109728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GB" dirty="0"/>
            </a:lvl1pPr>
          </a:lstStyle>
          <a:p>
            <a:pPr marL="0" indent="0">
              <a:buNone/>
            </a:pPr>
            <a:r>
              <a:rPr lang="en-GB" dirty="0">
                <a:solidFill>
                  <a:srgbClr val="000000"/>
                </a:solidFill>
              </a:rPr>
              <a:t> </a:t>
            </a:r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lang="en-GB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GB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en-GB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GB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en-GB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en-GB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GB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GB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GB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GB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lang="en-GB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n-GB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n-GB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n-GB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n-GB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n-GB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n-GB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n-GB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n-GB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629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>
            <a:spLocks noGrp="1"/>
          </p:cNvSpPr>
          <p:nvPr>
            <p:ph type="title" idx="100" hasCustomPrompt="1"/>
          </p:nvPr>
        </p:nvSpPr>
        <p:spPr>
          <a:xfrm>
            <a:off x="-109728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GB" sz="1800" dirty="0">
                <a:latin typeface="Arial" pitchFamily="34" charset="0"/>
                <a:ea typeface="Arial" pitchFamily="34" charset="-122"/>
                <a:cs typeface="Arial" pitchFamily="34" charset="-120"/>
              </a:rPr>
              <a:t>Assessment Support</a:t>
            </a:r>
            <a:endParaRPr lang="en-GB" sz="18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4" name="Shape 2"/>
          <p:cNvSpPr/>
          <p:nvPr/>
        </p:nvSpPr>
        <p:spPr>
          <a:xfrm>
            <a:off x="3794760" y="82296"/>
            <a:ext cx="5349240" cy="5061204"/>
          </a:xfrm>
          <a:prstGeom prst="rect">
            <a:avLst/>
          </a:prstGeom>
          <a:solidFill>
            <a:srgbClr val="26292B"/>
          </a:solidFill>
          <a:ln/>
        </p:spPr>
      </p:sp>
      <p:pic>
        <p:nvPicPr>
          <p:cNvPr id="5" name="Image 0" descr="The London School of Economics and Political Science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20624"/>
            <a:ext cx="1874520" cy="1234440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502920" y="1938528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GB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Assessment Support</a:t>
            </a:r>
            <a:endParaRPr lang="en-GB" sz="3400" dirty="0"/>
          </a:p>
        </p:txBody>
      </p:sp>
      <p:sp>
        <p:nvSpPr>
          <p:cNvPr id="7" name="Shape 4"/>
          <p:cNvSpPr/>
          <p:nvPr/>
        </p:nvSpPr>
        <p:spPr>
          <a:xfrm>
            <a:off x="502920" y="3054096"/>
            <a:ext cx="777240" cy="4572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502920" y="3218688"/>
            <a:ext cx="31089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GB" sz="1600" dirty="0">
                <a:solidFill>
                  <a:srgbClr val="C4CAC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Inclusive Education</a:t>
            </a:r>
            <a:endParaRPr lang="en-GB" sz="1600" dirty="0"/>
          </a:p>
          <a:p>
            <a:pPr marL="0" indent="0">
              <a:lnSpc>
                <a:spcPct val="120000"/>
              </a:lnSpc>
              <a:buNone/>
            </a:pPr>
            <a:r>
              <a:rPr lang="en-GB" sz="1600" dirty="0">
                <a:solidFill>
                  <a:srgbClr val="C4CAC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Eden Centre</a:t>
            </a:r>
            <a:endParaRPr lang="en-GB" sz="1600" dirty="0"/>
          </a:p>
        </p:txBody>
      </p:sp>
      <p:sp>
        <p:nvSpPr>
          <p:cNvPr id="9" name="Text 6"/>
          <p:cNvSpPr txBox="1"/>
          <p:nvPr/>
        </p:nvSpPr>
        <p:spPr>
          <a:xfrm>
            <a:off x="502920" y="42062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GB" sz="16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Grades not matching effort? Here’s how we help.</a:t>
            </a:r>
            <a:endParaRPr lang="en-GB" sz="1600" dirty="0"/>
          </a:p>
        </p:txBody>
      </p:sp>
      <p:sp>
        <p:nvSpPr>
          <p:cNvPr id="10" name="Shape 7"/>
          <p:cNvSpPr/>
          <p:nvPr/>
        </p:nvSpPr>
        <p:spPr>
          <a:xfrm>
            <a:off x="4224528" y="384048"/>
            <a:ext cx="4462272" cy="104241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8"/>
          <p:cNvSpPr/>
          <p:nvPr/>
        </p:nvSpPr>
        <p:spPr>
          <a:xfrm>
            <a:off x="4224528" y="384048"/>
            <a:ext cx="45720" cy="1042416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2" name="Shape 9"/>
          <p:cNvSpPr/>
          <p:nvPr/>
        </p:nvSpPr>
        <p:spPr>
          <a:xfrm>
            <a:off x="4498848" y="676656"/>
            <a:ext cx="457200" cy="457200"/>
          </a:xfrm>
          <a:prstGeom prst="ellipse">
            <a:avLst/>
          </a:prstGeom>
          <a:solidFill>
            <a:srgbClr val="393D3E"/>
          </a:solidFill>
          <a:ln/>
        </p:spPr>
      </p:sp>
      <p:pic>
        <p:nvPicPr>
          <p:cNvPr id="13" name="Image 1" descr="Decorative section ico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576" y="786384"/>
            <a:ext cx="237744" cy="237744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5120640" y="530352"/>
            <a:ext cx="34198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GB" sz="19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Assessment Schedule</a:t>
            </a:r>
            <a:endParaRPr lang="en-GB" sz="1900" dirty="0"/>
          </a:p>
        </p:txBody>
      </p:sp>
      <p:sp>
        <p:nvSpPr>
          <p:cNvPr id="15" name="Text 11"/>
          <p:cNvSpPr txBox="1"/>
          <p:nvPr/>
        </p:nvSpPr>
        <p:spPr>
          <a:xfrm>
            <a:off x="5120640" y="932688"/>
            <a:ext cx="34198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GB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Teaching students WHEN</a:t>
            </a:r>
            <a:endParaRPr lang="en-GB" sz="1600" dirty="0"/>
          </a:p>
        </p:txBody>
      </p:sp>
      <p:sp>
        <p:nvSpPr>
          <p:cNvPr id="16" name="Shape 12"/>
          <p:cNvSpPr/>
          <p:nvPr/>
        </p:nvSpPr>
        <p:spPr>
          <a:xfrm>
            <a:off x="4224528" y="1572768"/>
            <a:ext cx="4462272" cy="104241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7" name="Shape 13"/>
          <p:cNvSpPr/>
          <p:nvPr/>
        </p:nvSpPr>
        <p:spPr>
          <a:xfrm>
            <a:off x="4224528" y="1572768"/>
            <a:ext cx="45720" cy="1042416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8" name="Shape 14"/>
          <p:cNvSpPr/>
          <p:nvPr/>
        </p:nvSpPr>
        <p:spPr>
          <a:xfrm>
            <a:off x="4498848" y="1865376"/>
            <a:ext cx="457200" cy="457200"/>
          </a:xfrm>
          <a:prstGeom prst="ellipse">
            <a:avLst/>
          </a:prstGeom>
          <a:solidFill>
            <a:srgbClr val="393D3E"/>
          </a:solidFill>
          <a:ln/>
        </p:spPr>
      </p:sp>
      <p:pic>
        <p:nvPicPr>
          <p:cNvPr id="19" name="Image 2" descr="Decorative section ico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576" y="1975104"/>
            <a:ext cx="237744" cy="237744"/>
          </a:xfrm>
          <a:prstGeom prst="rect">
            <a:avLst/>
          </a:prstGeom>
        </p:spPr>
      </p:pic>
      <p:sp>
        <p:nvSpPr>
          <p:cNvPr id="20" name="Text 15"/>
          <p:cNvSpPr txBox="1"/>
          <p:nvPr/>
        </p:nvSpPr>
        <p:spPr>
          <a:xfrm>
            <a:off x="5120640" y="1719072"/>
            <a:ext cx="34198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GB" sz="19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Assignment Brief</a:t>
            </a:r>
            <a:endParaRPr lang="en-GB" sz="1900" dirty="0"/>
          </a:p>
        </p:txBody>
      </p:sp>
      <p:sp>
        <p:nvSpPr>
          <p:cNvPr id="21" name="Text 16"/>
          <p:cNvSpPr txBox="1"/>
          <p:nvPr/>
        </p:nvSpPr>
        <p:spPr>
          <a:xfrm>
            <a:off x="5120640" y="2121408"/>
            <a:ext cx="34198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GB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Teaching students WHAT</a:t>
            </a:r>
            <a:endParaRPr lang="en-GB" sz="1600" dirty="0"/>
          </a:p>
        </p:txBody>
      </p:sp>
      <p:sp>
        <p:nvSpPr>
          <p:cNvPr id="22" name="Shape 17"/>
          <p:cNvSpPr/>
          <p:nvPr/>
        </p:nvSpPr>
        <p:spPr>
          <a:xfrm>
            <a:off x="4224528" y="2761488"/>
            <a:ext cx="4462272" cy="104241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3" name="Shape 18"/>
          <p:cNvSpPr/>
          <p:nvPr/>
        </p:nvSpPr>
        <p:spPr>
          <a:xfrm>
            <a:off x="4224528" y="2761488"/>
            <a:ext cx="45720" cy="1042416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24" name="Shape 19"/>
          <p:cNvSpPr/>
          <p:nvPr/>
        </p:nvSpPr>
        <p:spPr>
          <a:xfrm>
            <a:off x="4498848" y="3054096"/>
            <a:ext cx="457200" cy="457200"/>
          </a:xfrm>
          <a:prstGeom prst="ellipse">
            <a:avLst/>
          </a:prstGeom>
          <a:solidFill>
            <a:srgbClr val="393D3E"/>
          </a:solidFill>
          <a:ln/>
        </p:spPr>
      </p:sp>
      <p:pic>
        <p:nvPicPr>
          <p:cNvPr id="25" name="Image 3" descr="Decorative section ic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8576" y="3163824"/>
            <a:ext cx="237744" cy="237744"/>
          </a:xfrm>
          <a:prstGeom prst="rect">
            <a:avLst/>
          </a:prstGeom>
        </p:spPr>
      </p:pic>
      <p:sp>
        <p:nvSpPr>
          <p:cNvPr id="26" name="Text 20"/>
          <p:cNvSpPr txBox="1"/>
          <p:nvPr/>
        </p:nvSpPr>
        <p:spPr>
          <a:xfrm>
            <a:off x="5120640" y="2907792"/>
            <a:ext cx="34198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GB" sz="19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Modified Seminar</a:t>
            </a:r>
            <a:endParaRPr lang="en-GB" sz="1900" dirty="0"/>
          </a:p>
        </p:txBody>
      </p:sp>
      <p:sp>
        <p:nvSpPr>
          <p:cNvPr id="27" name="Text 21"/>
          <p:cNvSpPr txBox="1"/>
          <p:nvPr/>
        </p:nvSpPr>
        <p:spPr>
          <a:xfrm>
            <a:off x="5120640" y="3310128"/>
            <a:ext cx="34198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GB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Teaching success</a:t>
            </a:r>
            <a:endParaRPr lang="en-GB" sz="1600" dirty="0"/>
          </a:p>
        </p:txBody>
      </p:sp>
      <p:sp>
        <p:nvSpPr>
          <p:cNvPr id="28" name="Shape 22"/>
          <p:cNvSpPr/>
          <p:nvPr/>
        </p:nvSpPr>
        <p:spPr>
          <a:xfrm>
            <a:off x="4224528" y="3950208"/>
            <a:ext cx="4462272" cy="104241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9" name="Shape 23"/>
          <p:cNvSpPr/>
          <p:nvPr/>
        </p:nvSpPr>
        <p:spPr>
          <a:xfrm>
            <a:off x="4224528" y="3950208"/>
            <a:ext cx="45720" cy="1042416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30" name="Shape 24"/>
          <p:cNvSpPr/>
          <p:nvPr/>
        </p:nvSpPr>
        <p:spPr>
          <a:xfrm>
            <a:off x="4498848" y="4242816"/>
            <a:ext cx="457200" cy="457200"/>
          </a:xfrm>
          <a:prstGeom prst="ellipse">
            <a:avLst/>
          </a:prstGeom>
          <a:solidFill>
            <a:srgbClr val="393D3E"/>
          </a:solidFill>
          <a:ln/>
        </p:spPr>
      </p:sp>
      <p:pic>
        <p:nvPicPr>
          <p:cNvPr id="31" name="Image 4" descr="Decorative section ic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8576" y="4352544"/>
            <a:ext cx="237744" cy="237744"/>
          </a:xfrm>
          <a:prstGeom prst="rect">
            <a:avLst/>
          </a:prstGeom>
        </p:spPr>
      </p:pic>
      <p:sp>
        <p:nvSpPr>
          <p:cNvPr id="32" name="Text 25"/>
          <p:cNvSpPr txBox="1"/>
          <p:nvPr/>
        </p:nvSpPr>
        <p:spPr>
          <a:xfrm>
            <a:off x="5120640" y="4096512"/>
            <a:ext cx="34198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GB" sz="19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Group Marking Exercise</a:t>
            </a:r>
            <a:endParaRPr lang="en-GB" sz="1900" dirty="0"/>
          </a:p>
        </p:txBody>
      </p:sp>
      <p:sp>
        <p:nvSpPr>
          <p:cNvPr id="33" name="Text 26"/>
          <p:cNvSpPr txBox="1"/>
          <p:nvPr/>
        </p:nvSpPr>
        <p:spPr>
          <a:xfrm>
            <a:off x="5120640" y="4498848"/>
            <a:ext cx="34198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GB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confidence</a:t>
            </a:r>
            <a:endParaRPr lang="en-GB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>
            <a:spLocks noGrp="1"/>
          </p:cNvSpPr>
          <p:nvPr>
            <p:ph type="title" idx="100" hasCustomPrompt="1"/>
          </p:nvPr>
        </p:nvSpPr>
        <p:spPr>
          <a:xfrm>
            <a:off x="-109728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GB" sz="1800" dirty="0">
                <a:latin typeface="Arial" pitchFamily="34" charset="0"/>
                <a:ea typeface="Arial" pitchFamily="34" charset="-122"/>
                <a:cs typeface="Arial" pitchFamily="34" charset="-120"/>
              </a:rPr>
              <a:t>04  Group Marking Exercise (cont.)</a:t>
            </a:r>
            <a:endParaRPr lang="en-GB" sz="18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26292B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457200" y="91440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 Group Marking Exercise (cont.)</a:t>
            </a:r>
            <a:endParaRPr lang="en-GB" sz="1900" dirty="0"/>
          </a:p>
        </p:txBody>
      </p:sp>
      <p:pic>
        <p:nvPicPr>
          <p:cNvPr id="6" name="Image 0" descr="Decorative section ic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736" y="164592"/>
            <a:ext cx="420624" cy="42062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57200" y="923544"/>
            <a:ext cx="82296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57200" y="923544"/>
            <a:ext cx="45720" cy="640080"/>
          </a:xfrm>
          <a:prstGeom prst="rect">
            <a:avLst/>
          </a:prstGeom>
          <a:solidFill>
            <a:srgbClr val="393D3E"/>
          </a:solidFill>
          <a:ln/>
        </p:spPr>
      </p:sp>
      <p:sp>
        <p:nvSpPr>
          <p:cNvPr id="9" name="Shape 6"/>
          <p:cNvSpPr/>
          <p:nvPr/>
        </p:nvSpPr>
        <p:spPr>
          <a:xfrm>
            <a:off x="731520" y="1024128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10" name="Text 7"/>
          <p:cNvSpPr txBox="1"/>
          <p:nvPr/>
        </p:nvSpPr>
        <p:spPr>
          <a:xfrm>
            <a:off x="731520" y="10241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GB" sz="1600" dirty="0"/>
          </a:p>
        </p:txBody>
      </p:sp>
      <p:sp>
        <p:nvSpPr>
          <p:cNvPr id="11" name="Text 8"/>
          <p:cNvSpPr txBox="1"/>
          <p:nvPr/>
        </p:nvSpPr>
        <p:spPr>
          <a:xfrm>
            <a:off x="1243584" y="1005840"/>
            <a:ext cx="722376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Students suggest at least one improvement with a concrete example.</a:t>
            </a:r>
            <a:endParaRPr lang="en-GB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457200" y="1673352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800" b="1" dirty="0">
                <a:solidFill>
                  <a:srgbClr val="E01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students gain</a:t>
            </a:r>
            <a:endParaRPr lang="en-GB" sz="1800" dirty="0"/>
          </a:p>
        </p:txBody>
      </p:sp>
      <p:sp>
        <p:nvSpPr>
          <p:cNvPr id="13" name="Shape 10"/>
          <p:cNvSpPr/>
          <p:nvPr/>
        </p:nvSpPr>
        <p:spPr>
          <a:xfrm>
            <a:off x="457200" y="2167128"/>
            <a:ext cx="8229600" cy="481584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2167128"/>
            <a:ext cx="45720" cy="481584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5" name="Text 12"/>
          <p:cNvSpPr txBox="1"/>
          <p:nvPr/>
        </p:nvSpPr>
        <p:spPr>
          <a:xfrm>
            <a:off x="731520" y="2267712"/>
            <a:ext cx="7735824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Understanding of marking criteria</a:t>
            </a:r>
            <a:endParaRPr lang="en-GB" sz="1600" dirty="0"/>
          </a:p>
        </p:txBody>
      </p:sp>
      <p:sp>
        <p:nvSpPr>
          <p:cNvPr id="16" name="Shape 13"/>
          <p:cNvSpPr/>
          <p:nvPr/>
        </p:nvSpPr>
        <p:spPr>
          <a:xfrm>
            <a:off x="457200" y="2758440"/>
            <a:ext cx="8229600" cy="481584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57200" y="2758440"/>
            <a:ext cx="45720" cy="481584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8" name="Text 15"/>
          <p:cNvSpPr txBox="1"/>
          <p:nvPr/>
        </p:nvSpPr>
        <p:spPr>
          <a:xfrm>
            <a:off x="731520" y="2859024"/>
            <a:ext cx="7735824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Confidence in self-assessment</a:t>
            </a:r>
            <a:endParaRPr lang="en-GB" sz="1600" dirty="0"/>
          </a:p>
        </p:txBody>
      </p:sp>
      <p:sp>
        <p:nvSpPr>
          <p:cNvPr id="19" name="Shape 16"/>
          <p:cNvSpPr/>
          <p:nvPr/>
        </p:nvSpPr>
        <p:spPr>
          <a:xfrm>
            <a:off x="457200" y="3349752"/>
            <a:ext cx="8229600" cy="481584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57200" y="3349752"/>
            <a:ext cx="45720" cy="481584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21" name="Text 18"/>
          <p:cNvSpPr txBox="1"/>
          <p:nvPr/>
        </p:nvSpPr>
        <p:spPr>
          <a:xfrm>
            <a:off x="731520" y="3450336"/>
            <a:ext cx="7735824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Peer learning through deb</a:t>
            </a:r>
            <a:endParaRPr lang="en-GB" sz="1600" dirty="0"/>
          </a:p>
        </p:txBody>
      </p:sp>
      <p:sp>
        <p:nvSpPr>
          <p:cNvPr id="22" name="Shape 19"/>
          <p:cNvSpPr/>
          <p:nvPr/>
        </p:nvSpPr>
        <p:spPr>
          <a:xfrm>
            <a:off x="457200" y="3941064"/>
            <a:ext cx="8229600" cy="481584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7200" y="3941064"/>
            <a:ext cx="45720" cy="481584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24" name="Text 21"/>
          <p:cNvSpPr txBox="1"/>
          <p:nvPr/>
        </p:nvSpPr>
        <p:spPr>
          <a:xfrm>
            <a:off x="731520" y="4041648"/>
            <a:ext cx="7735824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sense of quality standards</a:t>
            </a:r>
            <a:endParaRPr lang="en-GB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>
            <a:spLocks noGrp="1"/>
          </p:cNvSpPr>
          <p:nvPr>
            <p:ph type="title" idx="100" hasCustomPrompt="1"/>
          </p:nvPr>
        </p:nvSpPr>
        <p:spPr>
          <a:xfrm>
            <a:off x="-109728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GB" sz="1800" dirty="0">
                <a:latin typeface="Arial" pitchFamily="34" charset="0"/>
                <a:ea typeface="Arial" pitchFamily="34" charset="-122"/>
                <a:cs typeface="Arial" pitchFamily="34" charset="-120"/>
              </a:rPr>
              <a:t>01  Assessment Schedule</a:t>
            </a:r>
            <a:endParaRPr lang="en-GB" sz="18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26292B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457200" y="91440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 Assessment Schedule</a:t>
            </a:r>
            <a:endParaRPr lang="en-GB" sz="1900" dirty="0"/>
          </a:p>
        </p:txBody>
      </p:sp>
      <p:pic>
        <p:nvPicPr>
          <p:cNvPr id="6" name="Image 0" descr="Decorative section ic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736" y="164592"/>
            <a:ext cx="420624" cy="42062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457200" y="923544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8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Teaching students WHEN</a:t>
            </a:r>
            <a:endParaRPr lang="en-GB" sz="1800" dirty="0"/>
          </a:p>
        </p:txBody>
      </p:sp>
      <p:sp>
        <p:nvSpPr>
          <p:cNvPr id="8" name="Shape 5"/>
          <p:cNvSpPr/>
          <p:nvPr/>
        </p:nvSpPr>
        <p:spPr>
          <a:xfrm>
            <a:off x="457200" y="1417320"/>
            <a:ext cx="822960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57200" y="1417320"/>
            <a:ext cx="45720" cy="105156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0" name="Text 7"/>
          <p:cNvSpPr txBox="1"/>
          <p:nvPr/>
        </p:nvSpPr>
        <p:spPr>
          <a:xfrm>
            <a:off x="731520" y="1517904"/>
            <a:ext cx="7735824" cy="32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structured timetable from start to submission</a:t>
            </a:r>
            <a:endParaRPr lang="en-GB" sz="1900" dirty="0"/>
          </a:p>
        </p:txBody>
      </p:sp>
      <p:sp>
        <p:nvSpPr>
          <p:cNvPr id="11" name="Text 8"/>
          <p:cNvSpPr txBox="1"/>
          <p:nvPr/>
        </p:nvSpPr>
        <p:spPr>
          <a:xfrm>
            <a:off x="731520" y="1844040"/>
            <a:ext cx="7735824" cy="54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Sets out every key milestone in the assessment process — clearly dated and sequenced so students always know where they are in their journey.</a:t>
            </a:r>
            <a:endParaRPr lang="en-GB" sz="1600" dirty="0"/>
          </a:p>
        </p:txBody>
      </p:sp>
      <p:sp>
        <p:nvSpPr>
          <p:cNvPr id="12" name="Shape 9"/>
          <p:cNvSpPr/>
          <p:nvPr/>
        </p:nvSpPr>
        <p:spPr>
          <a:xfrm>
            <a:off x="457200" y="2578608"/>
            <a:ext cx="822960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2578608"/>
            <a:ext cx="45720" cy="105156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4" name="Text 11"/>
          <p:cNvSpPr txBox="1"/>
          <p:nvPr/>
        </p:nvSpPr>
        <p:spPr>
          <a:xfrm>
            <a:off x="731520" y="2679192"/>
            <a:ext cx="7735824" cy="32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Exact task dates across the full term</a:t>
            </a:r>
            <a:endParaRPr lang="en-GB" sz="1900" dirty="0"/>
          </a:p>
        </p:txBody>
      </p:sp>
      <p:sp>
        <p:nvSpPr>
          <p:cNvPr id="15" name="Text 12"/>
          <p:cNvSpPr txBox="1"/>
          <p:nvPr/>
        </p:nvSpPr>
        <p:spPr>
          <a:xfrm>
            <a:off x="731520" y="3005328"/>
            <a:ext cx="7735824" cy="54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Students can see precisely when they should have started or completed each stage — removing ambiguity and reducing last-minute pressure.</a:t>
            </a:r>
            <a:endParaRPr lang="en-GB" sz="1600" dirty="0"/>
          </a:p>
        </p:txBody>
      </p:sp>
      <p:sp>
        <p:nvSpPr>
          <p:cNvPr id="16" name="Text 13"/>
          <p:cNvSpPr txBox="1"/>
          <p:nvPr/>
        </p:nvSpPr>
        <p:spPr>
          <a:xfrm>
            <a:off x="457200" y="3874008"/>
            <a:ext cx="8229600" cy="57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Assessment Schedule is distributed at the start of each course and revisited at key milestones.</a:t>
            </a:r>
            <a:endParaRPr lang="en-GB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>
            <a:spLocks noGrp="1"/>
          </p:cNvSpPr>
          <p:nvPr>
            <p:ph type="title" idx="100" hasCustomPrompt="1"/>
          </p:nvPr>
        </p:nvSpPr>
        <p:spPr>
          <a:xfrm>
            <a:off x="-109728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GB" sz="1800" dirty="0">
                <a:latin typeface="Arial" pitchFamily="34" charset="0"/>
                <a:ea typeface="Arial" pitchFamily="34" charset="-122"/>
                <a:cs typeface="Arial" pitchFamily="34" charset="-120"/>
              </a:rPr>
              <a:t>01  Assessment Schedule Template — Part A</a:t>
            </a:r>
            <a:endParaRPr lang="en-GB" sz="18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26292B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457200" y="91440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 Assessment Schedule Template — Part A</a:t>
            </a:r>
            <a:endParaRPr lang="en-GB" sz="1900" dirty="0"/>
          </a:p>
        </p:txBody>
      </p:sp>
      <p:pic>
        <p:nvPicPr>
          <p:cNvPr id="6" name="Image 0" descr="Decorative section ic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736" y="164592"/>
            <a:ext cx="420624" cy="42062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457200" y="923544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GB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in with your course dates and activities</a:t>
            </a:r>
            <a:endParaRPr lang="en-GB" sz="16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44168"/>
          <a:ext cx="8229600" cy="2852928"/>
        </p:xfrm>
        <a:graphic>
          <a:graphicData uri="http://schemas.openxmlformats.org/drawingml/2006/table">
            <a:tbl>
              <a:tblPr firstRow="1"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Week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3D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Topic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3D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Lecture / Class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3D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Teacher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3D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E011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E011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E011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E011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E011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>
            <a:spLocks noGrp="1"/>
          </p:cNvSpPr>
          <p:nvPr>
            <p:ph type="title" idx="100" hasCustomPrompt="1"/>
          </p:nvPr>
        </p:nvSpPr>
        <p:spPr>
          <a:xfrm>
            <a:off x="-109728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GB" sz="1800" dirty="0">
                <a:latin typeface="Arial" pitchFamily="34" charset="0"/>
                <a:ea typeface="Arial" pitchFamily="34" charset="-122"/>
                <a:cs typeface="Arial" pitchFamily="34" charset="-120"/>
              </a:rPr>
              <a:t>01  Assessment Schedule Template — Part B</a:t>
            </a:r>
            <a:endParaRPr lang="en-GB" sz="18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26292B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457200" y="91440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 Assessment Schedule Template — Part B</a:t>
            </a:r>
            <a:endParaRPr lang="en-GB" sz="1900" dirty="0"/>
          </a:p>
        </p:txBody>
      </p:sp>
      <p:pic>
        <p:nvPicPr>
          <p:cNvPr id="6" name="Image 0" descr="Decorative section ic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736" y="164592"/>
            <a:ext cx="420624" cy="42062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457200" y="923544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GB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in with your course dates and activities</a:t>
            </a:r>
            <a:endParaRPr lang="en-GB" sz="16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44168"/>
          <a:ext cx="8229600" cy="3011424"/>
        </p:xfrm>
        <a:graphic>
          <a:graphicData uri="http://schemas.openxmlformats.org/drawingml/2006/table">
            <a:tbl>
              <a:tblPr firstRow="1"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Week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3D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Class Activity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3D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Assessment Support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3D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Reading List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3D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Notes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3D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E011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E011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E011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E011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b="1" dirty="0">
                          <a:solidFill>
                            <a:srgbClr val="E011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600" dirty="0">
                          <a:solidFill>
                            <a:srgbClr val="393D3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</a:t>
                      </a:r>
                      <a:endParaRPr lang="en-GB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 5"/>
          <p:cNvSpPr txBox="1"/>
          <p:nvPr/>
        </p:nvSpPr>
        <p:spPr>
          <a:xfrm>
            <a:off x="457200" y="449884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GB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Duplicate rows as needed. Distribute at the start of the course and revisit at key milestones.</a:t>
            </a:r>
            <a:endParaRPr lang="en-GB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>
            <a:spLocks noGrp="1"/>
          </p:cNvSpPr>
          <p:nvPr>
            <p:ph type="title" idx="100" hasCustomPrompt="1"/>
          </p:nvPr>
        </p:nvSpPr>
        <p:spPr>
          <a:xfrm>
            <a:off x="-109728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GB" sz="1800" dirty="0">
                <a:latin typeface="Arial" pitchFamily="34" charset="0"/>
                <a:ea typeface="Arial" pitchFamily="34" charset="-122"/>
                <a:cs typeface="Arial" pitchFamily="34" charset="-120"/>
              </a:rPr>
              <a:t>02  The Assignment Brief</a:t>
            </a:r>
            <a:endParaRPr lang="en-GB" sz="18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26292B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457200" y="91440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 The Assignment Brief</a:t>
            </a:r>
            <a:endParaRPr lang="en-GB" sz="1900" dirty="0"/>
          </a:p>
        </p:txBody>
      </p:sp>
      <p:pic>
        <p:nvPicPr>
          <p:cNvPr id="6" name="Image 0" descr="Decorative section ic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736" y="164592"/>
            <a:ext cx="420624" cy="42062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457200" y="923544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8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Teaching students </a:t>
            </a:r>
            <a:r>
              <a:rPr lang="en-GB" sz="1800" b="1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-  </a:t>
            </a:r>
            <a:r>
              <a:rPr lang="en-GB" sz="18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3-page maximum document</a:t>
            </a:r>
            <a:endParaRPr lang="en-GB" sz="1800" dirty="0"/>
          </a:p>
        </p:txBody>
      </p:sp>
      <p:sp>
        <p:nvSpPr>
          <p:cNvPr id="8" name="Shape 5"/>
          <p:cNvSpPr/>
          <p:nvPr/>
        </p:nvSpPr>
        <p:spPr>
          <a:xfrm>
            <a:off x="457200" y="1417320"/>
            <a:ext cx="82296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57200" y="1417320"/>
            <a:ext cx="45720" cy="64008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0" name="Shape 7"/>
          <p:cNvSpPr/>
          <p:nvPr/>
        </p:nvSpPr>
        <p:spPr>
          <a:xfrm>
            <a:off x="731520" y="1517904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11" name="Text 8"/>
          <p:cNvSpPr txBox="1"/>
          <p:nvPr/>
        </p:nvSpPr>
        <p:spPr>
          <a:xfrm>
            <a:off x="731520" y="15179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GB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1243584" y="1499616"/>
            <a:ext cx="722376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Submission Deadline</a:t>
            </a:r>
            <a:endParaRPr lang="en-GB" sz="1600" dirty="0"/>
          </a:p>
        </p:txBody>
      </p:sp>
      <p:sp>
        <p:nvSpPr>
          <p:cNvPr id="13" name="Shape 10"/>
          <p:cNvSpPr/>
          <p:nvPr/>
        </p:nvSpPr>
        <p:spPr>
          <a:xfrm>
            <a:off x="457200" y="2167128"/>
            <a:ext cx="82296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2167128"/>
            <a:ext cx="45720" cy="64008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5" name="Shape 12"/>
          <p:cNvSpPr/>
          <p:nvPr/>
        </p:nvSpPr>
        <p:spPr>
          <a:xfrm>
            <a:off x="731520" y="2267712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16" name="Text 13"/>
          <p:cNvSpPr txBox="1"/>
          <p:nvPr/>
        </p:nvSpPr>
        <p:spPr>
          <a:xfrm>
            <a:off x="731520" y="22677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GB" sz="1600" dirty="0"/>
          </a:p>
        </p:txBody>
      </p:sp>
      <p:sp>
        <p:nvSpPr>
          <p:cNvPr id="17" name="Text 14"/>
          <p:cNvSpPr txBox="1"/>
          <p:nvPr/>
        </p:nvSpPr>
        <p:spPr>
          <a:xfrm>
            <a:off x="1243584" y="2249424"/>
            <a:ext cx="722376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Weighting of Assignment</a:t>
            </a:r>
            <a:endParaRPr lang="en-GB" sz="1600" dirty="0"/>
          </a:p>
        </p:txBody>
      </p:sp>
      <p:sp>
        <p:nvSpPr>
          <p:cNvPr id="18" name="Shape 15"/>
          <p:cNvSpPr/>
          <p:nvPr/>
        </p:nvSpPr>
        <p:spPr>
          <a:xfrm>
            <a:off x="457200" y="2916936"/>
            <a:ext cx="82296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57200" y="2916936"/>
            <a:ext cx="45720" cy="64008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20" name="Shape 17"/>
          <p:cNvSpPr/>
          <p:nvPr/>
        </p:nvSpPr>
        <p:spPr>
          <a:xfrm>
            <a:off x="731520" y="3017520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21" name="Text 18"/>
          <p:cNvSpPr txBox="1"/>
          <p:nvPr/>
        </p:nvSpPr>
        <p:spPr>
          <a:xfrm>
            <a:off x="731520" y="3017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GB" sz="1600" dirty="0"/>
          </a:p>
        </p:txBody>
      </p:sp>
      <p:sp>
        <p:nvSpPr>
          <p:cNvPr id="22" name="Text 19"/>
          <p:cNvSpPr txBox="1"/>
          <p:nvPr/>
        </p:nvSpPr>
        <p:spPr>
          <a:xfrm>
            <a:off x="1243584" y="2999232"/>
            <a:ext cx="722376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Assignment Instructions</a:t>
            </a:r>
            <a:endParaRPr lang="en-GB" sz="1600" dirty="0"/>
          </a:p>
        </p:txBody>
      </p:sp>
      <p:sp>
        <p:nvSpPr>
          <p:cNvPr id="23" name="Shape 20"/>
          <p:cNvSpPr/>
          <p:nvPr/>
        </p:nvSpPr>
        <p:spPr>
          <a:xfrm>
            <a:off x="457200" y="3666744"/>
            <a:ext cx="82296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57200" y="3666744"/>
            <a:ext cx="45720" cy="64008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25" name="Shape 22"/>
          <p:cNvSpPr/>
          <p:nvPr/>
        </p:nvSpPr>
        <p:spPr>
          <a:xfrm>
            <a:off x="731520" y="3767328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26" name="Text 23"/>
          <p:cNvSpPr txBox="1"/>
          <p:nvPr/>
        </p:nvSpPr>
        <p:spPr>
          <a:xfrm>
            <a:off x="731520" y="37673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GB" sz="1600" dirty="0"/>
          </a:p>
        </p:txBody>
      </p:sp>
      <p:sp>
        <p:nvSpPr>
          <p:cNvPr id="27" name="Text 24"/>
          <p:cNvSpPr txBox="1"/>
          <p:nvPr/>
        </p:nvSpPr>
        <p:spPr>
          <a:xfrm>
            <a:off x="1243584" y="3749040"/>
            <a:ext cx="722376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Assignment Questions</a:t>
            </a:r>
            <a:endParaRPr lang="en-GB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>
            <a:spLocks noGrp="1"/>
          </p:cNvSpPr>
          <p:nvPr>
            <p:ph type="title" idx="100" hasCustomPrompt="1"/>
          </p:nvPr>
        </p:nvSpPr>
        <p:spPr>
          <a:xfrm>
            <a:off x="-109728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GB" sz="1800" dirty="0">
                <a:latin typeface="Arial" pitchFamily="34" charset="0"/>
                <a:ea typeface="Arial" pitchFamily="34" charset="-122"/>
                <a:cs typeface="Arial" pitchFamily="34" charset="-120"/>
              </a:rPr>
              <a:t>02  The Assignment Brief (cont.)</a:t>
            </a:r>
            <a:endParaRPr lang="en-GB" sz="18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26292B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457200" y="91440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 The Assignment Brief (cont.)</a:t>
            </a:r>
            <a:endParaRPr lang="en-GB" sz="1900" dirty="0"/>
          </a:p>
        </p:txBody>
      </p:sp>
      <p:pic>
        <p:nvPicPr>
          <p:cNvPr id="6" name="Image 0" descr="Decorative section ic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736" y="164592"/>
            <a:ext cx="420624" cy="42062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57200" y="923544"/>
            <a:ext cx="82296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57200" y="923544"/>
            <a:ext cx="45720" cy="64008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9" name="Shape 6"/>
          <p:cNvSpPr/>
          <p:nvPr/>
        </p:nvSpPr>
        <p:spPr>
          <a:xfrm>
            <a:off x="731520" y="1024128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10" name="Text 7"/>
          <p:cNvSpPr txBox="1"/>
          <p:nvPr/>
        </p:nvSpPr>
        <p:spPr>
          <a:xfrm>
            <a:off x="731520" y="10241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GB" sz="1600" dirty="0"/>
          </a:p>
        </p:txBody>
      </p:sp>
      <p:sp>
        <p:nvSpPr>
          <p:cNvPr id="11" name="Text 8"/>
          <p:cNvSpPr txBox="1"/>
          <p:nvPr/>
        </p:nvSpPr>
        <p:spPr>
          <a:xfrm>
            <a:off x="1243584" y="1005840"/>
            <a:ext cx="722376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Outcomes</a:t>
            </a:r>
            <a:endParaRPr lang="en-GB" sz="1600" dirty="0"/>
          </a:p>
        </p:txBody>
      </p:sp>
      <p:sp>
        <p:nvSpPr>
          <p:cNvPr id="12" name="Shape 9"/>
          <p:cNvSpPr/>
          <p:nvPr/>
        </p:nvSpPr>
        <p:spPr>
          <a:xfrm>
            <a:off x="457200" y="1673352"/>
            <a:ext cx="82296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1673352"/>
            <a:ext cx="45720" cy="64008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4" name="Shape 11"/>
          <p:cNvSpPr/>
          <p:nvPr/>
        </p:nvSpPr>
        <p:spPr>
          <a:xfrm>
            <a:off x="731520" y="1773936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15" name="Text 12"/>
          <p:cNvSpPr txBox="1"/>
          <p:nvPr/>
        </p:nvSpPr>
        <p:spPr>
          <a:xfrm>
            <a:off x="731520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GB" sz="1600" dirty="0"/>
          </a:p>
        </p:txBody>
      </p:sp>
      <p:sp>
        <p:nvSpPr>
          <p:cNvPr id="16" name="Text 13"/>
          <p:cNvSpPr txBox="1"/>
          <p:nvPr/>
        </p:nvSpPr>
        <p:spPr>
          <a:xfrm>
            <a:off x="1243584" y="1755648"/>
            <a:ext cx="722376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Referencing Instructions</a:t>
            </a:r>
            <a:endParaRPr lang="en-GB" sz="1600" dirty="0"/>
          </a:p>
        </p:txBody>
      </p:sp>
      <p:sp>
        <p:nvSpPr>
          <p:cNvPr id="17" name="Shape 14"/>
          <p:cNvSpPr/>
          <p:nvPr/>
        </p:nvSpPr>
        <p:spPr>
          <a:xfrm>
            <a:off x="457200" y="2423160"/>
            <a:ext cx="82296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57200" y="2423160"/>
            <a:ext cx="45720" cy="64008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9" name="Shape 16"/>
          <p:cNvSpPr/>
          <p:nvPr/>
        </p:nvSpPr>
        <p:spPr>
          <a:xfrm>
            <a:off x="731520" y="2523744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20" name="Text 17"/>
          <p:cNvSpPr txBox="1"/>
          <p:nvPr/>
        </p:nvSpPr>
        <p:spPr>
          <a:xfrm>
            <a:off x="731520" y="25237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GB" sz="1600" dirty="0"/>
          </a:p>
        </p:txBody>
      </p:sp>
      <p:sp>
        <p:nvSpPr>
          <p:cNvPr id="21" name="Text 18"/>
          <p:cNvSpPr txBox="1"/>
          <p:nvPr/>
        </p:nvSpPr>
        <p:spPr>
          <a:xfrm>
            <a:off x="1243584" y="2505456"/>
            <a:ext cx="722376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Policy</a:t>
            </a:r>
            <a:endParaRPr lang="en-GB" sz="1600" dirty="0"/>
          </a:p>
        </p:txBody>
      </p:sp>
      <p:sp>
        <p:nvSpPr>
          <p:cNvPr id="22" name="Shape 19"/>
          <p:cNvSpPr/>
          <p:nvPr/>
        </p:nvSpPr>
        <p:spPr>
          <a:xfrm>
            <a:off x="457200" y="3172968"/>
            <a:ext cx="82296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7200" y="3172968"/>
            <a:ext cx="45720" cy="64008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24" name="Shape 21"/>
          <p:cNvSpPr/>
          <p:nvPr/>
        </p:nvSpPr>
        <p:spPr>
          <a:xfrm>
            <a:off x="731520" y="3273552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25" name="Text 22"/>
          <p:cNvSpPr txBox="1"/>
          <p:nvPr/>
        </p:nvSpPr>
        <p:spPr>
          <a:xfrm>
            <a:off x="731520" y="32735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GB" sz="1600" dirty="0"/>
          </a:p>
        </p:txBody>
      </p:sp>
      <p:sp>
        <p:nvSpPr>
          <p:cNvPr id="26" name="Text 23"/>
          <p:cNvSpPr txBox="1"/>
          <p:nvPr/>
        </p:nvSpPr>
        <p:spPr>
          <a:xfrm>
            <a:off x="1243584" y="3255264"/>
            <a:ext cx="722376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Academic Misconduct Guidelines</a:t>
            </a:r>
            <a:endParaRPr lang="en-GB" sz="1600" dirty="0"/>
          </a:p>
        </p:txBody>
      </p:sp>
      <p:sp>
        <p:nvSpPr>
          <p:cNvPr id="27" name="Shape 24"/>
          <p:cNvSpPr/>
          <p:nvPr/>
        </p:nvSpPr>
        <p:spPr>
          <a:xfrm>
            <a:off x="457200" y="3922776"/>
            <a:ext cx="82296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57200" y="3922776"/>
            <a:ext cx="45720" cy="64008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29" name="Shape 26"/>
          <p:cNvSpPr/>
          <p:nvPr/>
        </p:nvSpPr>
        <p:spPr>
          <a:xfrm>
            <a:off x="731520" y="4023360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30" name="Text 27"/>
          <p:cNvSpPr txBox="1"/>
          <p:nvPr/>
        </p:nvSpPr>
        <p:spPr>
          <a:xfrm>
            <a:off x="731520" y="40233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GB" sz="1600" dirty="0"/>
          </a:p>
        </p:txBody>
      </p:sp>
      <p:sp>
        <p:nvSpPr>
          <p:cNvPr id="31" name="Text 28"/>
          <p:cNvSpPr txBox="1"/>
          <p:nvPr/>
        </p:nvSpPr>
        <p:spPr>
          <a:xfrm>
            <a:off x="1243584" y="4005072"/>
            <a:ext cx="7223760" cy="29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 / Late Submissions</a:t>
            </a:r>
            <a:endParaRPr lang="en-GB" sz="1600" dirty="0"/>
          </a:p>
        </p:txBody>
      </p:sp>
      <p:sp>
        <p:nvSpPr>
          <p:cNvPr id="32" name="Text 29"/>
          <p:cNvSpPr txBox="1"/>
          <p:nvPr/>
        </p:nvSpPr>
        <p:spPr>
          <a:xfrm>
            <a:off x="457200" y="4672584"/>
            <a:ext cx="8229600" cy="335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it concise: clarity over length.</a:t>
            </a:r>
            <a:endParaRPr lang="en-GB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>
            <a:spLocks noGrp="1"/>
          </p:cNvSpPr>
          <p:nvPr>
            <p:ph type="title" idx="100" hasCustomPrompt="1"/>
          </p:nvPr>
        </p:nvSpPr>
        <p:spPr>
          <a:xfrm>
            <a:off x="-109728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GB" sz="1800" dirty="0">
                <a:latin typeface="Arial" pitchFamily="34" charset="0"/>
                <a:ea typeface="Arial" pitchFamily="34" charset="-122"/>
                <a:cs typeface="Arial" pitchFamily="34" charset="-120"/>
              </a:rPr>
              <a:t>03  Active Modified Seminar</a:t>
            </a:r>
            <a:endParaRPr lang="en-GB" sz="18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26292B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457200" y="91440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 Active Modified Seminar</a:t>
            </a:r>
            <a:endParaRPr lang="en-GB" sz="1900" dirty="0"/>
          </a:p>
        </p:txBody>
      </p:sp>
      <p:pic>
        <p:nvPicPr>
          <p:cNvPr id="6" name="Image 0" descr="Decorative section ic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736" y="164592"/>
            <a:ext cx="420624" cy="42062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457200" y="923544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8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Teaching students what success looks like</a:t>
            </a:r>
            <a:endParaRPr lang="en-GB" sz="1800" dirty="0"/>
          </a:p>
        </p:txBody>
      </p:sp>
      <p:sp>
        <p:nvSpPr>
          <p:cNvPr id="8" name="Shape 5"/>
          <p:cNvSpPr/>
          <p:nvPr/>
        </p:nvSpPr>
        <p:spPr>
          <a:xfrm>
            <a:off x="457200" y="1417320"/>
            <a:ext cx="822960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57200" y="1417320"/>
            <a:ext cx="45720" cy="105156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0" name="Text 7"/>
          <p:cNvSpPr txBox="1"/>
          <p:nvPr/>
        </p:nvSpPr>
        <p:spPr>
          <a:xfrm>
            <a:off x="731520" y="1517904"/>
            <a:ext cx="7735824" cy="32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Getting Started</a:t>
            </a:r>
            <a:endParaRPr lang="en-GB" sz="1900" dirty="0"/>
          </a:p>
        </p:txBody>
      </p:sp>
      <p:sp>
        <p:nvSpPr>
          <p:cNvPr id="11" name="Text 8"/>
          <p:cNvSpPr txBox="1"/>
          <p:nvPr/>
        </p:nvSpPr>
        <p:spPr>
          <a:xfrm>
            <a:off x="731520" y="1844040"/>
            <a:ext cx="7735824" cy="54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 I need to begin? Clarifying the brief, gathering sources, and planning the timeline.</a:t>
            </a:r>
            <a:endParaRPr lang="en-GB" sz="1600" dirty="0"/>
          </a:p>
        </p:txBody>
      </p:sp>
      <p:sp>
        <p:nvSpPr>
          <p:cNvPr id="12" name="Shape 9"/>
          <p:cNvSpPr/>
          <p:nvPr/>
        </p:nvSpPr>
        <p:spPr>
          <a:xfrm>
            <a:off x="457200" y="2578608"/>
            <a:ext cx="822960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2578608"/>
            <a:ext cx="45720" cy="105156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4" name="Text 11"/>
          <p:cNvSpPr txBox="1"/>
          <p:nvPr/>
        </p:nvSpPr>
        <p:spPr>
          <a:xfrm>
            <a:off x="731520" y="2679192"/>
            <a:ext cx="7735824" cy="32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Do’s and Don’ts</a:t>
            </a:r>
            <a:endParaRPr lang="en-GB" sz="1900" dirty="0"/>
          </a:p>
        </p:txBody>
      </p:sp>
      <p:sp>
        <p:nvSpPr>
          <p:cNvPr id="15" name="Text 12"/>
          <p:cNvSpPr txBox="1"/>
          <p:nvPr/>
        </p:nvSpPr>
        <p:spPr>
          <a:xfrm>
            <a:off x="731520" y="3005328"/>
            <a:ext cx="7735824" cy="54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mistakes and best practices — framed as practical guidance students can act immediately.</a:t>
            </a:r>
            <a:endParaRPr lang="en-GB" sz="1600" dirty="0"/>
          </a:p>
        </p:txBody>
      </p:sp>
      <p:sp>
        <p:nvSpPr>
          <p:cNvPr id="16" name="Shape 13"/>
          <p:cNvSpPr/>
          <p:nvPr/>
        </p:nvSpPr>
        <p:spPr>
          <a:xfrm>
            <a:off x="457200" y="3739896"/>
            <a:ext cx="822960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57200" y="3739896"/>
            <a:ext cx="45720" cy="105156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8" name="Text 15"/>
          <p:cNvSpPr txBox="1"/>
          <p:nvPr/>
        </p:nvSpPr>
        <p:spPr>
          <a:xfrm>
            <a:off x="731520" y="3840480"/>
            <a:ext cx="7735824" cy="32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Structuring</a:t>
            </a:r>
            <a:endParaRPr lang="en-GB" sz="1900" dirty="0"/>
          </a:p>
        </p:txBody>
      </p:sp>
      <p:sp>
        <p:nvSpPr>
          <p:cNvPr id="19" name="Text 16"/>
          <p:cNvSpPr txBox="1"/>
          <p:nvPr/>
        </p:nvSpPr>
        <p:spPr>
          <a:xfrm>
            <a:off x="731520" y="4166616"/>
            <a:ext cx="7735824" cy="54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organise arguments, sections, and evidence for a coherent, well-flowing assignment.</a:t>
            </a:r>
            <a:endParaRPr lang="en-GB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>
            <a:spLocks noGrp="1"/>
          </p:cNvSpPr>
          <p:nvPr>
            <p:ph type="title" idx="100" hasCustomPrompt="1"/>
          </p:nvPr>
        </p:nvSpPr>
        <p:spPr>
          <a:xfrm>
            <a:off x="-109728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GB" sz="1800" dirty="0">
                <a:latin typeface="Arial" pitchFamily="34" charset="0"/>
                <a:ea typeface="Arial" pitchFamily="34" charset="-122"/>
                <a:cs typeface="Arial" pitchFamily="34" charset="-120"/>
              </a:rPr>
              <a:t>03  Active Modified Seminar (cont.)</a:t>
            </a:r>
            <a:endParaRPr lang="en-GB" sz="18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26292B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457200" y="91440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 Active Modified Seminar (cont.)</a:t>
            </a:r>
            <a:endParaRPr lang="en-GB" sz="1900" dirty="0"/>
          </a:p>
        </p:txBody>
      </p:sp>
      <p:pic>
        <p:nvPicPr>
          <p:cNvPr id="6" name="Image 0" descr="Decorative section ic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736" y="164592"/>
            <a:ext cx="420624" cy="42062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57200" y="923544"/>
            <a:ext cx="822960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57200" y="923544"/>
            <a:ext cx="45720" cy="105156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731520" y="1024128"/>
            <a:ext cx="7735824" cy="32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Introductions</a:t>
            </a:r>
            <a:endParaRPr lang="en-GB" sz="1900" dirty="0"/>
          </a:p>
        </p:txBody>
      </p:sp>
      <p:sp>
        <p:nvSpPr>
          <p:cNvPr id="10" name="Text 7"/>
          <p:cNvSpPr txBox="1"/>
          <p:nvPr/>
        </p:nvSpPr>
        <p:spPr>
          <a:xfrm>
            <a:off x="731520" y="1350264"/>
            <a:ext cx="7735824" cy="54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Formulating a strong opening — especially for qualitative assignments — that frames the argument clearly.</a:t>
            </a:r>
            <a:endParaRPr lang="en-GB" sz="1600" dirty="0"/>
          </a:p>
        </p:txBody>
      </p:sp>
      <p:sp>
        <p:nvSpPr>
          <p:cNvPr id="11" name="Shape 8"/>
          <p:cNvSpPr/>
          <p:nvPr/>
        </p:nvSpPr>
        <p:spPr>
          <a:xfrm>
            <a:off x="457200" y="2084832"/>
            <a:ext cx="822960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2084832"/>
            <a:ext cx="45720" cy="105156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3" name="Text 10"/>
          <p:cNvSpPr txBox="1"/>
          <p:nvPr/>
        </p:nvSpPr>
        <p:spPr>
          <a:xfrm>
            <a:off x="731520" y="2185416"/>
            <a:ext cx="7735824" cy="32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Stronger vs Weaker</a:t>
            </a:r>
            <a:endParaRPr lang="en-GB" sz="1900" dirty="0"/>
          </a:p>
        </p:txBody>
      </p:sp>
      <p:sp>
        <p:nvSpPr>
          <p:cNvPr id="14" name="Text 11"/>
          <p:cNvSpPr txBox="1"/>
          <p:nvPr/>
        </p:nvSpPr>
        <p:spPr>
          <a:xfrm>
            <a:off x="731520" y="2511552"/>
            <a:ext cx="7735824" cy="54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Side-by-side comparison of higher and lower quality responses using real marking criteria.</a:t>
            </a:r>
            <a:endParaRPr lang="en-GB" sz="1600" dirty="0"/>
          </a:p>
        </p:txBody>
      </p:sp>
      <p:sp>
        <p:nvSpPr>
          <p:cNvPr id="15" name="Shape 12"/>
          <p:cNvSpPr/>
          <p:nvPr/>
        </p:nvSpPr>
        <p:spPr>
          <a:xfrm>
            <a:off x="457200" y="3246120"/>
            <a:ext cx="822960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3246120"/>
            <a:ext cx="45720" cy="105156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17" name="Text 14"/>
          <p:cNvSpPr txBox="1"/>
          <p:nvPr/>
        </p:nvSpPr>
        <p:spPr>
          <a:xfrm>
            <a:off x="731520" y="3346704"/>
            <a:ext cx="7735824" cy="32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Anecdotal vs Critical</a:t>
            </a:r>
            <a:endParaRPr lang="en-GB" sz="1900" dirty="0"/>
          </a:p>
        </p:txBody>
      </p:sp>
      <p:sp>
        <p:nvSpPr>
          <p:cNvPr id="18" name="Text 15"/>
          <p:cNvSpPr txBox="1"/>
          <p:nvPr/>
        </p:nvSpPr>
        <p:spPr>
          <a:xfrm>
            <a:off x="731520" y="3672840"/>
            <a:ext cx="7735824" cy="54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Understanding the difference between descriptive, evidence-based, and critically analytical writing.</a:t>
            </a:r>
            <a:endParaRPr lang="en-GB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>
            <a:spLocks noGrp="1"/>
          </p:cNvSpPr>
          <p:nvPr>
            <p:ph type="title" idx="100" hasCustomPrompt="1"/>
          </p:nvPr>
        </p:nvSpPr>
        <p:spPr>
          <a:xfrm>
            <a:off x="-109728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GB" sz="1800" dirty="0">
                <a:latin typeface="Arial" pitchFamily="34" charset="0"/>
                <a:ea typeface="Arial" pitchFamily="34" charset="-122"/>
                <a:cs typeface="Arial" pitchFamily="34" charset="-120"/>
              </a:rPr>
              <a:t>04  Group Marking Exercise</a:t>
            </a:r>
            <a:endParaRPr lang="en-GB" sz="18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26292B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E0112B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457200" y="91440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GB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 Group Marking Exercise</a:t>
            </a:r>
            <a:endParaRPr lang="en-GB" sz="1900" dirty="0"/>
          </a:p>
        </p:txBody>
      </p:sp>
      <p:pic>
        <p:nvPicPr>
          <p:cNvPr id="6" name="Image 0" descr="Decorative section ic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736" y="164592"/>
            <a:ext cx="420624" cy="42062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457200" y="923544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8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confidence through collaborative assessment</a:t>
            </a:r>
            <a:endParaRPr lang="en-GB" sz="1800" dirty="0"/>
          </a:p>
        </p:txBody>
      </p:sp>
      <p:sp>
        <p:nvSpPr>
          <p:cNvPr id="8" name="Text 5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800" b="1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GB" sz="1800" dirty="0"/>
          </a:p>
        </p:txBody>
      </p:sp>
      <p:sp>
        <p:nvSpPr>
          <p:cNvPr id="9" name="Shape 6"/>
          <p:cNvSpPr/>
          <p:nvPr/>
        </p:nvSpPr>
        <p:spPr>
          <a:xfrm>
            <a:off x="457200" y="1911096"/>
            <a:ext cx="8229600" cy="725424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57200" y="1911096"/>
            <a:ext cx="45720" cy="725424"/>
          </a:xfrm>
          <a:prstGeom prst="rect">
            <a:avLst/>
          </a:prstGeom>
          <a:solidFill>
            <a:srgbClr val="393D3E"/>
          </a:solidFill>
          <a:ln/>
        </p:spPr>
      </p:sp>
      <p:sp>
        <p:nvSpPr>
          <p:cNvPr id="11" name="Shape 8"/>
          <p:cNvSpPr/>
          <p:nvPr/>
        </p:nvSpPr>
        <p:spPr>
          <a:xfrm>
            <a:off x="731520" y="2011680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12" name="Text 9"/>
          <p:cNvSpPr txBox="1"/>
          <p:nvPr/>
        </p:nvSpPr>
        <p:spPr>
          <a:xfrm>
            <a:off x="731520" y="2011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GB" sz="1600" dirty="0"/>
          </a:p>
        </p:txBody>
      </p:sp>
      <p:sp>
        <p:nvSpPr>
          <p:cNvPr id="13" name="Text 10"/>
          <p:cNvSpPr txBox="1"/>
          <p:nvPr/>
        </p:nvSpPr>
        <p:spPr>
          <a:xfrm>
            <a:off x="1243584" y="1993392"/>
            <a:ext cx="7223760" cy="54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Students mark previous scripts using the marking criteria and lessons from the seminar.</a:t>
            </a:r>
            <a:endParaRPr lang="en-GB" sz="1600" dirty="0"/>
          </a:p>
        </p:txBody>
      </p:sp>
      <p:sp>
        <p:nvSpPr>
          <p:cNvPr id="14" name="Shape 11"/>
          <p:cNvSpPr/>
          <p:nvPr/>
        </p:nvSpPr>
        <p:spPr>
          <a:xfrm>
            <a:off x="457200" y="2746248"/>
            <a:ext cx="8229600" cy="725424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57200" y="2746248"/>
            <a:ext cx="45720" cy="725424"/>
          </a:xfrm>
          <a:prstGeom prst="rect">
            <a:avLst/>
          </a:prstGeom>
          <a:solidFill>
            <a:srgbClr val="393D3E"/>
          </a:solidFill>
          <a:ln/>
        </p:spPr>
      </p:sp>
      <p:sp>
        <p:nvSpPr>
          <p:cNvPr id="16" name="Shape 13"/>
          <p:cNvSpPr/>
          <p:nvPr/>
        </p:nvSpPr>
        <p:spPr>
          <a:xfrm>
            <a:off x="731520" y="2846832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17" name="Text 14"/>
          <p:cNvSpPr txBox="1"/>
          <p:nvPr/>
        </p:nvSpPr>
        <p:spPr>
          <a:xfrm>
            <a:off x="731520" y="28468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GB" sz="1600" dirty="0"/>
          </a:p>
        </p:txBody>
      </p:sp>
      <p:sp>
        <p:nvSpPr>
          <p:cNvPr id="18" name="Text 15"/>
          <p:cNvSpPr txBox="1"/>
          <p:nvPr/>
        </p:nvSpPr>
        <p:spPr>
          <a:xfrm>
            <a:off x="1243584" y="2828544"/>
            <a:ext cx="7223760" cy="54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Groups reach a consensus on the grade for each script, debating their reasoning.</a:t>
            </a:r>
            <a:endParaRPr lang="en-GB" sz="1600" dirty="0"/>
          </a:p>
        </p:txBody>
      </p:sp>
      <p:sp>
        <p:nvSpPr>
          <p:cNvPr id="19" name="Shape 16"/>
          <p:cNvSpPr/>
          <p:nvPr/>
        </p:nvSpPr>
        <p:spPr>
          <a:xfrm>
            <a:off x="457200" y="3581400"/>
            <a:ext cx="8229600" cy="725424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57200" y="3581400"/>
            <a:ext cx="45720" cy="725424"/>
          </a:xfrm>
          <a:prstGeom prst="rect">
            <a:avLst/>
          </a:prstGeom>
          <a:solidFill>
            <a:srgbClr val="393D3E"/>
          </a:solidFill>
          <a:ln/>
        </p:spPr>
      </p:sp>
      <p:sp>
        <p:nvSpPr>
          <p:cNvPr id="21" name="Shape 18"/>
          <p:cNvSpPr/>
          <p:nvPr/>
        </p:nvSpPr>
        <p:spPr>
          <a:xfrm>
            <a:off x="731520" y="3681984"/>
            <a:ext cx="384048" cy="384048"/>
          </a:xfrm>
          <a:prstGeom prst="ellipse">
            <a:avLst/>
          </a:prstGeom>
          <a:solidFill>
            <a:srgbClr val="393D3E"/>
          </a:solidFill>
          <a:ln/>
        </p:spPr>
      </p:sp>
      <p:sp>
        <p:nvSpPr>
          <p:cNvPr id="22" name="Text 19"/>
          <p:cNvSpPr txBox="1"/>
          <p:nvPr/>
        </p:nvSpPr>
        <p:spPr>
          <a:xfrm>
            <a:off x="731520" y="36819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GB" sz="1600" dirty="0"/>
          </a:p>
        </p:txBody>
      </p:sp>
      <p:sp>
        <p:nvSpPr>
          <p:cNvPr id="23" name="Text 20"/>
          <p:cNvSpPr txBox="1"/>
          <p:nvPr/>
        </p:nvSpPr>
        <p:spPr>
          <a:xfrm>
            <a:off x="1243584" y="3663696"/>
            <a:ext cx="7223760" cy="54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GB" sz="1600" dirty="0">
                <a:solidFill>
                  <a:srgbClr val="393D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group provides a written rationale using marking descriptors to justify their grade.</a:t>
            </a:r>
            <a:endParaRPr lang="en-GB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2013 - 2022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CD8C5E554C9746B74162CF47E78A48" ma:contentTypeVersion="18" ma:contentTypeDescription="Create a new document." ma:contentTypeScope="" ma:versionID="f1d20c4612e1e9ea08214a474e3e847f">
  <xsd:schema xmlns:xsd="http://www.w3.org/2001/XMLSchema" xmlns:xs="http://www.w3.org/2001/XMLSchema" xmlns:p="http://schemas.microsoft.com/office/2006/metadata/properties" xmlns:ns2="788c733f-7be1-410d-aa39-6a8d7538e9db" xmlns:ns3="a8410689-43c4-4c97-b035-77dd0f0b4771" targetNamespace="http://schemas.microsoft.com/office/2006/metadata/properties" ma:root="true" ma:fieldsID="a94c9d1ac1def6bfcc8f8226766db31c" ns2:_="" ns3:_="">
    <xsd:import namespace="788c733f-7be1-410d-aa39-6a8d7538e9db"/>
    <xsd:import namespace="a8410689-43c4-4c97-b035-77dd0f0b47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8c733f-7be1-410d-aa39-6a8d7538e9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64bf66-3ab6-4740-8ae4-bf44781f38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410689-43c4-4c97-b035-77dd0f0b477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46f6016-b104-4156-8625-b96f945fce5c}" ma:internalName="TaxCatchAll" ma:showField="CatchAllData" ma:web="a8410689-43c4-4c97-b035-77dd0f0b47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410689-43c4-4c97-b035-77dd0f0b4771" xsi:nil="true"/>
    <lcf76f155ced4ddcb4097134ff3c332f xmlns="788c733f-7be1-410d-aa39-6a8d7538e9d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30E61EE-A7A5-43F6-906F-69431E30B5D8}"/>
</file>

<file path=customXml/itemProps2.xml><?xml version="1.0" encoding="utf-8"?>
<ds:datastoreItem xmlns:ds="http://schemas.openxmlformats.org/officeDocument/2006/customXml" ds:itemID="{5E5221AB-D48C-4141-B1B3-BB6FCDD295D1}"/>
</file>

<file path=customXml/itemProps3.xml><?xml version="1.0" encoding="utf-8"?>
<ds:datastoreItem xmlns:ds="http://schemas.openxmlformats.org/officeDocument/2006/customXml" ds:itemID="{F96F5FA7-ADBA-4209-B7DE-E8CE21F39525}"/>
</file>

<file path=docProps/app.xml><?xml version="1.0" encoding="utf-8"?>
<Properties xmlns="http://schemas.openxmlformats.org/officeDocument/2006/extended-properties" xmlns:vt="http://schemas.openxmlformats.org/officeDocument/2006/docPropsVTypes">
  <TotalTime>1071</TotalTime>
  <Words>564</Words>
  <Application>Microsoft Macintosh PowerPoint</Application>
  <PresentationFormat>On-screen Show (16:9)</PresentationFormat>
  <Paragraphs>152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Assessment Support</vt:lpstr>
      <vt:lpstr>01  Assessment Schedule</vt:lpstr>
      <vt:lpstr>01  Assessment Schedule Template — Part A</vt:lpstr>
      <vt:lpstr>01  Assessment Schedule Template — Part B</vt:lpstr>
      <vt:lpstr>02  The Assignment Brief</vt:lpstr>
      <vt:lpstr>02  The Assignment Brief (cont.)</vt:lpstr>
      <vt:lpstr>03  Active Modified Seminar</vt:lpstr>
      <vt:lpstr>03  Active Modified Seminar (cont.)</vt:lpstr>
      <vt:lpstr>04  Group Marking Exercise</vt:lpstr>
      <vt:lpstr>04  Group Marking Exercise (cont.)</vt:lpstr>
    </vt:vector>
  </TitlesOfParts>
  <Company>London School of Economics and Political Science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Support</dc:title>
  <dc:subject>Inclusive Education, Eden Centre</dc:subject>
  <dc:creator>LSE Design Unit</dc:creator>
  <cp:lastModifiedBy>Akile Ahmet</cp:lastModifiedBy>
  <cp:revision>2</cp:revision>
  <dcterms:created xsi:type="dcterms:W3CDTF">2026-09-09T08:28:25Z</dcterms:created>
  <dcterms:modified xsi:type="dcterms:W3CDTF">2026-09-10T10:46:28Z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0x010100D7CD8C5E554C9746B74162CF47E78A48</vt:lpwstr>
  </property>
</Properties>
</file>