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EA14DA-D5A1-5C48-8C37-3CB991518B2D}" v="7" dt="2026-09-10T15:40:15.6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60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184" y="1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ile Ahmet" userId="450445bb-67c9-41b9-9510-08c7515c4924" providerId="ADAL" clId="{970653FE-7B25-521D-9464-5FC23230502E}"/>
    <pc:docChg chg="undo custSel addSld delSld modSld">
      <pc:chgData name="Akile Ahmet" userId="450445bb-67c9-41b9-9510-08c7515c4924" providerId="ADAL" clId="{970653FE-7B25-521D-9464-5FC23230502E}" dt="2026-09-10T16:58:48.799" v="120" actId="20577"/>
      <pc:docMkLst>
        <pc:docMk/>
      </pc:docMkLst>
      <pc:sldChg chg="modSp mod modClrScheme chgLayout">
        <pc:chgData name="Akile Ahmet" userId="450445bb-67c9-41b9-9510-08c7515c4924" providerId="ADAL" clId="{970653FE-7B25-521D-9464-5FC23230502E}" dt="2026-09-10T16:58:48.799" v="120" actId="20577"/>
        <pc:sldMkLst>
          <pc:docMk/>
          <pc:sldMk cId="0" sldId="256"/>
        </pc:sldMkLst>
        <pc:spChg chg="mod">
          <ac:chgData name="Akile Ahmet" userId="450445bb-67c9-41b9-9510-08c7515c4924" providerId="ADAL" clId="{970653FE-7B25-521D-9464-5FC23230502E}" dt="2026-09-10T10:24:53.136" v="1" actId="14100"/>
          <ac:spMkLst>
            <pc:docMk/>
            <pc:sldMk cId="0" sldId="256"/>
            <ac:spMk id="6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0:25:04.039" v="3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41:15.884" v="60" actId="27636"/>
          <ac:spMkLst>
            <pc:docMk/>
            <pc:sldMk cId="0" sldId="256"/>
            <ac:spMk id="8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8:48.799" v="120" actId="20577"/>
          <ac:spMkLst>
            <pc:docMk/>
            <pc:sldMk cId="0" sldId="256"/>
            <ac:spMk id="9" creationId="{00000000-0000-0000-0000-000000000000}"/>
          </ac:spMkLst>
        </pc:spChg>
      </pc:sldChg>
      <pc:sldChg chg="modSp mod">
        <pc:chgData name="Akile Ahmet" userId="450445bb-67c9-41b9-9510-08c7515c4924" providerId="ADAL" clId="{970653FE-7B25-521D-9464-5FC23230502E}" dt="2026-09-10T16:51:11.362" v="68" actId="255"/>
        <pc:sldMkLst>
          <pc:docMk/>
          <pc:sldMk cId="0" sldId="258"/>
        </pc:sldMkLst>
        <pc:spChg chg="mod">
          <ac:chgData name="Akile Ahmet" userId="450445bb-67c9-41b9-9510-08c7515c4924" providerId="ADAL" clId="{970653FE-7B25-521D-9464-5FC23230502E}" dt="2026-09-10T16:49:01.374" v="61" actId="255"/>
          <ac:spMkLst>
            <pc:docMk/>
            <pc:sldMk cId="0" sldId="258"/>
            <ac:spMk id="8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0:39.016" v="65" actId="255"/>
          <ac:spMkLst>
            <pc:docMk/>
            <pc:sldMk cId="0" sldId="258"/>
            <ac:spMk id="9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49:13.723" v="62" actId="255"/>
          <ac:spMkLst>
            <pc:docMk/>
            <pc:sldMk cId="0" sldId="258"/>
            <ac:spMk id="13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0:47.067" v="66" actId="255"/>
          <ac:spMkLst>
            <pc:docMk/>
            <pc:sldMk cId="0" sldId="258"/>
            <ac:spMk id="14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49:47.118" v="63" actId="255"/>
          <ac:spMkLst>
            <pc:docMk/>
            <pc:sldMk cId="0" sldId="258"/>
            <ac:spMk id="18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1:02.571" v="67" actId="255"/>
          <ac:spMkLst>
            <pc:docMk/>
            <pc:sldMk cId="0" sldId="258"/>
            <ac:spMk id="19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0:00.054" v="64" actId="255"/>
          <ac:spMkLst>
            <pc:docMk/>
            <pc:sldMk cId="0" sldId="258"/>
            <ac:spMk id="23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1:11.362" v="68" actId="255"/>
          <ac:spMkLst>
            <pc:docMk/>
            <pc:sldMk cId="0" sldId="258"/>
            <ac:spMk id="24" creationId="{00000000-0000-0000-0000-000000000000}"/>
          </ac:spMkLst>
        </pc:spChg>
      </pc:sldChg>
      <pc:sldChg chg="modSp mod">
        <pc:chgData name="Akile Ahmet" userId="450445bb-67c9-41b9-9510-08c7515c4924" providerId="ADAL" clId="{970653FE-7B25-521D-9464-5FC23230502E}" dt="2026-09-10T16:52:43.778" v="72" actId="14100"/>
        <pc:sldMkLst>
          <pc:docMk/>
          <pc:sldMk cId="0" sldId="259"/>
        </pc:sldMkLst>
        <pc:spChg chg="mod">
          <ac:chgData name="Akile Ahmet" userId="450445bb-67c9-41b9-9510-08c7515c4924" providerId="ADAL" clId="{970653FE-7B25-521D-9464-5FC23230502E}" dt="2026-09-10T16:52:43.778" v="72" actId="14100"/>
          <ac:spMkLst>
            <pc:docMk/>
            <pc:sldMk cId="0" sldId="259"/>
            <ac:spMk id="5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1:51.285" v="71" actId="255"/>
          <ac:spMkLst>
            <pc:docMk/>
            <pc:sldMk cId="0" sldId="259"/>
            <ac:spMk id="10" creationId="{00000000-0000-0000-0000-000000000000}"/>
          </ac:spMkLst>
        </pc:spChg>
      </pc:sldChg>
      <pc:sldChg chg="modSp mod">
        <pc:chgData name="Akile Ahmet" userId="450445bb-67c9-41b9-9510-08c7515c4924" providerId="ADAL" clId="{970653FE-7B25-521D-9464-5FC23230502E}" dt="2026-09-10T16:55:36.561" v="83" actId="255"/>
        <pc:sldMkLst>
          <pc:docMk/>
          <pc:sldMk cId="0" sldId="260"/>
        </pc:sldMkLst>
        <pc:spChg chg="mod">
          <ac:chgData name="Akile Ahmet" userId="450445bb-67c9-41b9-9510-08c7515c4924" providerId="ADAL" clId="{970653FE-7B25-521D-9464-5FC23230502E}" dt="2026-09-10T16:53:39.191" v="75" actId="255"/>
          <ac:spMkLst>
            <pc:docMk/>
            <pc:sldMk cId="0" sldId="260"/>
            <ac:spMk id="5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3:59.532" v="77" actId="255"/>
          <ac:spMkLst>
            <pc:docMk/>
            <pc:sldMk cId="0" sldId="260"/>
            <ac:spMk id="6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4:27.370" v="78" actId="255"/>
          <ac:spMkLst>
            <pc:docMk/>
            <pc:sldMk cId="0" sldId="260"/>
            <ac:spMk id="8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5:22.002" v="81" actId="255"/>
          <ac:spMkLst>
            <pc:docMk/>
            <pc:sldMk cId="0" sldId="260"/>
            <ac:spMk id="9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4:41.521" v="79" actId="255"/>
          <ac:spMkLst>
            <pc:docMk/>
            <pc:sldMk cId="0" sldId="260"/>
            <ac:spMk id="12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5:28.062" v="82" actId="255"/>
          <ac:spMkLst>
            <pc:docMk/>
            <pc:sldMk cId="0" sldId="260"/>
            <ac:spMk id="13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4:48.711" v="80" actId="255"/>
          <ac:spMkLst>
            <pc:docMk/>
            <pc:sldMk cId="0" sldId="260"/>
            <ac:spMk id="16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5:36.561" v="83" actId="255"/>
          <ac:spMkLst>
            <pc:docMk/>
            <pc:sldMk cId="0" sldId="260"/>
            <ac:spMk id="17" creationId="{00000000-0000-0000-0000-000000000000}"/>
          </ac:spMkLst>
        </pc:spChg>
      </pc:sldChg>
      <pc:sldChg chg="modSp mod">
        <pc:chgData name="Akile Ahmet" userId="450445bb-67c9-41b9-9510-08c7515c4924" providerId="ADAL" clId="{970653FE-7B25-521D-9464-5FC23230502E}" dt="2026-09-10T16:57:33.715" v="93" actId="20577"/>
        <pc:sldMkLst>
          <pc:docMk/>
          <pc:sldMk cId="0" sldId="261"/>
        </pc:sldMkLst>
        <pc:spChg chg="mod">
          <ac:chgData name="Akile Ahmet" userId="450445bb-67c9-41b9-9510-08c7515c4924" providerId="ADAL" clId="{970653FE-7B25-521D-9464-5FC23230502E}" dt="2026-09-10T16:56:08.381" v="85" actId="14100"/>
          <ac:spMkLst>
            <pc:docMk/>
            <pc:sldMk cId="0" sldId="261"/>
            <ac:spMk id="6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6:42.089" v="88" actId="14100"/>
          <ac:spMkLst>
            <pc:docMk/>
            <pc:sldMk cId="0" sldId="261"/>
            <ac:spMk id="7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6:47.372" v="89" actId="14100"/>
          <ac:spMkLst>
            <pc:docMk/>
            <pc:sldMk cId="0" sldId="261"/>
            <ac:spMk id="8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7:33.715" v="93" actId="20577"/>
          <ac:spMkLst>
            <pc:docMk/>
            <pc:sldMk cId="0" sldId="261"/>
            <ac:spMk id="9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6:57:10.752" v="90" actId="255"/>
          <ac:spMkLst>
            <pc:docMk/>
            <pc:sldMk cId="0" sldId="261"/>
            <ac:spMk id="11" creationId="{00000000-0000-0000-0000-000000000000}"/>
          </ac:spMkLst>
        </pc:spChg>
      </pc:sldChg>
      <pc:sldChg chg="modSp mod">
        <pc:chgData name="Akile Ahmet" userId="450445bb-67c9-41b9-9510-08c7515c4924" providerId="ADAL" clId="{970653FE-7B25-521D-9464-5FC23230502E}" dt="2026-09-10T15:22:02.493" v="44" actId="255"/>
        <pc:sldMkLst>
          <pc:docMk/>
          <pc:sldMk cId="0" sldId="267"/>
        </pc:sldMkLst>
        <pc:spChg chg="mod">
          <ac:chgData name="Akile Ahmet" userId="450445bb-67c9-41b9-9510-08c7515c4924" providerId="ADAL" clId="{970653FE-7B25-521D-9464-5FC23230502E}" dt="2026-09-10T15:20:04.037" v="36" actId="255"/>
          <ac:spMkLst>
            <pc:docMk/>
            <pc:sldMk cId="0" sldId="267"/>
            <ac:spMk id="7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22:02.493" v="44" actId="255"/>
          <ac:spMkLst>
            <pc:docMk/>
            <pc:sldMk cId="0" sldId="267"/>
            <ac:spMk id="8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21:08.663" v="37" actId="255"/>
          <ac:spMkLst>
            <pc:docMk/>
            <pc:sldMk cId="0" sldId="267"/>
            <ac:spMk id="11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21:25.389" v="40" actId="1076"/>
          <ac:spMkLst>
            <pc:docMk/>
            <pc:sldMk cId="0" sldId="267"/>
            <ac:spMk id="12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21:39.424" v="42" actId="255"/>
          <ac:spMkLst>
            <pc:docMk/>
            <pc:sldMk cId="0" sldId="267"/>
            <ac:spMk id="16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21:46.842" v="43" actId="255"/>
          <ac:spMkLst>
            <pc:docMk/>
            <pc:sldMk cId="0" sldId="267"/>
            <ac:spMk id="19" creationId="{00000000-0000-0000-0000-000000000000}"/>
          </ac:spMkLst>
        </pc:spChg>
      </pc:sldChg>
      <pc:sldChg chg="modSp mod">
        <pc:chgData name="Akile Ahmet" userId="450445bb-67c9-41b9-9510-08c7515c4924" providerId="ADAL" clId="{970653FE-7B25-521D-9464-5FC23230502E}" dt="2026-09-10T15:40:43.529" v="58" actId="255"/>
        <pc:sldMkLst>
          <pc:docMk/>
          <pc:sldMk cId="0" sldId="268"/>
        </pc:sldMkLst>
        <pc:spChg chg="mod">
          <ac:chgData name="Akile Ahmet" userId="450445bb-67c9-41b9-9510-08c7515c4924" providerId="ADAL" clId="{970653FE-7B25-521D-9464-5FC23230502E}" dt="2026-09-10T15:40:37.749" v="57" actId="255"/>
          <ac:spMkLst>
            <pc:docMk/>
            <pc:sldMk cId="0" sldId="268"/>
            <ac:spMk id="7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40:43.529" v="58" actId="255"/>
          <ac:spMkLst>
            <pc:docMk/>
            <pc:sldMk cId="0" sldId="268"/>
            <ac:spMk id="8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31:02.714" v="45" actId="255"/>
          <ac:spMkLst>
            <pc:docMk/>
            <pc:sldMk cId="0" sldId="268"/>
            <ac:spMk id="11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31:10.421" v="46" actId="255"/>
          <ac:spMkLst>
            <pc:docMk/>
            <pc:sldMk cId="0" sldId="268"/>
            <ac:spMk id="12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32:02.731" v="47" actId="255"/>
          <ac:spMkLst>
            <pc:docMk/>
            <pc:sldMk cId="0" sldId="268"/>
            <ac:spMk id="15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39:36.199" v="54" actId="21"/>
          <ac:spMkLst>
            <pc:docMk/>
            <pc:sldMk cId="0" sldId="268"/>
            <ac:spMk id="16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32:14.827" v="48" actId="255"/>
          <ac:spMkLst>
            <pc:docMk/>
            <pc:sldMk cId="0" sldId="268"/>
            <ac:spMk id="19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40:08.581" v="56" actId="255"/>
          <ac:spMkLst>
            <pc:docMk/>
            <pc:sldMk cId="0" sldId="268"/>
            <ac:spMk id="20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38:53.003" v="50" actId="255"/>
          <ac:spMkLst>
            <pc:docMk/>
            <pc:sldMk cId="0" sldId="268"/>
            <ac:spMk id="23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39:00.789" v="51" actId="255"/>
          <ac:spMkLst>
            <pc:docMk/>
            <pc:sldMk cId="0" sldId="268"/>
            <ac:spMk id="24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38:44.160" v="49" actId="255"/>
          <ac:spMkLst>
            <pc:docMk/>
            <pc:sldMk cId="0" sldId="268"/>
            <ac:spMk id="27" creationId="{00000000-0000-0000-0000-000000000000}"/>
          </ac:spMkLst>
        </pc:spChg>
        <pc:spChg chg="mod">
          <ac:chgData name="Akile Ahmet" userId="450445bb-67c9-41b9-9510-08c7515c4924" providerId="ADAL" clId="{970653FE-7B25-521D-9464-5FC23230502E}" dt="2026-09-10T15:39:07.248" v="52" actId="255"/>
          <ac:spMkLst>
            <pc:docMk/>
            <pc:sldMk cId="0" sldId="268"/>
            <ac:spMk id="28" creationId="{00000000-0000-0000-0000-000000000000}"/>
          </ac:spMkLst>
        </pc:spChg>
      </pc:sldChg>
      <pc:sldChg chg="add del">
        <pc:chgData name="Akile Ahmet" userId="450445bb-67c9-41b9-9510-08c7515c4924" providerId="ADAL" clId="{970653FE-7B25-521D-9464-5FC23230502E}" dt="2026-09-10T15:13:52.158" v="32" actId="2696"/>
        <pc:sldMkLst>
          <pc:docMk/>
          <pc:sldMk cId="0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9/10/26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E31B23"/>
          </a:solidFill>
          <a:ln w="12700">
            <a:solidFill>
              <a:srgbClr val="E31B2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6473952"/>
            <a:ext cx="11201400" cy="0"/>
          </a:xfrm>
          <a:prstGeom prst="line">
            <a:avLst/>
          </a:prstGeom>
          <a:noFill/>
          <a:ln w="10160">
            <a:solidFill>
              <a:srgbClr val="D6D6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6528816"/>
            <a:ext cx="4023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6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INCLUSIVE EDUCATION  |  EDEN CENTRE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1228832" y="6492240"/>
            <a:ext cx="475488" cy="219456"/>
          </a:xfrm>
          <a:prstGeom prst="rect">
            <a:avLst/>
          </a:prstGeom>
          <a:solidFill>
            <a:srgbClr val="E31B23"/>
          </a:solidFill>
          <a:ln/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LSE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NULL" TargetMode="External"/><Relationship Id="rId7" Type="http://schemas.openxmlformats.org/officeDocument/2006/relationships/hyperlink" Target="https://info.lse.ac.uk/current-students/student-wellbeing/cause-for-concer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logs.lse.ac.uk/highereducation/2020/06/29/what-exactly-are-inclusive-pedagogies/" TargetMode="External"/><Relationship Id="rId5" Type="http://schemas.openxmlformats.org/officeDocument/2006/relationships/hyperlink" Target="https://info.lse.ac.uk/staff/divisions/Eden-Centre/Inclusive-Education-at-LSE" TargetMode="External"/><Relationship Id="rId4" Type="http://schemas.openxmlformats.org/officeDocument/2006/relationships/hyperlink" Target="https://www.youtube.com/watch?v=pa4TmI1NNlk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5" name="Text 3"/>
          <p:cNvSpPr/>
          <p:nvPr/>
        </p:nvSpPr>
        <p:spPr>
          <a:xfrm>
            <a:off x="1330721" y="500231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b="1" kern="0" spc="180">
              <a:solidFill>
                <a:srgbClr val="FFFFFF"/>
              </a:solidFill>
              <a:cs typeface="Arial"/>
            </a:endParaRPr>
          </a:p>
        </p:txBody>
      </p:sp>
      <p:sp>
        <p:nvSpPr>
          <p:cNvPr id="6" name="Text 4"/>
          <p:cNvSpPr/>
          <p:nvPr/>
        </p:nvSpPr>
        <p:spPr>
          <a:xfrm>
            <a:off x="1219200" y="655410"/>
            <a:ext cx="10210800" cy="26821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1A1A1A"/>
                </a:solidFill>
              </a:rPr>
              <a:t>Creating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1A1A1A"/>
                </a:solidFill>
              </a:rPr>
              <a:t>Principled Spaces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1A1A1A"/>
                </a:solidFill>
              </a:rPr>
              <a:t>of Learning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1219200" y="3740999"/>
            <a:ext cx="1225296" cy="1"/>
          </a:xfrm>
          <a:prstGeom prst="line">
            <a:avLst/>
          </a:prstGeom>
          <a:noFill/>
          <a:ln w="635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1219200" y="3672795"/>
            <a:ext cx="6263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5E5E5E"/>
                </a:solidFill>
              </a:rPr>
              <a:t>Support and guidance for educators cultivating principled and inclusive learning environments</a:t>
            </a:r>
            <a:r>
              <a:rPr lang="en-US" sz="1900" dirty="0">
                <a:solidFill>
                  <a:srgbClr val="5E5E5E"/>
                </a:solidFill>
              </a:rPr>
              <a:t>.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3891041" y="5507665"/>
            <a:ext cx="5358294" cy="694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5E5E5E"/>
                </a:solidFill>
              </a:rPr>
              <a:t>LSE Eden Centre for Educational Enhancement, </a:t>
            </a:r>
            <a:r>
              <a:rPr lang="en-US" sz="1600" b="1" kern="0" spc="50" dirty="0" err="1">
                <a:solidFill>
                  <a:srgbClr val="5E5E5E"/>
                </a:solidFill>
              </a:rPr>
              <a:t>iNCLUSIVE</a:t>
            </a:r>
            <a:r>
              <a:rPr lang="en-US" sz="1600" b="1" kern="0" spc="50" dirty="0">
                <a:solidFill>
                  <a:srgbClr val="5E5E5E"/>
                </a:solidFill>
              </a:rPr>
              <a:t> EDUCATION </a:t>
            </a:r>
            <a:endParaRPr lang="en-US" sz="1600" dirty="0"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EXAMPLES 3, 4 AND 5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Ground clearing in practice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566928" y="1737360"/>
            <a:ext cx="3401568" cy="4297680"/>
          </a:xfrm>
          <a:prstGeom prst="roundRect">
            <a:avLst>
              <a:gd name="adj" fmla="val 1613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566928" y="1737360"/>
            <a:ext cx="82296" cy="429768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795528" y="1938528"/>
            <a:ext cx="384048" cy="384048"/>
          </a:xfrm>
          <a:prstGeom prst="rect">
            <a:avLst/>
          </a:prstGeom>
          <a:solidFill>
            <a:srgbClr val="1F4E79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3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316736" y="1883664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</a:rPr>
              <a:t>Read and reflect</a:t>
            </a:r>
            <a:endParaRPr lang="en-US" sz="1600">
              <a:cs typeface="Arial"/>
            </a:endParaRPr>
          </a:p>
        </p:txBody>
      </p:sp>
      <p:sp>
        <p:nvSpPr>
          <p:cNvPr id="9" name="Text 7"/>
          <p:cNvSpPr/>
          <p:nvPr/>
        </p:nvSpPr>
        <p:spPr>
          <a:xfrm>
            <a:off x="795662" y="2536653"/>
            <a:ext cx="3155083" cy="3639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E5E5E"/>
                </a:solidFill>
              </a:rPr>
              <a:t>Use diverse materials that represent multiple perspectives, particularly historically marginalised voices. Journaling and discussion help students connect ideas to experience and context.</a:t>
            </a:r>
            <a:endParaRPr lang="en-US" sz="1600">
              <a:cs typeface="Arial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187952" y="1737360"/>
            <a:ext cx="3401568" cy="4297680"/>
          </a:xfrm>
          <a:prstGeom prst="roundRect">
            <a:avLst>
              <a:gd name="adj" fmla="val 1613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4187952" y="1737360"/>
            <a:ext cx="82296" cy="4297680"/>
          </a:xfrm>
          <a:prstGeom prst="rect">
            <a:avLst/>
          </a:prstGeom>
          <a:solidFill>
            <a:srgbClr val="F0B323"/>
          </a:solidFill>
          <a:ln w="12700">
            <a:solidFill>
              <a:srgbClr val="F0B3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4416552" y="1938528"/>
            <a:ext cx="384048" cy="384048"/>
          </a:xfrm>
          <a:prstGeom prst="rect">
            <a:avLst/>
          </a:prstGeom>
          <a:solidFill>
            <a:srgbClr val="F0B32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4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937760" y="1883664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</a:rPr>
              <a:t>Address discomfort</a:t>
            </a:r>
            <a:endParaRPr lang="en-US" sz="1600">
              <a:cs typeface="Arial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416686" y="2536653"/>
            <a:ext cx="2975789" cy="3639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E5E5E"/>
                </a:solidFill>
              </a:rPr>
              <a:t>Discomfort can reveal positionality and open space for fuller engagement. Treat it as something to work through with care, not automatically avoid.</a:t>
            </a:r>
            <a:endParaRPr lang="en-US" sz="1600">
              <a:cs typeface="Arial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808976" y="1737360"/>
            <a:ext cx="3456432" cy="4297680"/>
          </a:xfrm>
          <a:prstGeom prst="roundRect">
            <a:avLst>
              <a:gd name="adj" fmla="val 1587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7808976" y="1737360"/>
            <a:ext cx="82296" cy="4297680"/>
          </a:xfrm>
          <a:prstGeom prst="rect">
            <a:avLst/>
          </a:prstGeom>
          <a:solidFill>
            <a:srgbClr val="E31B23"/>
          </a:solidFill>
          <a:ln w="127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8037576" y="1938528"/>
            <a:ext cx="384048" cy="384048"/>
          </a:xfrm>
          <a:prstGeom prst="rect">
            <a:avLst/>
          </a:prstGeom>
          <a:solidFill>
            <a:srgbClr val="E31B2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5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558784" y="1883664"/>
            <a:ext cx="2542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</a:rPr>
              <a:t>Enable action and change</a:t>
            </a:r>
            <a:endParaRPr lang="en-US" sz="1600">
              <a:cs typeface="Arial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037710" y="2536653"/>
            <a:ext cx="2963418" cy="3639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E5E5E"/>
                </a:solidFill>
              </a:rPr>
              <a:t>Students should leave university able to act for change. Embed this ambition through continued evaluation of the classroom and curriculum.</a:t>
            </a:r>
            <a:endParaRPr lang="en-US" sz="1600">
              <a:cs typeface="Arial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66928" y="6080760"/>
            <a:ext cx="6217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E5E5E"/>
                </a:solidFill>
              </a:rPr>
              <a:t>See Ahmet (2021) on comfort and diversity policy in UK higher education.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SUMMARY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Five practices for a principled space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66928" y="1600200"/>
            <a:ext cx="530352" cy="530352"/>
          </a:xfrm>
          <a:prstGeom prst="rect">
            <a:avLst/>
          </a:prstGeom>
          <a:solidFill>
            <a:srgbClr val="007A8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25880" y="1655064"/>
            <a:ext cx="8869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</a:rPr>
              <a:t>Consider positionality: teachers and students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325880" y="2221992"/>
            <a:ext cx="9281160" cy="1"/>
          </a:xfrm>
          <a:prstGeom prst="line">
            <a:avLst/>
          </a:prstGeom>
          <a:noFill/>
          <a:ln w="889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566928" y="2423160"/>
            <a:ext cx="530352" cy="530352"/>
          </a:xfrm>
          <a:prstGeom prst="rect">
            <a:avLst/>
          </a:prstGeom>
          <a:solidFill>
            <a:srgbClr val="007A8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25880" y="2478024"/>
            <a:ext cx="8869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</a:rPr>
              <a:t>Listen actively to peers and teachers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325880" y="3044952"/>
            <a:ext cx="9281160" cy="1"/>
          </a:xfrm>
          <a:prstGeom prst="line">
            <a:avLst/>
          </a:prstGeom>
          <a:noFill/>
          <a:ln w="889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566928" y="3246120"/>
            <a:ext cx="530352" cy="530352"/>
          </a:xfrm>
          <a:prstGeom prst="rect">
            <a:avLst/>
          </a:prstGeom>
          <a:solidFill>
            <a:srgbClr val="007A8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25880" y="3300984"/>
            <a:ext cx="8869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</a:rPr>
              <a:t>Learn actively through readings and resources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325880" y="3867912"/>
            <a:ext cx="9281160" cy="1"/>
          </a:xfrm>
          <a:prstGeom prst="line">
            <a:avLst/>
          </a:prstGeom>
          <a:noFill/>
          <a:ln w="889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66928" y="4069080"/>
            <a:ext cx="530352" cy="530352"/>
          </a:xfrm>
          <a:prstGeom prst="rect">
            <a:avLst/>
          </a:prstGeom>
          <a:solidFill>
            <a:srgbClr val="007A8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25880" y="4123944"/>
            <a:ext cx="8869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</a:rPr>
              <a:t>Reflect and work through discomfort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325880" y="4690872"/>
            <a:ext cx="9281160" cy="1"/>
          </a:xfrm>
          <a:prstGeom prst="line">
            <a:avLst/>
          </a:prstGeom>
          <a:noFill/>
          <a:ln w="889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566928" y="4892040"/>
            <a:ext cx="530352" cy="530352"/>
          </a:xfrm>
          <a:prstGeom prst="rect">
            <a:avLst/>
          </a:prstGeom>
          <a:solidFill>
            <a:srgbClr val="E31B2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25880" y="4946904"/>
            <a:ext cx="8869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E31B23"/>
                </a:solidFill>
              </a:rPr>
              <a:t>Work together as a classroom community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1325880" y="5513832"/>
            <a:ext cx="9281160" cy="1"/>
          </a:xfrm>
          <a:prstGeom prst="line">
            <a:avLst/>
          </a:prstGeom>
          <a:noFill/>
          <a:ln w="889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DIGITAL TOOLS AND PROMPTS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Co-create ground-clearing principles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566928" y="1691640"/>
            <a:ext cx="521208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566928" y="1691640"/>
            <a:ext cx="82296" cy="1828800"/>
          </a:xfrm>
          <a:prstGeom prst="rect">
            <a:avLst/>
          </a:prstGeom>
          <a:solidFill>
            <a:srgbClr val="E31B23"/>
          </a:solidFill>
          <a:ln w="127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1837944"/>
            <a:ext cx="4791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Mentimeter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95528" y="2427413"/>
            <a:ext cx="473659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5E5E5E"/>
                </a:solidFill>
              </a:rPr>
              <a:t>Collect anonymous responses, priorities or values in real time.</a:t>
            </a:r>
            <a:endParaRPr lang="en-US" sz="2000" dirty="0">
              <a:cs typeface="Arial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53328" y="1691640"/>
            <a:ext cx="521208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6053328" y="1691640"/>
            <a:ext cx="82296" cy="1828800"/>
          </a:xfrm>
          <a:prstGeom prst="rect">
            <a:avLst/>
          </a:prstGeom>
          <a:solidFill>
            <a:srgbClr val="007A87"/>
          </a:solidFill>
          <a:ln w="12700">
            <a:solidFill>
              <a:srgbClr val="007A8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6309360" y="1837944"/>
            <a:ext cx="4791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Microsoft Whiteboard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309360" y="2368721"/>
            <a:ext cx="473659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5E5E5E"/>
                </a:solidFill>
              </a:rPr>
              <a:t>Build a shared visual space for norms, questions and reflections.</a:t>
            </a:r>
            <a:endParaRPr lang="en-US" sz="2000" dirty="0">
              <a:cs typeface="Arial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66928" y="3950208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10" dirty="0">
                <a:solidFill>
                  <a:srgbClr val="E31B23"/>
                </a:solidFill>
              </a:rPr>
              <a:t>PROMPTS TO OPEN THE CONVERSATION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66928" y="4407408"/>
            <a:ext cx="5212080" cy="1188720"/>
          </a:xfrm>
          <a:prstGeom prst="rect">
            <a:avLst/>
          </a:prstGeom>
          <a:solidFill>
            <a:srgbClr val="F2F2EF"/>
          </a:solidFill>
          <a:ln w="1270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749808" y="4453128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E31B23"/>
                </a:solidFill>
              </a:rPr>
              <a:t>“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1252728" y="4718304"/>
            <a:ext cx="42793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</a:rPr>
              <a:t>What would make this classroom a principled space?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053328" y="4407408"/>
            <a:ext cx="5212080" cy="1188720"/>
          </a:xfrm>
          <a:prstGeom prst="rect">
            <a:avLst/>
          </a:prstGeom>
          <a:solidFill>
            <a:srgbClr val="F2F2EF"/>
          </a:solidFill>
          <a:ln w="1270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6236208" y="4453128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E31B23"/>
                </a:solidFill>
              </a:rPr>
              <a:t>“</a:t>
            </a:r>
            <a:endParaRPr lang="en-US" sz="4600" dirty="0"/>
          </a:p>
        </p:txBody>
      </p:sp>
      <p:sp>
        <p:nvSpPr>
          <p:cNvPr id="19" name="Text 17"/>
          <p:cNvSpPr/>
          <p:nvPr/>
        </p:nvSpPr>
        <p:spPr>
          <a:xfrm>
            <a:off x="6739128" y="4718304"/>
            <a:ext cx="427939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</a:rPr>
              <a:t>Let’s talk about ground-clearing practices in our classroom.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EXPLORE FURTHER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LSE resources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566928" y="1600200"/>
            <a:ext cx="524865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566928" y="1600200"/>
            <a:ext cx="82296" cy="1170432"/>
          </a:xfrm>
          <a:prstGeom prst="rect">
            <a:avLst/>
          </a:prstGeom>
          <a:solidFill>
            <a:srgbClr val="E31B23"/>
          </a:solidFill>
          <a:ln w="127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822960" y="1746504"/>
            <a:ext cx="4828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Inclusive Pedagogies Podcast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22960" y="2130552"/>
            <a:ext cx="477316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5E5E5E"/>
                </a:solidFill>
                <a:hlinkClick r:id="rId3" invalidUrl="http://: https://www.youtube.com/watch?v=RFJRJBALL1w"/>
              </a:rPr>
              <a:t>Prof Shakuntala Banaji, Prof Michael Mason and Dr Jillian Terry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6080760" y="1600200"/>
            <a:ext cx="524865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6080760" y="1600200"/>
            <a:ext cx="82296" cy="1170432"/>
          </a:xfrm>
          <a:prstGeom prst="rect">
            <a:avLst/>
          </a:prstGeom>
          <a:solidFill>
            <a:srgbClr val="007A87"/>
          </a:solidFill>
          <a:ln w="12700">
            <a:solidFill>
              <a:srgbClr val="007A8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6336792" y="1746504"/>
            <a:ext cx="4828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Education Forum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6336792" y="2130552"/>
            <a:ext cx="477316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5E5E5E"/>
                </a:solidFill>
                <a:hlinkClick r:id="rId4"/>
              </a:rPr>
              <a:t>Principled Spaces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566928" y="3044952"/>
            <a:ext cx="524865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566928" y="3044952"/>
            <a:ext cx="82296" cy="1170432"/>
          </a:xfrm>
          <a:prstGeom prst="rect">
            <a:avLst/>
          </a:prstGeom>
          <a:solidFill>
            <a:srgbClr val="E31B23"/>
          </a:solidFill>
          <a:ln w="127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822960" y="3191256"/>
            <a:ext cx="4828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Inclusive Education Hub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22960" y="3575304"/>
            <a:ext cx="477316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2000" dirty="0">
                <a:solidFill>
                  <a:srgbClr val="5E5E5E"/>
                </a:solidFill>
                <a:hlinkClick r:id="rId5"/>
              </a:rPr>
              <a:t>Guidance, resources and support</a:t>
            </a:r>
            <a:r>
              <a:rPr lang="en-US" sz="1400" dirty="0">
                <a:solidFill>
                  <a:srgbClr val="5E5E5E"/>
                </a:solidFill>
                <a:hlinkClick r:id="rId5"/>
              </a:rPr>
              <a:t>: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080760" y="3044952"/>
            <a:ext cx="524865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6080760" y="3044952"/>
            <a:ext cx="82296" cy="1170432"/>
          </a:xfrm>
          <a:prstGeom prst="rect">
            <a:avLst/>
          </a:prstGeom>
          <a:solidFill>
            <a:srgbClr val="007A87"/>
          </a:solidFill>
          <a:ln w="12700">
            <a:solidFill>
              <a:srgbClr val="007A8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6336792" y="3191256"/>
            <a:ext cx="4828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LSE Higher Education Blog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336792" y="3575304"/>
            <a:ext cx="477316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2000" dirty="0">
                <a:solidFill>
                  <a:srgbClr val="5E5E5E"/>
                </a:solidFill>
                <a:hlinkClick r:id="rId6"/>
              </a:rPr>
              <a:t>What exactly are inclusive pedagogies? 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566928" y="4489704"/>
            <a:ext cx="524865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22" name="Shape 20"/>
          <p:cNvSpPr/>
          <p:nvPr/>
        </p:nvSpPr>
        <p:spPr>
          <a:xfrm>
            <a:off x="566928" y="4489704"/>
            <a:ext cx="82296" cy="1170432"/>
          </a:xfrm>
          <a:prstGeom prst="rect">
            <a:avLst/>
          </a:prstGeom>
          <a:solidFill>
            <a:srgbClr val="E31B23"/>
          </a:solidFill>
          <a:ln w="127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822960" y="4636008"/>
            <a:ext cx="4828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Building Principled Spaces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822960" y="5020056"/>
            <a:ext cx="477316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5E5E5E"/>
                </a:solidFill>
              </a:rPr>
              <a:t>Creating and negotiating a principled learning space </a:t>
            </a:r>
            <a:endParaRPr lang="en-US" sz="2000" dirty="0"/>
          </a:p>
        </p:txBody>
      </p:sp>
      <p:sp>
        <p:nvSpPr>
          <p:cNvPr id="25" name="Shape 23"/>
          <p:cNvSpPr/>
          <p:nvPr/>
        </p:nvSpPr>
        <p:spPr>
          <a:xfrm>
            <a:off x="6080760" y="4489704"/>
            <a:ext cx="5248656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6" name="Shape 24"/>
          <p:cNvSpPr/>
          <p:nvPr/>
        </p:nvSpPr>
        <p:spPr>
          <a:xfrm>
            <a:off x="6080760" y="4489704"/>
            <a:ext cx="82296" cy="1170432"/>
          </a:xfrm>
          <a:prstGeom prst="rect">
            <a:avLst/>
          </a:prstGeom>
          <a:solidFill>
            <a:srgbClr val="007A87"/>
          </a:solidFill>
          <a:ln w="12700">
            <a:solidFill>
              <a:srgbClr val="007A8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6336792" y="4636008"/>
            <a:ext cx="4828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Student Services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6336792" y="5020056"/>
            <a:ext cx="477316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5E5E5E"/>
                </a:solidFill>
                <a:hlinkClick r:id="rId7"/>
              </a:rPr>
              <a:t>Cause for Concern</a:t>
            </a:r>
            <a:endParaRPr lang="en-US" sz="2000" dirty="0"/>
          </a:p>
        </p:txBody>
      </p:sp>
      <p:sp>
        <p:nvSpPr>
          <p:cNvPr id="29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SELECTED SOURCES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References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66928" y="157276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31B23"/>
                </a:solidFill>
              </a:rPr>
              <a:t>01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280160" y="1554480"/>
            <a:ext cx="9646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</a:rPr>
              <a:t>Arao, B. &amp; Clemens, K. (2013). From Safe to Brave Spaces: A new way to frame dialogue and social justice.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280160" y="2194560"/>
            <a:ext cx="9555480" cy="1"/>
          </a:xfrm>
          <a:prstGeom prst="line">
            <a:avLst/>
          </a:prstGeom>
          <a:noFill/>
          <a:ln w="762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566928" y="239572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31B23"/>
                </a:solidFill>
              </a:rPr>
              <a:t>02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280160" y="2377440"/>
            <a:ext cx="9646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</a:rPr>
              <a:t>Barrett, B. J. (2010). Is ‘Safety’ Dangerous? A Critical Examination of the Classroom as Safe Space. Canadian Journal for the Scholarship of Teaching and Learning, 1(1), 1–12.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280160" y="3017520"/>
            <a:ext cx="9555480" cy="1"/>
          </a:xfrm>
          <a:prstGeom prst="line">
            <a:avLst/>
          </a:prstGeom>
          <a:noFill/>
          <a:ln w="762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566928" y="32186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31B23"/>
                </a:solidFill>
              </a:rPr>
              <a:t>03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280160" y="3200400"/>
            <a:ext cx="9646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</a:rPr>
              <a:t>Fobes, C. &amp; Kaufman, P. (2008). Critical Pedagogy in the Sociology Classroom: Challenges and Concerns. Teaching Sociology, 36(1), 26–33.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1280160" y="3840480"/>
            <a:ext cx="9555480" cy="1"/>
          </a:xfrm>
          <a:prstGeom prst="line">
            <a:avLst/>
          </a:prstGeom>
          <a:noFill/>
          <a:ln w="762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66928" y="404164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31B23"/>
                </a:solidFill>
              </a:rPr>
              <a:t>04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280160" y="4023360"/>
            <a:ext cx="9646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</a:rPr>
              <a:t>McIntosh, P. (1989). White Privilege: Unpacking the Invisible Knapsack.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1280160" y="4663440"/>
            <a:ext cx="9555480" cy="1"/>
          </a:xfrm>
          <a:prstGeom prst="line">
            <a:avLst/>
          </a:prstGeom>
          <a:noFill/>
          <a:ln w="762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566928" y="486460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31B23"/>
                </a:solidFill>
              </a:rPr>
              <a:t>05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280160" y="4846320"/>
            <a:ext cx="9646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</a:rPr>
              <a:t>Ahmet, A. (2021). Research on comfort in diversity policy in UK higher education.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1280160" y="5486400"/>
            <a:ext cx="9555480" cy="1"/>
          </a:xfrm>
          <a:prstGeom prst="line">
            <a:avLst/>
          </a:prstGeom>
          <a:noFill/>
          <a:ln w="762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566928" y="5806440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E5E5E"/>
                </a:solidFill>
              </a:rPr>
              <a:t>Full links remain available in the source deck and associated LSE resource pages.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STARTING POINT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Focus on creating principled spaces of learning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566928" y="1783080"/>
            <a:ext cx="5303520" cy="3246120"/>
          </a:xfrm>
          <a:prstGeom prst="rect">
            <a:avLst/>
          </a:prstGeom>
          <a:solidFill>
            <a:srgbClr val="F2F2EF"/>
          </a:solidFill>
          <a:ln w="1270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749808" y="182880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E31B23"/>
                </a:solidFill>
              </a:rPr>
              <a:t>“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1252728" y="2093976"/>
            <a:ext cx="4370832" cy="2715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1A1A1A"/>
                </a:solidFill>
              </a:rPr>
              <a:t>Inclusive education is a shared commitment to values that shape how we learn, work and relate.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6108192" y="1783080"/>
            <a:ext cx="5166360" cy="3246120"/>
          </a:xfrm>
          <a:prstGeom prst="rect">
            <a:avLst/>
          </a:prstGeom>
          <a:solidFill>
            <a:srgbClr val="F2F2EF"/>
          </a:solidFill>
          <a:ln w="1270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6291072" y="182880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E31B23"/>
                </a:solidFill>
              </a:rPr>
              <a:t>“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6793992" y="2093976"/>
            <a:ext cx="4233672" cy="2715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1A1A1A"/>
                </a:solidFill>
              </a:rPr>
              <a:t>A principled space is where equity is practised, care is intentional and accountability is collective.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66928" y="5321808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40" dirty="0">
                <a:solidFill>
                  <a:srgbClr val="E31B23"/>
                </a:solidFill>
              </a:rPr>
              <a:t>VALUES</a:t>
            </a:r>
            <a:endParaRPr lang="en-US" sz="1400">
              <a:cs typeface="Arial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148840" y="5285232"/>
            <a:ext cx="5943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1A1A"/>
                </a:solidFill>
              </a:rPr>
              <a:t>EQUITY  •  CARE  •  ACCOUNTABILITY</a:t>
            </a:r>
            <a:endParaRPr lang="en-US" sz="1400">
              <a:cs typeface="Arial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PURPOSE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This resource will help you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566928" y="1737360"/>
            <a:ext cx="5212080" cy="1627632"/>
          </a:xfrm>
          <a:prstGeom prst="roundRect">
            <a:avLst>
              <a:gd name="adj" fmla="val 3371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566928" y="1737360"/>
            <a:ext cx="82296" cy="1627632"/>
          </a:xfrm>
          <a:prstGeom prst="rect">
            <a:avLst/>
          </a:prstGeom>
          <a:solidFill>
            <a:srgbClr val="E31B23"/>
          </a:solidFill>
          <a:ln w="127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795528" y="1938528"/>
            <a:ext cx="384048" cy="384048"/>
          </a:xfrm>
          <a:prstGeom prst="rect">
            <a:avLst/>
          </a:prstGeom>
          <a:solidFill>
            <a:srgbClr val="E31B2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316736" y="1883664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A1A1A"/>
                </a:solidFill>
              </a:rPr>
              <a:t>Understand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316736" y="2267712"/>
            <a:ext cx="4242816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E5E5E"/>
                </a:solidFill>
              </a:rPr>
              <a:t>Distinguish safe, brave and principled spaces, and their different purposes.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6080760" y="1737360"/>
            <a:ext cx="5212080" cy="1627632"/>
          </a:xfrm>
          <a:prstGeom prst="roundRect">
            <a:avLst>
              <a:gd name="adj" fmla="val 3371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6080760" y="1737360"/>
            <a:ext cx="82296" cy="1627632"/>
          </a:xfrm>
          <a:prstGeom prst="rect">
            <a:avLst/>
          </a:prstGeom>
          <a:solidFill>
            <a:srgbClr val="007A87"/>
          </a:solidFill>
          <a:ln w="12700">
            <a:solidFill>
              <a:srgbClr val="007A8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6309360" y="1938528"/>
            <a:ext cx="384048" cy="384048"/>
          </a:xfrm>
          <a:prstGeom prst="rect">
            <a:avLst/>
          </a:prstGeom>
          <a:solidFill>
            <a:srgbClr val="007A8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2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830568" y="1883664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A1A1A"/>
                </a:solidFill>
              </a:rPr>
              <a:t>Co-create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830568" y="2267712"/>
            <a:ext cx="4242816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E5E5E"/>
                </a:solidFill>
              </a:rPr>
              <a:t>Use values-led design and ground-clearing practices with students.</a:t>
            </a:r>
            <a:endParaRPr lang="en-US" dirty="0">
              <a:cs typeface="Arial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66928" y="3703320"/>
            <a:ext cx="5212080" cy="1627632"/>
          </a:xfrm>
          <a:prstGeom prst="roundRect">
            <a:avLst>
              <a:gd name="adj" fmla="val 3371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566928" y="3703320"/>
            <a:ext cx="82296" cy="1627632"/>
          </a:xfrm>
          <a:prstGeom prst="rect">
            <a:avLst/>
          </a:prstGeom>
          <a:solidFill>
            <a:srgbClr val="F0B323"/>
          </a:solidFill>
          <a:ln w="12700">
            <a:solidFill>
              <a:srgbClr val="F0B3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795528" y="3904488"/>
            <a:ext cx="384048" cy="384048"/>
          </a:xfrm>
          <a:prstGeom prst="rect">
            <a:avLst/>
          </a:prstGeom>
          <a:solidFill>
            <a:srgbClr val="F0B32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3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316736" y="3849624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A1A1A"/>
                </a:solidFill>
              </a:rPr>
              <a:t>Embed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316736" y="4233672"/>
            <a:ext cx="4242816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E5E5E"/>
                </a:solidFill>
              </a:rPr>
              <a:t>Apply adaptable activities that make principles visible in teaching.</a:t>
            </a:r>
            <a:endParaRPr lang="en-US" dirty="0">
              <a:cs typeface="Arial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080760" y="3703320"/>
            <a:ext cx="5212080" cy="1627632"/>
          </a:xfrm>
          <a:prstGeom prst="roundRect">
            <a:avLst>
              <a:gd name="adj" fmla="val 3371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6080760" y="3703320"/>
            <a:ext cx="82296" cy="1627632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6309360" y="3904488"/>
            <a:ext cx="384048" cy="384048"/>
          </a:xfrm>
          <a:prstGeom prst="rect">
            <a:avLst/>
          </a:prstGeom>
          <a:solidFill>
            <a:srgbClr val="1F4E79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4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6830568" y="3849624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A1A1A"/>
                </a:solidFill>
              </a:rPr>
              <a:t>Respond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6830568" y="4233672"/>
            <a:ext cx="4242816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E5E5E"/>
                </a:solidFill>
              </a:rPr>
              <a:t>Navigate common teaching scenarios with integrity, empathy and clarity.</a:t>
            </a:r>
            <a:endParaRPr lang="en-US" dirty="0">
              <a:cs typeface="Arial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BUILDING PRINCIPLED SPACES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Safe spaces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66927" y="1664208"/>
            <a:ext cx="1538319" cy="265175"/>
          </a:xfrm>
          <a:prstGeom prst="rect">
            <a:avLst/>
          </a:prstGeom>
          <a:solidFill>
            <a:srgbClr val="E31B23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1400" b="1" kern="0" spc="80" dirty="0">
                <a:solidFill>
                  <a:srgbClr val="FFFFFF"/>
                </a:solidFill>
              </a:rPr>
              <a:t>ORIGINS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66928" y="2066544"/>
            <a:ext cx="5577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1A1A1A"/>
                </a:solidFill>
              </a:rPr>
              <a:t>“Safe spaces” typically describe environments where people feel secure enough to express themselves without fear of judgement or harm.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6583680" y="1664208"/>
            <a:ext cx="4681728" cy="3639312"/>
          </a:xfrm>
          <a:prstGeom prst="rect">
            <a:avLst/>
          </a:prstGeom>
          <a:solidFill>
            <a:srgbClr val="F7DDE2"/>
          </a:solidFill>
          <a:ln w="12700">
            <a:solidFill>
              <a:srgbClr val="F7DDE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6967728" y="2029968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E31B23"/>
                </a:solidFill>
              </a:rPr>
              <a:t>1970s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6967728" y="2871216"/>
            <a:ext cx="3566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</a:rPr>
              <a:t>Women’s and LGBT movements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967728" y="3730752"/>
            <a:ext cx="3611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5E5E5E"/>
                </a:solidFill>
              </a:rPr>
              <a:t>The term initially referred to physical meeting places where people could gather and share experiences in safety.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11752" y="3533887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E5E5E"/>
                </a:solidFill>
              </a:rPr>
              <a:t>Flenser et al. (2019)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ARAO AND CLEMENS, 2013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From safe spaces to brave spaces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66928" y="1709929"/>
            <a:ext cx="6748272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</a:rPr>
              <a:t>The educational goal is not to eliminate discomfort.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66928" y="2496312"/>
            <a:ext cx="6492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E31B23"/>
                </a:solidFill>
              </a:rPr>
              <a:t>It is to create the conditions in which challenge can become part of learning.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66928" y="3703320"/>
            <a:ext cx="33832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795528" y="391363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rgbClr val="007A87"/>
                </a:solidFill>
              </a:rPr>
              <a:t>ENGAGE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795528" y="4315968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with difficult topics</a:t>
            </a:r>
            <a:endParaRPr lang="en-US" sz="2000" dirty="0">
              <a:cs typeface="Arial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968496" y="3995928"/>
            <a:ext cx="3291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31B23"/>
                </a:solidFill>
              </a:rPr>
              <a:t>›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4297680" y="3703320"/>
            <a:ext cx="3383280" cy="1371600"/>
          </a:xfrm>
          <a:prstGeom prst="roundRect">
            <a:avLst/>
          </a:prstGeom>
          <a:solidFill>
            <a:srgbClr val="DDEFEA"/>
          </a:solidFill>
          <a:ln w="12700">
            <a:solidFill>
              <a:srgbClr val="007A8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4526280" y="391363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rgbClr val="E31B23"/>
                </a:solidFill>
              </a:rPr>
              <a:t>RISK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526280" y="4315968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being changed by dialogue</a:t>
            </a:r>
            <a:endParaRPr lang="en-US" sz="2000" dirty="0">
              <a:cs typeface="Arial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699248" y="3995928"/>
            <a:ext cx="3291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E31B23"/>
                </a:solidFill>
              </a:rPr>
              <a:t>›</a:t>
            </a:r>
            <a:endParaRPr lang="en-US" sz="2800" dirty="0"/>
          </a:p>
        </p:txBody>
      </p:sp>
      <p:sp>
        <p:nvSpPr>
          <p:cNvPr id="15" name="Shape 13"/>
          <p:cNvSpPr/>
          <p:nvPr/>
        </p:nvSpPr>
        <p:spPr>
          <a:xfrm>
            <a:off x="8028432" y="3703320"/>
            <a:ext cx="33832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8257032" y="391363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rgbClr val="007A87"/>
                </a:solidFill>
              </a:rPr>
              <a:t>LEARN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257032" y="4315968"/>
            <a:ext cx="2788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</a:rPr>
              <a:t>from experience and mistakes</a:t>
            </a:r>
            <a:endParaRPr lang="en-US" sz="2000" dirty="0">
              <a:cs typeface="Arial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HANALEI RAMOS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Principled spaces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66928" y="1737360"/>
            <a:ext cx="2377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</a:rPr>
              <a:t>A principled space upholds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66928" y="2203704"/>
            <a:ext cx="2103120" cy="384048"/>
          </a:xfrm>
          <a:prstGeom prst="rect">
            <a:avLst/>
          </a:prstGeom>
          <a:solidFill>
            <a:srgbClr val="E31B23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b="1" kern="0" spc="80" dirty="0">
                <a:solidFill>
                  <a:srgbClr val="FFFFFF"/>
                </a:solidFill>
              </a:rPr>
              <a:t>INCLUSIVITY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66928" y="2862072"/>
            <a:ext cx="2103120" cy="384048"/>
          </a:xfrm>
          <a:prstGeom prst="rect">
            <a:avLst/>
          </a:prstGeom>
          <a:solidFill>
            <a:srgbClr val="007A87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b="1" kern="0" spc="80" dirty="0">
                <a:solidFill>
                  <a:srgbClr val="FFFFFF"/>
                </a:solidFill>
              </a:rPr>
              <a:t>RESPECT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66928" y="3456432"/>
            <a:ext cx="2103120" cy="448056"/>
          </a:xfrm>
          <a:prstGeom prst="rect">
            <a:avLst/>
          </a:prstGeom>
          <a:solidFill>
            <a:srgbClr val="1F4E79"/>
          </a:solidFill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b="1" kern="0" spc="80" dirty="0">
                <a:solidFill>
                  <a:srgbClr val="FFFFFF"/>
                </a:solidFill>
              </a:rPr>
              <a:t>EQUITY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310128" y="1764792"/>
            <a:ext cx="7315200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</a:rPr>
              <a:t>Participants are empowered to share experiences and perspectives. Difference is not only respected, but actively engaged with across disciplines.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3310128" y="3456432"/>
            <a:ext cx="6903720" cy="1"/>
          </a:xfrm>
          <a:prstGeom prst="line">
            <a:avLst/>
          </a:prstGeom>
          <a:noFill/>
          <a:ln w="15240">
            <a:solidFill>
              <a:srgbClr val="D7D7D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3310128" y="3794760"/>
            <a:ext cx="7086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E31B23"/>
                </a:solidFill>
              </a:rPr>
              <a:t>Practice is continually adapted to respond to the evolving needs and identities of students.</a:t>
            </a:r>
            <a:endParaRPr lang="en-US" sz="2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FOUR DESIGN MOVES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Towards principled spaces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566928" y="1783080"/>
            <a:ext cx="2487168" cy="3520440"/>
          </a:xfrm>
          <a:prstGeom prst="roundRect">
            <a:avLst>
              <a:gd name="adj" fmla="val 2206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566928" y="1783080"/>
            <a:ext cx="82296" cy="3520440"/>
          </a:xfrm>
          <a:prstGeom prst="rect">
            <a:avLst/>
          </a:prstGeom>
          <a:solidFill>
            <a:srgbClr val="E31B23"/>
          </a:solidFill>
          <a:ln w="127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795528" y="1984248"/>
            <a:ext cx="384048" cy="384048"/>
          </a:xfrm>
          <a:prstGeom prst="rect">
            <a:avLst/>
          </a:prstGeom>
          <a:solidFill>
            <a:srgbClr val="E31B2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316736" y="1929384"/>
            <a:ext cx="1572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</a:rPr>
              <a:t>Clarify</a:t>
            </a:r>
            <a:endParaRPr lang="en-US" sz="1600">
              <a:cs typeface="Arial"/>
            </a:endParaRPr>
          </a:p>
        </p:txBody>
      </p:sp>
      <p:sp>
        <p:nvSpPr>
          <p:cNvPr id="9" name="Text 7"/>
          <p:cNvSpPr/>
          <p:nvPr/>
        </p:nvSpPr>
        <p:spPr>
          <a:xfrm>
            <a:off x="795662" y="2543153"/>
            <a:ext cx="1966139" cy="28620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E5E5E"/>
                </a:solidFill>
              </a:rPr>
              <a:t>purpose and tone</a:t>
            </a:r>
            <a:endParaRPr lang="en-US" sz="1400" dirty="0">
              <a:cs typeface="Arial"/>
            </a:endParaRPr>
          </a:p>
          <a:p>
            <a:pPr marL="0" indent="0">
              <a:buNone/>
            </a:pPr>
            <a:endParaRPr lang="en-US" sz="1400" dirty="0">
              <a:cs typeface="Arial"/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5E5E5E"/>
                </a:solidFill>
              </a:rPr>
              <a:t>Distinguish safe, brave and principled spaces.</a:t>
            </a:r>
            <a:endParaRPr lang="en-US" sz="1400" dirty="0">
              <a:cs typeface="Arial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328416" y="1783080"/>
            <a:ext cx="2487168" cy="3520440"/>
          </a:xfrm>
          <a:prstGeom prst="roundRect">
            <a:avLst>
              <a:gd name="adj" fmla="val 2206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3328416" y="1783080"/>
            <a:ext cx="82296" cy="3520440"/>
          </a:xfrm>
          <a:prstGeom prst="rect">
            <a:avLst/>
          </a:prstGeom>
          <a:solidFill>
            <a:srgbClr val="007A87"/>
          </a:solidFill>
          <a:ln w="12700">
            <a:solidFill>
              <a:srgbClr val="007A8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3557016" y="1984248"/>
            <a:ext cx="384048" cy="384048"/>
          </a:xfrm>
          <a:prstGeom prst="rect">
            <a:avLst/>
          </a:prstGeom>
          <a:solidFill>
            <a:srgbClr val="007A8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2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078224" y="1929384"/>
            <a:ext cx="1572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</a:rPr>
              <a:t>Co-create</a:t>
            </a:r>
            <a:endParaRPr lang="en-US" sz="1600">
              <a:cs typeface="Arial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557150" y="2408683"/>
            <a:ext cx="2089404" cy="28956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E5E5E"/>
                </a:solidFill>
              </a:rPr>
              <a:t>norms and values</a:t>
            </a:r>
            <a:endParaRPr lang="en-US" sz="1400" dirty="0">
              <a:cs typeface="Arial"/>
            </a:endParaRPr>
          </a:p>
          <a:p>
            <a:pPr marL="0" indent="0">
              <a:buNone/>
            </a:pPr>
            <a:endParaRPr lang="en-US" sz="1400" dirty="0">
              <a:cs typeface="Arial"/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5E5E5E"/>
                </a:solidFill>
              </a:rPr>
              <a:t>Invite participants to shape expectations together.</a:t>
            </a:r>
            <a:endParaRPr lang="en-US" sz="1400" dirty="0">
              <a:cs typeface="Arial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089904" y="1783080"/>
            <a:ext cx="2487168" cy="3520440"/>
          </a:xfrm>
          <a:prstGeom prst="roundRect">
            <a:avLst>
              <a:gd name="adj" fmla="val 2206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6089904" y="1783080"/>
            <a:ext cx="82296" cy="3520440"/>
          </a:xfrm>
          <a:prstGeom prst="rect">
            <a:avLst/>
          </a:prstGeom>
          <a:solidFill>
            <a:srgbClr val="F0B323"/>
          </a:solidFill>
          <a:ln w="12700">
            <a:solidFill>
              <a:srgbClr val="F0B3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6318504" y="1984248"/>
            <a:ext cx="384048" cy="384048"/>
          </a:xfrm>
          <a:prstGeom prst="rect">
            <a:avLst/>
          </a:prstGeom>
          <a:solidFill>
            <a:srgbClr val="F0B32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3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839712" y="1929384"/>
            <a:ext cx="1572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600" b="1" dirty="0">
                <a:solidFill>
                  <a:srgbClr val="1A1A1A"/>
                </a:solidFill>
              </a:rPr>
              <a:t>Structure </a:t>
            </a:r>
            <a:endParaRPr lang="en-US" sz="1600" dirty="0">
              <a:cs typeface="Arial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318638" y="2425492"/>
            <a:ext cx="2061389" cy="2878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E5E5E"/>
                </a:solidFill>
              </a:rPr>
              <a:t>participation</a:t>
            </a:r>
            <a:endParaRPr lang="en-US" sz="1400" dirty="0">
              <a:cs typeface="Arial"/>
            </a:endParaRPr>
          </a:p>
          <a:p>
            <a:pPr marL="0" indent="0">
              <a:buNone/>
            </a:pPr>
            <a:endParaRPr lang="en-US" sz="1400" dirty="0">
              <a:cs typeface="Arial"/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5E5E5E"/>
                </a:solidFill>
              </a:rPr>
              <a:t>Use activities that surface values and build trust.</a:t>
            </a:r>
            <a:endParaRPr lang="en-US" sz="1400" dirty="0">
              <a:cs typeface="Arial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8851392" y="1783080"/>
            <a:ext cx="2487168" cy="3520440"/>
          </a:xfrm>
          <a:prstGeom prst="roundRect">
            <a:avLst>
              <a:gd name="adj" fmla="val 2206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8851392" y="1783080"/>
            <a:ext cx="82296" cy="35204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9079992" y="1984248"/>
            <a:ext cx="384048" cy="384048"/>
          </a:xfrm>
          <a:prstGeom prst="rect">
            <a:avLst/>
          </a:prstGeom>
          <a:solidFill>
            <a:srgbClr val="1F4E79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4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601200" y="1929384"/>
            <a:ext cx="1572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A1A1A"/>
                </a:solidFill>
              </a:rPr>
              <a:t>Prepare</a:t>
            </a:r>
            <a:endParaRPr lang="en-US" sz="1600">
              <a:cs typeface="Arial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9080126" y="2386269"/>
            <a:ext cx="2184654" cy="28788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5E5E5E"/>
                </a:solidFill>
              </a:rPr>
              <a:t>for complexity</a:t>
            </a:r>
            <a:endParaRPr lang="en-US" sz="1400" dirty="0">
              <a:cs typeface="Arial"/>
            </a:endParaRPr>
          </a:p>
          <a:p>
            <a:pPr marL="0" indent="0">
              <a:buNone/>
            </a:pPr>
            <a:endParaRPr lang="en-US" sz="1400" dirty="0">
              <a:cs typeface="Arial"/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5E5E5E"/>
                </a:solidFill>
              </a:rPr>
              <a:t>Respond with integrity, empathy and clarity.</a:t>
            </a:r>
            <a:endParaRPr lang="en-US" sz="1400" dirty="0">
              <a:cs typeface="Arial"/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BEFORE SHARED WORK BEGINS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Ground-clearing practices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66928" y="1737360"/>
            <a:ext cx="6903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A1A1A"/>
                </a:solidFill>
              </a:rPr>
              <a:t>Intentional prompts and activities that help a group pause, reflect and align.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66928" y="2834640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1B23"/>
                </a:solidFill>
              </a:rPr>
              <a:t>01</a:t>
            </a:r>
            <a:endParaRPr lang="en-US" sz="1600">
              <a:cs typeface="Arial"/>
            </a:endParaRPr>
          </a:p>
        </p:txBody>
      </p:sp>
      <p:sp>
        <p:nvSpPr>
          <p:cNvPr id="7" name="Text 5"/>
          <p:cNvSpPr/>
          <p:nvPr/>
        </p:nvSpPr>
        <p:spPr>
          <a:xfrm>
            <a:off x="1234440" y="283464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1A1A1A"/>
                </a:solidFill>
              </a:rPr>
              <a:t>SURFACE</a:t>
            </a:r>
            <a:endParaRPr lang="en-US" sz="1600">
              <a:cs typeface="Arial"/>
            </a:endParaRPr>
          </a:p>
        </p:txBody>
      </p:sp>
      <p:sp>
        <p:nvSpPr>
          <p:cNvPr id="8" name="Text 6"/>
          <p:cNvSpPr/>
          <p:nvPr/>
        </p:nvSpPr>
        <p:spPr>
          <a:xfrm>
            <a:off x="2743200" y="2834640"/>
            <a:ext cx="4663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E5E5E"/>
                </a:solidFill>
              </a:rPr>
              <a:t>assumptions, emotions and power dynamics</a:t>
            </a:r>
            <a:endParaRPr lang="en-US" sz="1600">
              <a:cs typeface="Arial"/>
            </a:endParaRPr>
          </a:p>
        </p:txBody>
      </p:sp>
      <p:sp>
        <p:nvSpPr>
          <p:cNvPr id="9" name="Text 7"/>
          <p:cNvSpPr/>
          <p:nvPr/>
        </p:nvSpPr>
        <p:spPr>
          <a:xfrm>
            <a:off x="566928" y="3703320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1B23"/>
                </a:solidFill>
              </a:rPr>
              <a:t>02</a:t>
            </a:r>
            <a:endParaRPr lang="en-US" sz="1600">
              <a:cs typeface="Arial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234440" y="370332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1A1A1A"/>
                </a:solidFill>
              </a:rPr>
              <a:t>ESTABLISH</a:t>
            </a:r>
            <a:endParaRPr lang="en-US" sz="1600">
              <a:cs typeface="Arial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743200" y="3703320"/>
            <a:ext cx="4663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E5E5E"/>
                </a:solidFill>
              </a:rPr>
              <a:t>boundaries and expectations</a:t>
            </a:r>
            <a:endParaRPr lang="en-US" sz="1600">
              <a:cs typeface="Arial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66928" y="4572000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1B23"/>
                </a:solidFill>
              </a:rPr>
              <a:t>03</a:t>
            </a:r>
            <a:endParaRPr lang="en-US" sz="1600">
              <a:cs typeface="Arial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34440" y="457200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1A1A1A"/>
                </a:solidFill>
              </a:rPr>
              <a:t>CREATE</a:t>
            </a:r>
            <a:endParaRPr lang="en-US" sz="1600">
              <a:cs typeface="Arial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743200" y="4572000"/>
            <a:ext cx="4663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E5E5E"/>
                </a:solidFill>
              </a:rPr>
              <a:t>space for discussion and reflection</a:t>
            </a:r>
            <a:endParaRPr lang="en-US" sz="1600">
              <a:cs typeface="Arial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247888" y="1828800"/>
            <a:ext cx="2423160" cy="2423160"/>
          </a:xfrm>
          <a:prstGeom prst="ellipse">
            <a:avLst/>
          </a:prstGeom>
          <a:solidFill>
            <a:srgbClr val="E31B23">
              <a:alpha val="95000"/>
            </a:srgbClr>
          </a:solidFill>
          <a:ln w="127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8549640" y="2404872"/>
            <a:ext cx="1828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kern="0" spc="110" dirty="0">
                <a:solidFill>
                  <a:srgbClr val="FFFFFF"/>
                </a:solidFill>
              </a:rPr>
              <a:t>PAUSE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kern="0" spc="110" dirty="0">
                <a:solidFill>
                  <a:srgbClr val="FFFFFF"/>
                </a:solidFill>
              </a:rPr>
              <a:t>REFLECT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kern="0" spc="110" dirty="0">
                <a:solidFill>
                  <a:srgbClr val="FFFFFF"/>
                </a:solidFill>
              </a:rPr>
              <a:t>ALIGN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40" dirty="0">
                <a:solidFill>
                  <a:srgbClr val="E31B23"/>
                </a:solidFill>
              </a:rPr>
              <a:t>EXAMPLES 1 AND 2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66928" y="694944"/>
            <a:ext cx="10698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1A1A"/>
                </a:solidFill>
              </a:rPr>
              <a:t>Ground clearing in practice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960120" cy="1"/>
          </a:xfrm>
          <a:prstGeom prst="line">
            <a:avLst/>
          </a:prstGeom>
          <a:noFill/>
          <a:ln w="381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566928" y="1755648"/>
            <a:ext cx="5257800" cy="4160520"/>
          </a:xfrm>
          <a:prstGeom prst="roundRect">
            <a:avLst>
              <a:gd name="adj" fmla="val 1319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566928" y="1755648"/>
            <a:ext cx="82296" cy="4160520"/>
          </a:xfrm>
          <a:prstGeom prst="rect">
            <a:avLst/>
          </a:prstGeom>
          <a:solidFill>
            <a:srgbClr val="E31B23"/>
          </a:solidFill>
          <a:ln w="12700">
            <a:solidFill>
              <a:srgbClr val="E31B2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795528" y="1956816"/>
            <a:ext cx="384048" cy="384048"/>
          </a:xfrm>
          <a:prstGeom prst="rect">
            <a:avLst/>
          </a:prstGeom>
          <a:solidFill>
            <a:srgbClr val="E31B2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316736" y="1901952"/>
            <a:ext cx="4343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A1A1A"/>
                </a:solidFill>
              </a:rPr>
              <a:t>Discuss positionality</a:t>
            </a:r>
            <a:endParaRPr lang="en-US">
              <a:cs typeface="Arial"/>
            </a:endParaRPr>
          </a:p>
        </p:txBody>
      </p:sp>
      <p:sp>
        <p:nvSpPr>
          <p:cNvPr id="9" name="Text 7"/>
          <p:cNvSpPr/>
          <p:nvPr/>
        </p:nvSpPr>
        <p:spPr>
          <a:xfrm>
            <a:off x="795662" y="2549338"/>
            <a:ext cx="4860036" cy="35021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E5E5E"/>
                </a:solidFill>
              </a:rPr>
              <a:t>Acknowledge how privilege and position shape participation. Peggy McIntosh’s “invisible knapsack” offers a powerful metaphor for unearned advantages and can support students to work through discomfort.</a:t>
            </a:r>
            <a:endParaRPr lang="en-US" sz="1600">
              <a:cs typeface="Arial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053328" y="1755648"/>
            <a:ext cx="5212080" cy="4160520"/>
          </a:xfrm>
          <a:prstGeom prst="roundRect">
            <a:avLst>
              <a:gd name="adj" fmla="val 1319"/>
            </a:avLst>
          </a:prstGeom>
          <a:solidFill>
            <a:srgbClr val="FFFFFF"/>
          </a:solidFill>
          <a:ln w="10160">
            <a:solidFill>
              <a:srgbClr val="D7D7D2"/>
            </a:solidFill>
            <a:prstDash val="solid"/>
          </a:ln>
          <a:effectLst>
            <a:outerShdw blurRad="12700" dist="50800" dir="2700000" algn="bl" rotWithShape="0">
              <a:srgbClr val="BBBBBB">
                <a:alpha val="1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6053328" y="1755648"/>
            <a:ext cx="82296" cy="4160520"/>
          </a:xfrm>
          <a:prstGeom prst="rect">
            <a:avLst/>
          </a:prstGeom>
          <a:solidFill>
            <a:srgbClr val="007A87"/>
          </a:solidFill>
          <a:ln w="12700">
            <a:solidFill>
              <a:srgbClr val="007A8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6281928" y="1956816"/>
            <a:ext cx="384048" cy="384048"/>
          </a:xfrm>
          <a:prstGeom prst="rect">
            <a:avLst/>
          </a:prstGeom>
          <a:solidFill>
            <a:srgbClr val="007A87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2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803136" y="1901952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A1A1A"/>
                </a:solidFill>
              </a:rPr>
              <a:t>Listen actively</a:t>
            </a:r>
            <a:endParaRPr lang="en-US">
              <a:cs typeface="Arial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282062" y="2515722"/>
            <a:ext cx="4707860" cy="35357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5E5E5E"/>
                </a:solidFill>
              </a:rPr>
              <a:t>Active listening enables empathy and compassion. It asks teachers and students to attend to one another, remain curious and make room for perspectives beyond their own.</a:t>
            </a:r>
            <a:endParaRPr lang="en-US" sz="1600">
              <a:cs typeface="Arial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66928" y="6053328"/>
            <a:ext cx="6858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E5E5E"/>
                </a:solidFill>
              </a:rPr>
              <a:t>McIntosh (1989)  •  Newton (2024)  •  Canpolat et al. (2015)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835640" y="6501384"/>
            <a:ext cx="256032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777777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8c733f-7be1-410d-aa39-6a8d7538e9db">
      <Terms xmlns="http://schemas.microsoft.com/office/infopath/2007/PartnerControls"/>
    </lcf76f155ced4ddcb4097134ff3c332f>
    <TaxCatchAll xmlns="a8410689-43c4-4c97-b035-77dd0f0b477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CD8C5E554C9746B74162CF47E78A48" ma:contentTypeVersion="18" ma:contentTypeDescription="Create a new document." ma:contentTypeScope="" ma:versionID="f1d20c4612e1e9ea08214a474e3e847f">
  <xsd:schema xmlns:xsd="http://www.w3.org/2001/XMLSchema" xmlns:xs="http://www.w3.org/2001/XMLSchema" xmlns:p="http://schemas.microsoft.com/office/2006/metadata/properties" xmlns:ns2="788c733f-7be1-410d-aa39-6a8d7538e9db" xmlns:ns3="a8410689-43c4-4c97-b035-77dd0f0b4771" targetNamespace="http://schemas.microsoft.com/office/2006/metadata/properties" ma:root="true" ma:fieldsID="a94c9d1ac1def6bfcc8f8226766db31c" ns2:_="" ns3:_="">
    <xsd:import namespace="788c733f-7be1-410d-aa39-6a8d7538e9db"/>
    <xsd:import namespace="a8410689-43c4-4c97-b035-77dd0f0b47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8c733f-7be1-410d-aa39-6a8d7538e9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64bf66-3ab6-4740-8ae4-bf44781f38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410689-43c4-4c97-b035-77dd0f0b477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46f6016-b104-4156-8625-b96f945fce5c}" ma:internalName="TaxCatchAll" ma:showField="CatchAllData" ma:web="a8410689-43c4-4c97-b035-77dd0f0b47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996327-D985-41BE-9D97-BEB11BF0DF84}">
  <ds:schemaRefs>
    <ds:schemaRef ds:uri="http://schemas.microsoft.com/office/2006/metadata/properties"/>
    <ds:schemaRef ds:uri="http://schemas.microsoft.com/office/infopath/2007/PartnerControls"/>
    <ds:schemaRef ds:uri="788c733f-7be1-410d-aa39-6a8d7538e9db"/>
    <ds:schemaRef ds:uri="a8410689-43c4-4c97-b035-77dd0f0b4771"/>
  </ds:schemaRefs>
</ds:datastoreItem>
</file>

<file path=customXml/itemProps2.xml><?xml version="1.0" encoding="utf-8"?>
<ds:datastoreItem xmlns:ds="http://schemas.openxmlformats.org/officeDocument/2006/customXml" ds:itemID="{558863E8-6ECF-422B-ACD9-8C35372379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8c733f-7be1-410d-aa39-6a8d7538e9db"/>
    <ds:schemaRef ds:uri="a8410689-43c4-4c97-b035-77dd0f0b47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BECBAA-385D-4DD2-8394-551A9C27396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67eafd-e777-42a5-91bb-9440fd43b893}" enabled="0" method="" siteId="{5567eafd-e777-42a5-91bb-9440fd43b89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923</Words>
  <Application>Microsoft Macintosh PowerPoint</Application>
  <PresentationFormat>Widescreen</PresentationFormat>
  <Paragraphs>190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London School of Economics and Political Science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Principled Spaces of Learning</dc:title>
  <dc:subject>Principled Spaces</dc:subject>
  <dc:creator>Akile Ahmet</dc:creator>
  <cp:lastModifiedBy>Akile Ahmet</cp:lastModifiedBy>
  <cp:revision>74</cp:revision>
  <dcterms:created xsi:type="dcterms:W3CDTF">2026-09-10T09:56:09Z</dcterms:created>
  <dcterms:modified xsi:type="dcterms:W3CDTF">2026-09-10T16:58:53Z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0x010100D7CD8C5E554C9746B74162CF47E78A48</vt:lpwstr>
  </property>
</Properties>
</file>