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8" r:id="rId4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6DE547-D497-F544-A498-F7B024FCB0C9}" v="1" dt="2026-09-10T12:59:51.0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10"/>
  </p:normalViewPr>
  <p:slideViewPr>
    <p:cSldViewPr snapToGrid="0" snapToObjects="1">
      <p:cViewPr varScale="1">
        <p:scale>
          <a:sx n="144" d="100"/>
          <a:sy n="144" d="100"/>
        </p:scale>
        <p:origin x="720" y="18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kile Ahmet" userId="450445bb-67c9-41b9-9510-08c7515c4924" providerId="ADAL" clId="{970653FE-7B25-521D-9464-5FC23230502E}"/>
    <pc:docChg chg="undo custSel modSld">
      <pc:chgData name="Akile Ahmet" userId="450445bb-67c9-41b9-9510-08c7515c4924" providerId="ADAL" clId="{970653FE-7B25-521D-9464-5FC23230502E}" dt="2026-09-10T12:59:51.044" v="58" actId="20577"/>
      <pc:docMkLst>
        <pc:docMk/>
      </pc:docMkLst>
      <pc:sldChg chg="addSp delSp modSp mod">
        <pc:chgData name="Akile Ahmet" userId="450445bb-67c9-41b9-9510-08c7515c4924" providerId="ADAL" clId="{970653FE-7B25-521D-9464-5FC23230502E}" dt="2026-09-10T12:22:12.590" v="32" actId="20577"/>
        <pc:sldMkLst>
          <pc:docMk/>
          <pc:sldMk cId="0" sldId="295"/>
        </pc:sldMkLst>
        <pc:spChg chg="mod">
          <ac:chgData name="Akile Ahmet" userId="450445bb-67c9-41b9-9510-08c7515c4924" providerId="ADAL" clId="{970653FE-7B25-521D-9464-5FC23230502E}" dt="2026-09-10T11:42:27.959" v="4" actId="255"/>
          <ac:spMkLst>
            <pc:docMk/>
            <pc:sldMk cId="0" sldId="295"/>
            <ac:spMk id="9" creationId="{00000000-0000-0000-0000-000000000000}"/>
          </ac:spMkLst>
        </pc:spChg>
        <pc:spChg chg="mod">
          <ac:chgData name="Akile Ahmet" userId="450445bb-67c9-41b9-9510-08c7515c4924" providerId="ADAL" clId="{970653FE-7B25-521D-9464-5FC23230502E}" dt="2026-09-10T11:42:34.075" v="5" actId="255"/>
          <ac:spMkLst>
            <pc:docMk/>
            <pc:sldMk cId="0" sldId="295"/>
            <ac:spMk id="13" creationId="{00000000-0000-0000-0000-000000000000}"/>
          </ac:spMkLst>
        </pc:spChg>
        <pc:spChg chg="mod">
          <ac:chgData name="Akile Ahmet" userId="450445bb-67c9-41b9-9510-08c7515c4924" providerId="ADAL" clId="{970653FE-7B25-521D-9464-5FC23230502E}" dt="2026-09-10T12:22:01.170" v="29" actId="20577"/>
          <ac:spMkLst>
            <pc:docMk/>
            <pc:sldMk cId="0" sldId="295"/>
            <ac:spMk id="14" creationId="{00000000-0000-0000-0000-000000000000}"/>
          </ac:spMkLst>
        </pc:spChg>
        <pc:spChg chg="mod">
          <ac:chgData name="Akile Ahmet" userId="450445bb-67c9-41b9-9510-08c7515c4924" providerId="ADAL" clId="{970653FE-7B25-521D-9464-5FC23230502E}" dt="2026-09-10T11:40:00.498" v="1" actId="255"/>
          <ac:spMkLst>
            <pc:docMk/>
            <pc:sldMk cId="0" sldId="295"/>
            <ac:spMk id="17" creationId="{00000000-0000-0000-0000-000000000000}"/>
          </ac:spMkLst>
        </pc:spChg>
        <pc:spChg chg="add del mod">
          <ac:chgData name="Akile Ahmet" userId="450445bb-67c9-41b9-9510-08c7515c4924" providerId="ADAL" clId="{970653FE-7B25-521D-9464-5FC23230502E}" dt="2026-09-10T12:22:12.590" v="32" actId="20577"/>
          <ac:spMkLst>
            <pc:docMk/>
            <pc:sldMk cId="0" sldId="295"/>
            <ac:spMk id="18" creationId="{00000000-0000-0000-0000-000000000000}"/>
          </ac:spMkLst>
        </pc:spChg>
      </pc:sldChg>
      <pc:sldChg chg="modSp mod">
        <pc:chgData name="Akile Ahmet" userId="450445bb-67c9-41b9-9510-08c7515c4924" providerId="ADAL" clId="{970653FE-7B25-521D-9464-5FC23230502E}" dt="2026-09-10T12:59:51.044" v="58" actId="20577"/>
        <pc:sldMkLst>
          <pc:docMk/>
          <pc:sldMk cId="0" sldId="298"/>
        </pc:sldMkLst>
        <pc:spChg chg="mod">
          <ac:chgData name="Akile Ahmet" userId="450445bb-67c9-41b9-9510-08c7515c4924" providerId="ADAL" clId="{970653FE-7B25-521D-9464-5FC23230502E}" dt="2026-09-10T12:59:51.044" v="58" actId="20577"/>
          <ac:spMkLst>
            <pc:docMk/>
            <pc:sldMk cId="0" sldId="298"/>
            <ac:spMk id="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7879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slide. LSE master logo reversed on a dark ground.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10972800" y="91440"/>
            <a:ext cx="8229600" cy="731520"/>
          </a:xfrm>
          <a:prstGeom prst="rect">
            <a:avLst/>
          </a:prstGeom>
          <a:noFill/>
          <a:ln/>
        </p:spPr>
        <p:txBody>
          <a:bodyPr wrap="square" rtlCol="0"/>
          <a:lstStyle>
            <a:lvl1pPr marL="0" indent="0">
              <a:buNone/>
              <a:defRPr lang="en-GB" dirty="0"/>
            </a:lvl1pPr>
          </a:lstStyle>
          <a:p>
            <a:pPr marL="0" indent="0">
              <a:buNone/>
            </a:pPr>
            <a:r>
              <a:rPr lang="en-GB" dirty="0">
                <a:solidFill>
                  <a:srgbClr val="000000"/>
                </a:solidFill>
              </a:rPr>
              <a:t> </a:t>
            </a:r>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lang="en-GB"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lang="en-GB"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lang="en-GB"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lang="en-GB"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lang="en-GB"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lang="en-GB"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lang="en-GB"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GB"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GB"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GB" sz="2000" kern="1200">
          <a:solidFill>
            <a:schemeClr val="tx1"/>
          </a:solidFill>
          <a:latin typeface="+mn-lt"/>
          <a:ea typeface="+mn-ea"/>
          <a:cs typeface="+mn-cs"/>
        </a:defRPr>
      </a:lvl9pPr>
    </p:bodyStyle>
    <p:otherStyle>
      <a:defPPr>
        <a:defRPr lang="en-GB"/>
      </a:defPPr>
      <a:lvl1pPr marL="0" algn="l" defTabSz="914400" rtl="0" eaLnBrk="1" latinLnBrk="0" hangingPunct="1">
        <a:defRPr lang="en-GB" sz="1800" kern="1200">
          <a:solidFill>
            <a:schemeClr val="tx1"/>
          </a:solidFill>
          <a:latin typeface="+mn-lt"/>
          <a:ea typeface="+mn-ea"/>
          <a:cs typeface="+mn-cs"/>
        </a:defRPr>
      </a:lvl1pPr>
      <a:lvl2pPr marL="457200" algn="l" defTabSz="914400" rtl="0" eaLnBrk="1" latinLnBrk="0" hangingPunct="1">
        <a:defRPr lang="en-GB" sz="1800" kern="1200">
          <a:solidFill>
            <a:schemeClr val="tx1"/>
          </a:solidFill>
          <a:latin typeface="+mn-lt"/>
          <a:ea typeface="+mn-ea"/>
          <a:cs typeface="+mn-cs"/>
        </a:defRPr>
      </a:lvl2pPr>
      <a:lvl3pPr marL="914400" algn="l" defTabSz="914400" rtl="0" eaLnBrk="1" latinLnBrk="0" hangingPunct="1">
        <a:defRPr lang="en-GB" sz="1800" kern="1200">
          <a:solidFill>
            <a:schemeClr val="tx1"/>
          </a:solidFill>
          <a:latin typeface="+mn-lt"/>
          <a:ea typeface="+mn-ea"/>
          <a:cs typeface="+mn-cs"/>
        </a:defRPr>
      </a:lvl3pPr>
      <a:lvl4pPr marL="1371600" algn="l" defTabSz="914400" rtl="0" eaLnBrk="1" latinLnBrk="0" hangingPunct="1">
        <a:defRPr lang="en-GB" sz="1800" kern="1200">
          <a:solidFill>
            <a:schemeClr val="tx1"/>
          </a:solidFill>
          <a:latin typeface="+mn-lt"/>
          <a:ea typeface="+mn-ea"/>
          <a:cs typeface="+mn-cs"/>
        </a:defRPr>
      </a:lvl4pPr>
      <a:lvl5pPr marL="1828800" algn="l" defTabSz="914400" rtl="0" eaLnBrk="1" latinLnBrk="0" hangingPunct="1">
        <a:defRPr lang="en-GB" sz="1800" kern="1200">
          <a:solidFill>
            <a:schemeClr val="tx1"/>
          </a:solidFill>
          <a:latin typeface="+mn-lt"/>
          <a:ea typeface="+mn-ea"/>
          <a:cs typeface="+mn-cs"/>
        </a:defRPr>
      </a:lvl5pPr>
      <a:lvl6pPr marL="2286000" algn="l" defTabSz="914400" rtl="0" eaLnBrk="1" latinLnBrk="0" hangingPunct="1">
        <a:defRPr lang="en-GB" sz="1800" kern="1200">
          <a:solidFill>
            <a:schemeClr val="tx1"/>
          </a:solidFill>
          <a:latin typeface="+mn-lt"/>
          <a:ea typeface="+mn-ea"/>
          <a:cs typeface="+mn-cs"/>
        </a:defRPr>
      </a:lvl6pPr>
      <a:lvl7pPr marL="2743200" algn="l" defTabSz="914400" rtl="0" eaLnBrk="1" latinLnBrk="0" hangingPunct="1">
        <a:defRPr lang="en-GB" sz="1800" kern="1200">
          <a:solidFill>
            <a:schemeClr val="tx1"/>
          </a:solidFill>
          <a:latin typeface="+mn-lt"/>
          <a:ea typeface="+mn-ea"/>
          <a:cs typeface="+mn-cs"/>
        </a:defRPr>
      </a:lvl7pPr>
      <a:lvl8pPr marL="3200400" algn="l" defTabSz="914400" rtl="0" eaLnBrk="1" latinLnBrk="0" hangingPunct="1">
        <a:defRPr lang="en-GB" sz="1800" kern="1200">
          <a:solidFill>
            <a:schemeClr val="tx1"/>
          </a:solidFill>
          <a:latin typeface="+mn-lt"/>
          <a:ea typeface="+mn-ea"/>
          <a:cs typeface="+mn-cs"/>
        </a:defRPr>
      </a:lvl8pPr>
      <a:lvl9pPr marL="3657600" algn="l" defTabSz="914400" rtl="0" eaLnBrk="1" latinLnBrk="0" hangingPunct="1">
        <a:defRPr lang="en-GB"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info.lse.ac.uk/current-students/student-futures/developing-your-career" TargetMode="External"/><Relationship Id="rId3" Type="http://schemas.openxmlformats.org/officeDocument/2006/relationships/image" Target="../media/image4.png"/><Relationship Id="rId7" Type="http://schemas.openxmlformats.org/officeDocument/2006/relationships/hyperlink" Target="https://info.lse.ac.uk/current-students/learning-lab/Meet-the-team"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s://info.lse.ac.uk/current-students/financial-support/student-support-lse-access" TargetMode="External"/><Relationship Id="rId5" Type="http://schemas.openxmlformats.org/officeDocument/2006/relationships/hyperlink" Target="https://info.lse.ac.uk/current-students/lse-life" TargetMode="External"/><Relationship Id="rId10" Type="http://schemas.openxmlformats.org/officeDocument/2006/relationships/hyperlink" Target="https://info.lse.ac.uk/staff/divisions/eden-centre" TargetMode="External"/><Relationship Id="rId4" Type="http://schemas.openxmlformats.org/officeDocument/2006/relationships/hyperlink" Target="https://info.lse.ac.uk/current-students/student-wellbeing/disability-wellbeing/disability-and-mental-health-service" TargetMode="External"/><Relationship Id="rId9" Type="http://schemas.openxmlformats.org/officeDocument/2006/relationships/hyperlink" Target="https://info.lse.ac.uk/current-students/student-services/departmental-student-advice-team"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hyperlink" Target="mailto:inclusiveedu@lse.ac.u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01A38"/>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Academic Mentoring and Teaching Scenarios 2026-27</a:t>
            </a:r>
            <a:endParaRPr lang="en-GB" sz="1800" dirty="0"/>
          </a:p>
        </p:txBody>
      </p:sp>
      <p:sp>
        <p:nvSpPr>
          <p:cNvPr id="3" name="Shape 1"/>
          <p:cNvSpPr/>
          <p:nvPr/>
        </p:nvSpPr>
        <p:spPr>
          <a:xfrm>
            <a:off x="0" y="0"/>
            <a:ext cx="9144000" cy="82296"/>
          </a:xfrm>
          <a:prstGeom prst="rect">
            <a:avLst/>
          </a:prstGeom>
          <a:solidFill>
            <a:srgbClr val="E0112B"/>
          </a:solidFill>
          <a:ln/>
        </p:spPr>
        <p:txBody>
          <a:bodyPr/>
          <a:lstStyle/>
          <a:p>
            <a:endParaRPr lang="en-GB"/>
          </a:p>
        </p:txBody>
      </p:sp>
      <p:sp>
        <p:nvSpPr>
          <p:cNvPr id="4" name="Shape 2"/>
          <p:cNvSpPr/>
          <p:nvPr/>
        </p:nvSpPr>
        <p:spPr>
          <a:xfrm>
            <a:off x="3794760" y="82296"/>
            <a:ext cx="5349240" cy="5061204"/>
          </a:xfrm>
          <a:prstGeom prst="rect">
            <a:avLst/>
          </a:prstGeom>
          <a:solidFill>
            <a:srgbClr val="1C2B5E"/>
          </a:solidFill>
          <a:ln/>
        </p:spPr>
        <p:txBody>
          <a:bodyPr/>
          <a:lstStyle/>
          <a:p>
            <a:endParaRPr lang="en-GB"/>
          </a:p>
        </p:txBody>
      </p:sp>
      <p:pic>
        <p:nvPicPr>
          <p:cNvPr id="5" name="Image 0" descr="The London School of Economics and Political Science logo"/>
          <p:cNvPicPr>
            <a:picLocks noChangeAspect="1"/>
          </p:cNvPicPr>
          <p:nvPr/>
        </p:nvPicPr>
        <p:blipFill>
          <a:blip r:embed="rId3"/>
          <a:stretch>
            <a:fillRect/>
          </a:stretch>
        </p:blipFill>
        <p:spPr>
          <a:xfrm>
            <a:off x="502920" y="384048"/>
            <a:ext cx="1874520" cy="1234440"/>
          </a:xfrm>
          <a:prstGeom prst="rect">
            <a:avLst/>
          </a:prstGeom>
        </p:spPr>
      </p:pic>
      <p:sp>
        <p:nvSpPr>
          <p:cNvPr id="6" name="Text 3"/>
          <p:cNvSpPr txBox="1"/>
          <p:nvPr/>
        </p:nvSpPr>
        <p:spPr>
          <a:xfrm>
            <a:off x="502920" y="1810512"/>
            <a:ext cx="3108960" cy="1737360"/>
          </a:xfrm>
          <a:prstGeom prst="rect">
            <a:avLst/>
          </a:prstGeom>
          <a:noFill/>
          <a:ln/>
        </p:spPr>
        <p:txBody>
          <a:bodyPr wrap="square" lIns="0" tIns="0" rIns="0" bIns="0" rtlCol="0" anchor="t"/>
          <a:lstStyle/>
          <a:p>
            <a:pPr marL="0" indent="0">
              <a:lnSpc>
                <a:spcPct val="106000"/>
              </a:lnSpc>
              <a:buNone/>
            </a:pPr>
            <a:r>
              <a:rPr lang="en-GB" sz="2400" b="1" dirty="0">
                <a:solidFill>
                  <a:srgbClr val="FFFFFF"/>
                </a:solidFill>
                <a:latin typeface="Arial" pitchFamily="34" charset="0"/>
                <a:ea typeface="Arial" pitchFamily="34" charset="-122"/>
                <a:cs typeface="Arial" pitchFamily="34" charset="-120"/>
              </a:rPr>
              <a:t>Academic Mentoring and Teaching Scenarios</a:t>
            </a:r>
            <a:endParaRPr lang="en-GB" sz="2400" dirty="0"/>
          </a:p>
        </p:txBody>
      </p:sp>
      <p:sp>
        <p:nvSpPr>
          <p:cNvPr id="7" name="Shape 4"/>
          <p:cNvSpPr/>
          <p:nvPr/>
        </p:nvSpPr>
        <p:spPr>
          <a:xfrm>
            <a:off x="502920" y="3639312"/>
            <a:ext cx="777240" cy="45720"/>
          </a:xfrm>
          <a:prstGeom prst="rect">
            <a:avLst/>
          </a:prstGeom>
          <a:solidFill>
            <a:srgbClr val="E0112B"/>
          </a:solidFill>
          <a:ln/>
        </p:spPr>
        <p:txBody>
          <a:bodyPr/>
          <a:lstStyle/>
          <a:p>
            <a:endParaRPr lang="en-GB"/>
          </a:p>
        </p:txBody>
      </p:sp>
      <p:sp>
        <p:nvSpPr>
          <p:cNvPr id="8" name="Text 5"/>
          <p:cNvSpPr txBox="1"/>
          <p:nvPr/>
        </p:nvSpPr>
        <p:spPr>
          <a:xfrm>
            <a:off x="502920" y="3767328"/>
            <a:ext cx="3017520" cy="329184"/>
          </a:xfrm>
          <a:prstGeom prst="rect">
            <a:avLst/>
          </a:prstGeom>
          <a:noFill/>
          <a:ln/>
        </p:spPr>
        <p:txBody>
          <a:bodyPr wrap="square" lIns="0" tIns="0" rIns="0" bIns="0" rtlCol="0" anchor="ctr"/>
          <a:lstStyle/>
          <a:p>
            <a:pPr marL="0" indent="0">
              <a:buNone/>
            </a:pPr>
            <a:r>
              <a:rPr lang="en-GB" sz="2000" b="1" dirty="0">
                <a:solidFill>
                  <a:srgbClr val="FFFFFF"/>
                </a:solidFill>
                <a:latin typeface="Arial" pitchFamily="34" charset="0"/>
                <a:ea typeface="Arial" pitchFamily="34" charset="-122"/>
                <a:cs typeface="Arial" pitchFamily="34" charset="-120"/>
              </a:rPr>
              <a:t>2026 – 27</a:t>
            </a:r>
            <a:endParaRPr lang="en-GB" sz="2000" dirty="0"/>
          </a:p>
        </p:txBody>
      </p:sp>
      <p:sp>
        <p:nvSpPr>
          <p:cNvPr id="9" name="Text 6"/>
          <p:cNvSpPr txBox="1"/>
          <p:nvPr/>
        </p:nvSpPr>
        <p:spPr>
          <a:xfrm>
            <a:off x="502920" y="4133088"/>
            <a:ext cx="3108960" cy="566928"/>
          </a:xfrm>
          <a:prstGeom prst="rect">
            <a:avLst/>
          </a:prstGeom>
          <a:noFill/>
          <a:ln/>
        </p:spPr>
        <p:txBody>
          <a:bodyPr wrap="square" lIns="0" tIns="0" rIns="0" bIns="0" rtlCol="0" anchor="t"/>
          <a:lstStyle/>
          <a:p>
            <a:pPr marL="0" indent="0">
              <a:lnSpc>
                <a:spcPct val="110000"/>
              </a:lnSpc>
              <a:buNone/>
            </a:pPr>
            <a:r>
              <a:rPr lang="en-GB" sz="1800" dirty="0">
                <a:solidFill>
                  <a:srgbClr val="D0D5E8"/>
                </a:solidFill>
                <a:latin typeface="Arial" pitchFamily="34" charset="0"/>
                <a:ea typeface="Arial" pitchFamily="34" charset="-122"/>
                <a:cs typeface="Arial" pitchFamily="34" charset="-120"/>
              </a:rPr>
              <a:t>Eden Centre for Education Enhancement</a:t>
            </a:r>
            <a:endParaRPr lang="en-GB" sz="1800" dirty="0"/>
          </a:p>
        </p:txBody>
      </p:sp>
      <p:sp>
        <p:nvSpPr>
          <p:cNvPr id="10" name="Shape 7"/>
          <p:cNvSpPr/>
          <p:nvPr/>
        </p:nvSpPr>
        <p:spPr>
          <a:xfrm>
            <a:off x="4224528" y="685800"/>
            <a:ext cx="4462272" cy="1188720"/>
          </a:xfrm>
          <a:prstGeom prst="rect">
            <a:avLst/>
          </a:prstGeom>
          <a:solidFill>
            <a:srgbClr val="FFFFFF"/>
          </a:solidFill>
          <a:ln/>
        </p:spPr>
        <p:txBody>
          <a:bodyPr/>
          <a:lstStyle/>
          <a:p>
            <a:endParaRPr lang="en-GB"/>
          </a:p>
        </p:txBody>
      </p:sp>
      <p:sp>
        <p:nvSpPr>
          <p:cNvPr id="11" name="Shape 8"/>
          <p:cNvSpPr/>
          <p:nvPr/>
        </p:nvSpPr>
        <p:spPr>
          <a:xfrm>
            <a:off x="4224528" y="685800"/>
            <a:ext cx="45720" cy="1188720"/>
          </a:xfrm>
          <a:prstGeom prst="rect">
            <a:avLst/>
          </a:prstGeom>
          <a:solidFill>
            <a:srgbClr val="4A5A8C"/>
          </a:solidFill>
          <a:ln/>
        </p:spPr>
        <p:txBody>
          <a:bodyPr/>
          <a:lstStyle/>
          <a:p>
            <a:endParaRPr lang="en-GB"/>
          </a:p>
        </p:txBody>
      </p:sp>
      <p:sp>
        <p:nvSpPr>
          <p:cNvPr id="12" name="Shape 9"/>
          <p:cNvSpPr/>
          <p:nvPr/>
        </p:nvSpPr>
        <p:spPr>
          <a:xfrm>
            <a:off x="4517136" y="1051560"/>
            <a:ext cx="457200" cy="457200"/>
          </a:xfrm>
          <a:prstGeom prst="ellipse">
            <a:avLst/>
          </a:prstGeom>
          <a:solidFill>
            <a:srgbClr val="1C2B5E"/>
          </a:solidFill>
          <a:ln/>
        </p:spPr>
        <p:txBody>
          <a:bodyPr/>
          <a:lstStyle/>
          <a:p>
            <a:endParaRPr lang="en-GB"/>
          </a:p>
        </p:txBody>
      </p:sp>
      <p:pic>
        <p:nvPicPr>
          <p:cNvPr id="13" name="Image 1" descr="Decorative section icon"/>
          <p:cNvPicPr>
            <a:picLocks noChangeAspect="1"/>
          </p:cNvPicPr>
          <p:nvPr/>
        </p:nvPicPr>
        <p:blipFill>
          <a:blip r:embed="rId4"/>
          <a:stretch>
            <a:fillRect/>
          </a:stretch>
        </p:blipFill>
        <p:spPr>
          <a:xfrm>
            <a:off x="4626864" y="1161288"/>
            <a:ext cx="237744" cy="237744"/>
          </a:xfrm>
          <a:prstGeom prst="rect">
            <a:avLst/>
          </a:prstGeom>
        </p:spPr>
      </p:pic>
      <p:sp>
        <p:nvSpPr>
          <p:cNvPr id="14" name="Text 10"/>
          <p:cNvSpPr txBox="1"/>
          <p:nvPr/>
        </p:nvSpPr>
        <p:spPr>
          <a:xfrm>
            <a:off x="5138928" y="832104"/>
            <a:ext cx="3383280" cy="896112"/>
          </a:xfrm>
          <a:prstGeom prst="rect">
            <a:avLst/>
          </a:prstGeom>
          <a:noFill/>
          <a:ln/>
        </p:spPr>
        <p:txBody>
          <a:bodyPr wrap="square" lIns="0" tIns="0" rIns="0" bIns="0" rtlCol="0" anchor="ctr"/>
          <a:lstStyle/>
          <a:p>
            <a:pPr marL="0" indent="0">
              <a:lnSpc>
                <a:spcPct val="106000"/>
              </a:lnSpc>
              <a:buNone/>
            </a:pPr>
            <a:r>
              <a:rPr lang="en-GB" sz="1600" b="1" dirty="0">
                <a:solidFill>
                  <a:srgbClr val="1C2B5E"/>
                </a:solidFill>
                <a:latin typeface="Arial" pitchFamily="34" charset="0"/>
                <a:ea typeface="Arial" pitchFamily="34" charset="-122"/>
                <a:cs typeface="Arial" pitchFamily="34" charset="-120"/>
              </a:rPr>
              <a:t>Part 1: Academic Mentoring Scenarios</a:t>
            </a:r>
            <a:endParaRPr lang="en-GB" sz="1600" dirty="0"/>
          </a:p>
        </p:txBody>
      </p:sp>
      <p:sp>
        <p:nvSpPr>
          <p:cNvPr id="15" name="Shape 11"/>
          <p:cNvSpPr/>
          <p:nvPr/>
        </p:nvSpPr>
        <p:spPr>
          <a:xfrm>
            <a:off x="4224528" y="2075688"/>
            <a:ext cx="4462272" cy="1188720"/>
          </a:xfrm>
          <a:prstGeom prst="rect">
            <a:avLst/>
          </a:prstGeom>
          <a:solidFill>
            <a:srgbClr val="FFFFFF"/>
          </a:solidFill>
          <a:ln/>
        </p:spPr>
        <p:txBody>
          <a:bodyPr/>
          <a:lstStyle/>
          <a:p>
            <a:endParaRPr lang="en-GB"/>
          </a:p>
        </p:txBody>
      </p:sp>
      <p:sp>
        <p:nvSpPr>
          <p:cNvPr id="16" name="Shape 12"/>
          <p:cNvSpPr/>
          <p:nvPr/>
        </p:nvSpPr>
        <p:spPr>
          <a:xfrm>
            <a:off x="4224528" y="2075688"/>
            <a:ext cx="45720" cy="1188720"/>
          </a:xfrm>
          <a:prstGeom prst="rect">
            <a:avLst/>
          </a:prstGeom>
          <a:solidFill>
            <a:srgbClr val="E0112B"/>
          </a:solidFill>
          <a:ln/>
        </p:spPr>
        <p:txBody>
          <a:bodyPr/>
          <a:lstStyle/>
          <a:p>
            <a:endParaRPr lang="en-GB"/>
          </a:p>
        </p:txBody>
      </p:sp>
      <p:sp>
        <p:nvSpPr>
          <p:cNvPr id="17" name="Shape 13"/>
          <p:cNvSpPr/>
          <p:nvPr/>
        </p:nvSpPr>
        <p:spPr>
          <a:xfrm>
            <a:off x="4517136" y="2441448"/>
            <a:ext cx="457200" cy="457200"/>
          </a:xfrm>
          <a:prstGeom prst="ellipse">
            <a:avLst/>
          </a:prstGeom>
          <a:solidFill>
            <a:srgbClr val="1C2B5E"/>
          </a:solidFill>
          <a:ln/>
        </p:spPr>
        <p:txBody>
          <a:bodyPr/>
          <a:lstStyle/>
          <a:p>
            <a:endParaRPr lang="en-GB"/>
          </a:p>
        </p:txBody>
      </p:sp>
      <p:pic>
        <p:nvPicPr>
          <p:cNvPr id="18" name="Image 2" descr="Decorative section icon"/>
          <p:cNvPicPr>
            <a:picLocks noChangeAspect="1"/>
          </p:cNvPicPr>
          <p:nvPr/>
        </p:nvPicPr>
        <p:blipFill>
          <a:blip r:embed="rId5"/>
          <a:stretch>
            <a:fillRect/>
          </a:stretch>
        </p:blipFill>
        <p:spPr>
          <a:xfrm>
            <a:off x="4626864" y="2551176"/>
            <a:ext cx="237744" cy="237744"/>
          </a:xfrm>
          <a:prstGeom prst="rect">
            <a:avLst/>
          </a:prstGeom>
        </p:spPr>
      </p:pic>
      <p:sp>
        <p:nvSpPr>
          <p:cNvPr id="19" name="Text 14"/>
          <p:cNvSpPr txBox="1"/>
          <p:nvPr/>
        </p:nvSpPr>
        <p:spPr>
          <a:xfrm>
            <a:off x="5138928" y="2221992"/>
            <a:ext cx="3383280" cy="896112"/>
          </a:xfrm>
          <a:prstGeom prst="rect">
            <a:avLst/>
          </a:prstGeom>
          <a:noFill/>
          <a:ln/>
        </p:spPr>
        <p:txBody>
          <a:bodyPr wrap="square" lIns="0" tIns="0" rIns="0" bIns="0" rtlCol="0" anchor="ctr"/>
          <a:lstStyle/>
          <a:p>
            <a:pPr marL="0" indent="0">
              <a:lnSpc>
                <a:spcPct val="106000"/>
              </a:lnSpc>
              <a:buNone/>
            </a:pPr>
            <a:r>
              <a:rPr lang="en-GB" sz="1600" b="1" dirty="0">
                <a:solidFill>
                  <a:srgbClr val="1C2B5E"/>
                </a:solidFill>
                <a:latin typeface="Arial" pitchFamily="34" charset="0"/>
                <a:ea typeface="Arial" pitchFamily="34" charset="-122"/>
                <a:cs typeface="Arial" pitchFamily="34" charset="-120"/>
              </a:rPr>
              <a:t>Part 2: Creating Inclusive and Principled Classrooms</a:t>
            </a:r>
            <a:endParaRPr lang="en-GB" sz="1600" dirty="0"/>
          </a:p>
        </p:txBody>
      </p:sp>
      <p:sp>
        <p:nvSpPr>
          <p:cNvPr id="20" name="Shape 15"/>
          <p:cNvSpPr/>
          <p:nvPr/>
        </p:nvSpPr>
        <p:spPr>
          <a:xfrm>
            <a:off x="4224528" y="3465576"/>
            <a:ext cx="4462272" cy="1188720"/>
          </a:xfrm>
          <a:prstGeom prst="rect">
            <a:avLst/>
          </a:prstGeom>
          <a:solidFill>
            <a:srgbClr val="FFFFFF"/>
          </a:solidFill>
          <a:ln/>
        </p:spPr>
        <p:txBody>
          <a:bodyPr/>
          <a:lstStyle/>
          <a:p>
            <a:endParaRPr lang="en-GB"/>
          </a:p>
        </p:txBody>
      </p:sp>
      <p:sp>
        <p:nvSpPr>
          <p:cNvPr id="21" name="Shape 16"/>
          <p:cNvSpPr/>
          <p:nvPr/>
        </p:nvSpPr>
        <p:spPr>
          <a:xfrm>
            <a:off x="4224528" y="3465576"/>
            <a:ext cx="45720" cy="1188720"/>
          </a:xfrm>
          <a:prstGeom prst="rect">
            <a:avLst/>
          </a:prstGeom>
          <a:solidFill>
            <a:srgbClr val="FFCD00"/>
          </a:solidFill>
          <a:ln/>
        </p:spPr>
        <p:txBody>
          <a:bodyPr/>
          <a:lstStyle/>
          <a:p>
            <a:endParaRPr lang="en-GB"/>
          </a:p>
        </p:txBody>
      </p:sp>
      <p:sp>
        <p:nvSpPr>
          <p:cNvPr id="22" name="Shape 17"/>
          <p:cNvSpPr/>
          <p:nvPr/>
        </p:nvSpPr>
        <p:spPr>
          <a:xfrm>
            <a:off x="4517136" y="3831336"/>
            <a:ext cx="457200" cy="457200"/>
          </a:xfrm>
          <a:prstGeom prst="ellipse">
            <a:avLst/>
          </a:prstGeom>
          <a:solidFill>
            <a:srgbClr val="1C2B5E"/>
          </a:solidFill>
          <a:ln/>
        </p:spPr>
        <p:txBody>
          <a:bodyPr/>
          <a:lstStyle/>
          <a:p>
            <a:endParaRPr lang="en-GB"/>
          </a:p>
        </p:txBody>
      </p:sp>
      <p:pic>
        <p:nvPicPr>
          <p:cNvPr id="23" name="Image 3" descr="Decorative section icon"/>
          <p:cNvPicPr>
            <a:picLocks noChangeAspect="1"/>
          </p:cNvPicPr>
          <p:nvPr/>
        </p:nvPicPr>
        <p:blipFill>
          <a:blip r:embed="rId6"/>
          <a:stretch>
            <a:fillRect/>
          </a:stretch>
        </p:blipFill>
        <p:spPr>
          <a:xfrm>
            <a:off x="4626864" y="3941064"/>
            <a:ext cx="237744" cy="237744"/>
          </a:xfrm>
          <a:prstGeom prst="rect">
            <a:avLst/>
          </a:prstGeom>
        </p:spPr>
      </p:pic>
      <p:sp>
        <p:nvSpPr>
          <p:cNvPr id="24" name="Text 18"/>
          <p:cNvSpPr txBox="1"/>
          <p:nvPr/>
        </p:nvSpPr>
        <p:spPr>
          <a:xfrm>
            <a:off x="5138928" y="3611880"/>
            <a:ext cx="3383280" cy="896112"/>
          </a:xfrm>
          <a:prstGeom prst="rect">
            <a:avLst/>
          </a:prstGeom>
          <a:noFill/>
          <a:ln/>
        </p:spPr>
        <p:txBody>
          <a:bodyPr wrap="square" lIns="0" tIns="0" rIns="0" bIns="0" rtlCol="0" anchor="ctr"/>
          <a:lstStyle/>
          <a:p>
            <a:pPr marL="0" indent="0">
              <a:lnSpc>
                <a:spcPct val="106000"/>
              </a:lnSpc>
              <a:buNone/>
            </a:pPr>
            <a:r>
              <a:rPr lang="en-GB" sz="1600" b="1" dirty="0">
                <a:solidFill>
                  <a:srgbClr val="1C2B5E"/>
                </a:solidFill>
                <a:latin typeface="Arial" pitchFamily="34" charset="0"/>
                <a:ea typeface="Arial" pitchFamily="34" charset="-122"/>
                <a:cs typeface="Arial" pitchFamily="34" charset="-120"/>
              </a:rPr>
              <a:t>Part 3: Key Referral Services at LSE</a:t>
            </a:r>
            <a:endParaRPr lang="en-GB"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“It’s Not Clear to Me”: Responding to Students Experiencing Academic Marginalisation (cont.)</a:t>
            </a:r>
            <a:endParaRPr lang="en-GB" sz="1800" dirty="0"/>
          </a:p>
        </p:txBody>
      </p:sp>
      <p:sp>
        <p:nvSpPr>
          <p:cNvPr id="3" name="Shape 1"/>
          <p:cNvSpPr/>
          <p:nvPr/>
        </p:nvSpPr>
        <p:spPr>
          <a:xfrm>
            <a:off x="0" y="0"/>
            <a:ext cx="9144000" cy="1197864"/>
          </a:xfrm>
          <a:prstGeom prst="rect">
            <a:avLst/>
          </a:prstGeom>
          <a:solidFill>
            <a:srgbClr val="1C2B5E"/>
          </a:solidFill>
          <a:ln/>
        </p:spPr>
        <p:txBody>
          <a:bodyPr/>
          <a:lstStyle/>
          <a:p>
            <a:endParaRPr lang="en-GB"/>
          </a:p>
        </p:txBody>
      </p:sp>
      <p:sp>
        <p:nvSpPr>
          <p:cNvPr id="4" name="Shape 2"/>
          <p:cNvSpPr/>
          <p:nvPr/>
        </p:nvSpPr>
        <p:spPr>
          <a:xfrm>
            <a:off x="0" y="1197864"/>
            <a:ext cx="9144000" cy="45720"/>
          </a:xfrm>
          <a:prstGeom prst="rect">
            <a:avLst/>
          </a:prstGeom>
          <a:solidFill>
            <a:srgbClr val="4A5A8C"/>
          </a:solidFill>
          <a:ln/>
        </p:spPr>
        <p:txBody>
          <a:bodyPr/>
          <a:lstStyle/>
          <a:p>
            <a:endParaRPr lang="en-GB"/>
          </a:p>
        </p:txBody>
      </p:sp>
      <p:sp>
        <p:nvSpPr>
          <p:cNvPr id="5" name="Shape 3"/>
          <p:cNvSpPr/>
          <p:nvPr/>
        </p:nvSpPr>
        <p:spPr>
          <a:xfrm>
            <a:off x="457200" y="388620"/>
            <a:ext cx="1805940" cy="420624"/>
          </a:xfrm>
          <a:prstGeom prst="rect">
            <a:avLst/>
          </a:prstGeom>
          <a:solidFill>
            <a:srgbClr val="4A5A8C"/>
          </a:solidFill>
          <a:ln/>
        </p:spPr>
        <p:txBody>
          <a:bodyPr/>
          <a:lstStyle/>
          <a:p>
            <a:endParaRPr lang="en-GB"/>
          </a:p>
        </p:txBody>
      </p:sp>
      <p:sp>
        <p:nvSpPr>
          <p:cNvPr id="6" name="Text 4"/>
          <p:cNvSpPr txBox="1"/>
          <p:nvPr/>
        </p:nvSpPr>
        <p:spPr>
          <a:xfrm>
            <a:off x="457200" y="388620"/>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02</a:t>
            </a:r>
            <a:endParaRPr lang="en-GB" sz="1800" dirty="0"/>
          </a:p>
        </p:txBody>
      </p:sp>
      <p:sp>
        <p:nvSpPr>
          <p:cNvPr id="7" name="Text 5"/>
          <p:cNvSpPr txBox="1"/>
          <p:nvPr/>
        </p:nvSpPr>
        <p:spPr>
          <a:xfrm>
            <a:off x="2500884" y="91440"/>
            <a:ext cx="5381244" cy="101498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“It’s Not Clear to Me”: Responding to Students Experiencing Academic Marginalisation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388620"/>
            <a:ext cx="420624" cy="420624"/>
          </a:xfrm>
          <a:prstGeom prst="rect">
            <a:avLst/>
          </a:prstGeom>
        </p:spPr>
      </p:pic>
      <p:sp>
        <p:nvSpPr>
          <p:cNvPr id="9" name="Shape 6"/>
          <p:cNvSpPr/>
          <p:nvPr/>
        </p:nvSpPr>
        <p:spPr>
          <a:xfrm>
            <a:off x="457200" y="1371600"/>
            <a:ext cx="8229600" cy="1539240"/>
          </a:xfrm>
          <a:prstGeom prst="rect">
            <a:avLst/>
          </a:prstGeom>
          <a:solidFill>
            <a:srgbClr val="FFFFFF"/>
          </a:solidFill>
          <a:ln w="6350">
            <a:solidFill>
              <a:srgbClr val="D0D5E8"/>
            </a:solidFill>
            <a:prstDash val="solid"/>
          </a:ln>
        </p:spPr>
        <p:txBody>
          <a:bodyPr/>
          <a:lstStyle/>
          <a:p>
            <a:endParaRPr lang="en-GB"/>
          </a:p>
        </p:txBody>
      </p:sp>
      <p:sp>
        <p:nvSpPr>
          <p:cNvPr id="10" name="Shape 7"/>
          <p:cNvSpPr/>
          <p:nvPr/>
        </p:nvSpPr>
        <p:spPr>
          <a:xfrm>
            <a:off x="457200" y="1371600"/>
            <a:ext cx="45720" cy="1539240"/>
          </a:xfrm>
          <a:prstGeom prst="rect">
            <a:avLst/>
          </a:prstGeom>
          <a:solidFill>
            <a:srgbClr val="E0112B"/>
          </a:solidFill>
          <a:ln/>
        </p:spPr>
        <p:txBody>
          <a:bodyPr/>
          <a:lstStyle/>
          <a:p>
            <a:endParaRPr lang="en-GB"/>
          </a:p>
        </p:txBody>
      </p:sp>
      <p:sp>
        <p:nvSpPr>
          <p:cNvPr id="11" name="Text 8"/>
          <p:cNvSpPr txBox="1"/>
          <p:nvPr/>
        </p:nvSpPr>
        <p:spPr>
          <a:xfrm>
            <a:off x="731520" y="1472184"/>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Collaborative planning and follow-up</a:t>
            </a:r>
            <a:endParaRPr lang="en-GB" sz="1900" dirty="0"/>
          </a:p>
        </p:txBody>
      </p:sp>
      <p:sp>
        <p:nvSpPr>
          <p:cNvPr id="12" name="Text 9"/>
          <p:cNvSpPr txBox="1"/>
          <p:nvPr/>
        </p:nvSpPr>
        <p:spPr>
          <a:xfrm>
            <a:off x="731520" y="1798320"/>
            <a:ext cx="7735824" cy="103022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Co-create an action plan; work through feedback to build confidence and help formulate specific questions for teachers. For more resources on how to work with your students visit the Academic Mentoring Hub and the UKAT website.</a:t>
            </a:r>
            <a:endParaRPr lang="en-GB" sz="1600" dirty="0"/>
          </a:p>
        </p:txBody>
      </p:sp>
      <p:sp>
        <p:nvSpPr>
          <p:cNvPr id="13" name="Shape 10"/>
          <p:cNvSpPr/>
          <p:nvPr/>
        </p:nvSpPr>
        <p:spPr>
          <a:xfrm>
            <a:off x="457200" y="3020568"/>
            <a:ext cx="8229600" cy="1051560"/>
          </a:xfrm>
          <a:prstGeom prst="rect">
            <a:avLst/>
          </a:prstGeom>
          <a:solidFill>
            <a:srgbClr val="FFFFFF"/>
          </a:solidFill>
          <a:ln w="6350">
            <a:solidFill>
              <a:srgbClr val="D0D5E8"/>
            </a:solidFill>
            <a:prstDash val="solid"/>
          </a:ln>
        </p:spPr>
        <p:txBody>
          <a:bodyPr/>
          <a:lstStyle/>
          <a:p>
            <a:endParaRPr lang="en-GB"/>
          </a:p>
        </p:txBody>
      </p:sp>
      <p:sp>
        <p:nvSpPr>
          <p:cNvPr id="14" name="Shape 11"/>
          <p:cNvSpPr/>
          <p:nvPr/>
        </p:nvSpPr>
        <p:spPr>
          <a:xfrm>
            <a:off x="457200" y="3020568"/>
            <a:ext cx="45720" cy="1051560"/>
          </a:xfrm>
          <a:prstGeom prst="rect">
            <a:avLst/>
          </a:prstGeom>
          <a:solidFill>
            <a:srgbClr val="E0112B"/>
          </a:solidFill>
          <a:ln/>
        </p:spPr>
        <p:txBody>
          <a:bodyPr/>
          <a:lstStyle/>
          <a:p>
            <a:endParaRPr lang="en-GB"/>
          </a:p>
        </p:txBody>
      </p:sp>
      <p:sp>
        <p:nvSpPr>
          <p:cNvPr id="15" name="Text 12"/>
          <p:cNvSpPr txBox="1"/>
          <p:nvPr/>
        </p:nvSpPr>
        <p:spPr>
          <a:xfrm>
            <a:off x="731520" y="3121152"/>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Signposting and encouraging staff dialogue</a:t>
            </a:r>
            <a:endParaRPr lang="en-GB" sz="1900" dirty="0"/>
          </a:p>
        </p:txBody>
      </p:sp>
      <p:sp>
        <p:nvSpPr>
          <p:cNvPr id="16" name="Text 13"/>
          <p:cNvSpPr txBox="1"/>
          <p:nvPr/>
        </p:nvSpPr>
        <p:spPr>
          <a:xfrm>
            <a:off x="731520" y="3447288"/>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Signpost to LSE Learning Lab, writing workshops, or peer-learning groups. Raise anonymised cases in departmental meetings.</a:t>
            </a:r>
            <a:endParaRPr lang="en-GB"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Addressing Disrespect and Creating Safe Group Spaces</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805940" cy="420624"/>
          </a:xfrm>
          <a:prstGeom prst="rect">
            <a:avLst/>
          </a:prstGeom>
          <a:solidFill>
            <a:srgbClr val="4A5A8C"/>
          </a:solidFill>
          <a:ln/>
        </p:spPr>
        <p:txBody>
          <a:bodyPr/>
          <a:lstStyle/>
          <a:p>
            <a:endParaRPr lang="en-GB"/>
          </a:p>
        </p:txBody>
      </p:sp>
      <p:sp>
        <p:nvSpPr>
          <p:cNvPr id="6" name="Text 4"/>
          <p:cNvSpPr txBox="1"/>
          <p:nvPr/>
        </p:nvSpPr>
        <p:spPr>
          <a:xfrm>
            <a:off x="457200" y="243840"/>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03</a:t>
            </a:r>
            <a:endParaRPr lang="en-GB" sz="1800" dirty="0"/>
          </a:p>
        </p:txBody>
      </p:sp>
      <p:sp>
        <p:nvSpPr>
          <p:cNvPr id="7" name="Text 5"/>
          <p:cNvSpPr txBox="1"/>
          <p:nvPr/>
        </p:nvSpPr>
        <p:spPr>
          <a:xfrm>
            <a:off x="2500884" y="91440"/>
            <a:ext cx="5381244"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Addressing Disrespect and Creating Safe Group Spaces</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4A5A8C"/>
                </a:solidFill>
                <a:latin typeface="Arial" pitchFamily="34" charset="0"/>
                <a:ea typeface="Arial" pitchFamily="34" charset="-122"/>
                <a:cs typeface="Arial" pitchFamily="34" charset="-120"/>
              </a:rPr>
              <a:t>Scenario</a:t>
            </a:r>
            <a:endParaRPr lang="en-GB" sz="1800" dirty="0"/>
          </a:p>
        </p:txBody>
      </p:sp>
      <p:sp>
        <p:nvSpPr>
          <p:cNvPr id="10" name="Shape 7"/>
          <p:cNvSpPr/>
          <p:nvPr/>
        </p:nvSpPr>
        <p:spPr>
          <a:xfrm>
            <a:off x="457200" y="1575816"/>
            <a:ext cx="8229600" cy="969264"/>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969264"/>
          </a:xfrm>
          <a:prstGeom prst="rect">
            <a:avLst/>
          </a:prstGeom>
          <a:solidFill>
            <a:srgbClr val="1C2B5E"/>
          </a:solidFill>
          <a:ln/>
        </p:spPr>
        <p:txBody>
          <a:bodyPr/>
          <a:lstStyle/>
          <a:p>
            <a:endParaRPr lang="en-GB"/>
          </a:p>
        </p:txBody>
      </p:sp>
      <p:sp>
        <p:nvSpPr>
          <p:cNvPr id="12" name="Text 9"/>
          <p:cNvSpPr txBox="1"/>
          <p:nvPr/>
        </p:nvSpPr>
        <p:spPr>
          <a:xfrm>
            <a:off x="731520" y="1676400"/>
            <a:ext cx="7735824" cy="786384"/>
          </a:xfrm>
          <a:prstGeom prst="rect">
            <a:avLst/>
          </a:prstGeom>
          <a:noFill/>
          <a:ln/>
        </p:spPr>
        <p:txBody>
          <a:bodyPr wrap="square" lIns="0" tIns="0" rIns="0" bIns="0" rtlCol="0" anchor="t"/>
          <a:lstStyle/>
          <a:p>
            <a:pPr marL="0" indent="0">
              <a:lnSpc>
                <a:spcPct val="116000"/>
              </a:lnSpc>
              <a:buNone/>
            </a:pPr>
            <a:r>
              <a:rPr lang="en-GB" sz="1600" i="1" dirty="0">
                <a:solidFill>
                  <a:srgbClr val="3D3D5C"/>
                </a:solidFill>
                <a:latin typeface="Arial" pitchFamily="34" charset="0"/>
                <a:ea typeface="Arial" pitchFamily="34" charset="-122"/>
                <a:cs typeface="Arial" pitchFamily="34" charset="-120"/>
              </a:rPr>
              <a:t>During a group mentoring meeting, a student tells others to ‘speak clear English’ and ‘hurry up.’ The rest of the group feels uncomfortable and uncertain about how to respond in the moment.</a:t>
            </a:r>
            <a:endParaRPr lang="en-GB" sz="1600" dirty="0"/>
          </a:p>
        </p:txBody>
      </p:sp>
      <p:sp>
        <p:nvSpPr>
          <p:cNvPr id="13" name="Text 10"/>
          <p:cNvSpPr txBox="1"/>
          <p:nvPr/>
        </p:nvSpPr>
        <p:spPr>
          <a:xfrm>
            <a:off x="457200" y="2654808"/>
            <a:ext cx="8229600" cy="365760"/>
          </a:xfrm>
          <a:prstGeom prst="rect">
            <a:avLst/>
          </a:prstGeom>
          <a:noFill/>
          <a:ln/>
        </p:spPr>
        <p:txBody>
          <a:bodyPr wrap="square" lIns="0" tIns="0" rIns="0" bIns="0" rtlCol="0" anchor="ctr"/>
          <a:lstStyle/>
          <a:p>
            <a:pPr marL="0" indent="0">
              <a:buNone/>
            </a:pPr>
            <a:r>
              <a:rPr lang="en-GB" sz="1800" b="1" dirty="0">
                <a:solidFill>
                  <a:srgbClr val="1C2B5E"/>
                </a:solidFill>
                <a:latin typeface="Arial" pitchFamily="34" charset="0"/>
                <a:ea typeface="Arial" pitchFamily="34" charset="-122"/>
                <a:cs typeface="Arial" pitchFamily="34" charset="-120"/>
              </a:rPr>
              <a:t>Reflective questions</a:t>
            </a:r>
            <a:endParaRPr lang="en-GB" sz="1800" dirty="0"/>
          </a:p>
        </p:txBody>
      </p:sp>
      <p:sp>
        <p:nvSpPr>
          <p:cNvPr id="14" name="Shape 11"/>
          <p:cNvSpPr/>
          <p:nvPr/>
        </p:nvSpPr>
        <p:spPr>
          <a:xfrm>
            <a:off x="457200" y="3148584"/>
            <a:ext cx="8229600" cy="64008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3148584"/>
            <a:ext cx="45720" cy="640080"/>
          </a:xfrm>
          <a:prstGeom prst="rect">
            <a:avLst/>
          </a:prstGeom>
          <a:solidFill>
            <a:srgbClr val="1C2B5E"/>
          </a:solidFill>
          <a:ln/>
        </p:spPr>
        <p:txBody>
          <a:bodyPr/>
          <a:lstStyle/>
          <a:p>
            <a:endParaRPr lang="en-GB"/>
          </a:p>
        </p:txBody>
      </p:sp>
      <p:sp>
        <p:nvSpPr>
          <p:cNvPr id="16" name="Shape 13"/>
          <p:cNvSpPr/>
          <p:nvPr/>
        </p:nvSpPr>
        <p:spPr>
          <a:xfrm>
            <a:off x="731520" y="3249168"/>
            <a:ext cx="384048" cy="384048"/>
          </a:xfrm>
          <a:prstGeom prst="ellipse">
            <a:avLst/>
          </a:prstGeom>
          <a:solidFill>
            <a:srgbClr val="1C2B5E"/>
          </a:solidFill>
          <a:ln/>
        </p:spPr>
        <p:txBody>
          <a:bodyPr/>
          <a:lstStyle/>
          <a:p>
            <a:endParaRPr lang="en-GB"/>
          </a:p>
        </p:txBody>
      </p:sp>
      <p:sp>
        <p:nvSpPr>
          <p:cNvPr id="17" name="Text 14"/>
          <p:cNvSpPr txBox="1"/>
          <p:nvPr/>
        </p:nvSpPr>
        <p:spPr>
          <a:xfrm>
            <a:off x="731520" y="3249168"/>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1</a:t>
            </a:r>
            <a:endParaRPr lang="en-GB" sz="1600" dirty="0"/>
          </a:p>
        </p:txBody>
      </p:sp>
      <p:sp>
        <p:nvSpPr>
          <p:cNvPr id="18" name="Text 15"/>
          <p:cNvSpPr txBox="1"/>
          <p:nvPr/>
        </p:nvSpPr>
        <p:spPr>
          <a:xfrm>
            <a:off x="1243584" y="3230880"/>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What are the key issues and what immediate steps should you take?</a:t>
            </a:r>
            <a:endParaRPr lang="en-GB" sz="1600" dirty="0"/>
          </a:p>
        </p:txBody>
      </p:sp>
      <p:sp>
        <p:nvSpPr>
          <p:cNvPr id="19" name="Shape 16"/>
          <p:cNvSpPr/>
          <p:nvPr/>
        </p:nvSpPr>
        <p:spPr>
          <a:xfrm>
            <a:off x="457200" y="3898392"/>
            <a:ext cx="8229600" cy="640080"/>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3898392"/>
            <a:ext cx="45720" cy="640080"/>
          </a:xfrm>
          <a:prstGeom prst="rect">
            <a:avLst/>
          </a:prstGeom>
          <a:solidFill>
            <a:srgbClr val="1C2B5E"/>
          </a:solidFill>
          <a:ln/>
        </p:spPr>
        <p:txBody>
          <a:bodyPr/>
          <a:lstStyle/>
          <a:p>
            <a:endParaRPr lang="en-GB"/>
          </a:p>
        </p:txBody>
      </p:sp>
      <p:sp>
        <p:nvSpPr>
          <p:cNvPr id="21" name="Shape 18"/>
          <p:cNvSpPr/>
          <p:nvPr/>
        </p:nvSpPr>
        <p:spPr>
          <a:xfrm>
            <a:off x="731520" y="3998976"/>
            <a:ext cx="384048" cy="384048"/>
          </a:xfrm>
          <a:prstGeom prst="ellipse">
            <a:avLst/>
          </a:prstGeom>
          <a:solidFill>
            <a:srgbClr val="1C2B5E"/>
          </a:solidFill>
          <a:ln/>
        </p:spPr>
        <p:txBody>
          <a:bodyPr/>
          <a:lstStyle/>
          <a:p>
            <a:endParaRPr lang="en-GB"/>
          </a:p>
        </p:txBody>
      </p:sp>
      <p:sp>
        <p:nvSpPr>
          <p:cNvPr id="22" name="Text 19"/>
          <p:cNvSpPr txBox="1"/>
          <p:nvPr/>
        </p:nvSpPr>
        <p:spPr>
          <a:xfrm>
            <a:off x="731520" y="3998976"/>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2</a:t>
            </a:r>
            <a:endParaRPr lang="en-GB" sz="1600" dirty="0"/>
          </a:p>
        </p:txBody>
      </p:sp>
      <p:sp>
        <p:nvSpPr>
          <p:cNvPr id="23" name="Text 20"/>
          <p:cNvSpPr txBox="1"/>
          <p:nvPr/>
        </p:nvSpPr>
        <p:spPr>
          <a:xfrm>
            <a:off x="1243584" y="3980688"/>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promote spaces that foster inclusivity and mutual support?</a:t>
            </a:r>
            <a:endParaRPr lang="en-GB"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Addressing Disrespect and Creating Safe Group Spaces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805940" cy="420624"/>
          </a:xfrm>
          <a:prstGeom prst="rect">
            <a:avLst/>
          </a:prstGeom>
          <a:solidFill>
            <a:srgbClr val="4A5A8C"/>
          </a:solidFill>
          <a:ln/>
        </p:spPr>
        <p:txBody>
          <a:bodyPr/>
          <a:lstStyle/>
          <a:p>
            <a:endParaRPr lang="en-GB"/>
          </a:p>
        </p:txBody>
      </p:sp>
      <p:sp>
        <p:nvSpPr>
          <p:cNvPr id="6" name="Text 4"/>
          <p:cNvSpPr txBox="1"/>
          <p:nvPr/>
        </p:nvSpPr>
        <p:spPr>
          <a:xfrm>
            <a:off x="457200" y="243840"/>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03</a:t>
            </a:r>
            <a:endParaRPr lang="en-GB" sz="1800" dirty="0"/>
          </a:p>
        </p:txBody>
      </p:sp>
      <p:sp>
        <p:nvSpPr>
          <p:cNvPr id="7" name="Text 5"/>
          <p:cNvSpPr txBox="1"/>
          <p:nvPr/>
        </p:nvSpPr>
        <p:spPr>
          <a:xfrm>
            <a:off x="2500884" y="91440"/>
            <a:ext cx="5381244"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Addressing Disrespect and Creating Safe Group Spaces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Shape 6"/>
          <p:cNvSpPr/>
          <p:nvPr/>
        </p:nvSpPr>
        <p:spPr>
          <a:xfrm>
            <a:off x="457200" y="1082040"/>
            <a:ext cx="8229600" cy="640080"/>
          </a:xfrm>
          <a:prstGeom prst="rect">
            <a:avLst/>
          </a:prstGeom>
          <a:solidFill>
            <a:srgbClr val="FFFFFF"/>
          </a:solidFill>
          <a:ln w="6350">
            <a:solidFill>
              <a:srgbClr val="D0D5E8"/>
            </a:solidFill>
            <a:prstDash val="solid"/>
          </a:ln>
        </p:spPr>
        <p:txBody>
          <a:bodyPr/>
          <a:lstStyle/>
          <a:p>
            <a:endParaRPr lang="en-GB"/>
          </a:p>
        </p:txBody>
      </p:sp>
      <p:sp>
        <p:nvSpPr>
          <p:cNvPr id="10" name="Shape 7"/>
          <p:cNvSpPr/>
          <p:nvPr/>
        </p:nvSpPr>
        <p:spPr>
          <a:xfrm>
            <a:off x="457200" y="1082040"/>
            <a:ext cx="45720" cy="640080"/>
          </a:xfrm>
          <a:prstGeom prst="rect">
            <a:avLst/>
          </a:prstGeom>
          <a:solidFill>
            <a:srgbClr val="1C2B5E"/>
          </a:solidFill>
          <a:ln/>
        </p:spPr>
        <p:txBody>
          <a:bodyPr/>
          <a:lstStyle/>
          <a:p>
            <a:endParaRPr lang="en-GB"/>
          </a:p>
        </p:txBody>
      </p:sp>
      <p:sp>
        <p:nvSpPr>
          <p:cNvPr id="11" name="Shape 8"/>
          <p:cNvSpPr/>
          <p:nvPr/>
        </p:nvSpPr>
        <p:spPr>
          <a:xfrm>
            <a:off x="731520" y="1182624"/>
            <a:ext cx="384048" cy="384048"/>
          </a:xfrm>
          <a:prstGeom prst="ellipse">
            <a:avLst/>
          </a:prstGeom>
          <a:solidFill>
            <a:srgbClr val="1C2B5E"/>
          </a:solidFill>
          <a:ln/>
        </p:spPr>
        <p:txBody>
          <a:bodyPr/>
          <a:lstStyle/>
          <a:p>
            <a:endParaRPr lang="en-GB"/>
          </a:p>
        </p:txBody>
      </p:sp>
      <p:sp>
        <p:nvSpPr>
          <p:cNvPr id="12" name="Text 9"/>
          <p:cNvSpPr txBox="1"/>
          <p:nvPr/>
        </p:nvSpPr>
        <p:spPr>
          <a:xfrm>
            <a:off x="731520" y="1182624"/>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3</a:t>
            </a:r>
            <a:endParaRPr lang="en-GB" sz="1600" dirty="0"/>
          </a:p>
        </p:txBody>
      </p:sp>
      <p:sp>
        <p:nvSpPr>
          <p:cNvPr id="13" name="Text 10"/>
          <p:cNvSpPr txBox="1"/>
          <p:nvPr/>
        </p:nvSpPr>
        <p:spPr>
          <a:xfrm>
            <a:off x="1243584" y="1164336"/>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balance individual accountability with group cohesion?</a:t>
            </a:r>
            <a:endParaRPr lang="en-GB" sz="1600" dirty="0"/>
          </a:p>
        </p:txBody>
      </p:sp>
      <p:sp>
        <p:nvSpPr>
          <p:cNvPr id="14" name="Text 11"/>
          <p:cNvSpPr txBox="1"/>
          <p:nvPr/>
        </p:nvSpPr>
        <p:spPr>
          <a:xfrm>
            <a:off x="457200" y="1831848"/>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Possible actions</a:t>
            </a:r>
            <a:endParaRPr lang="en-GB" sz="1800" dirty="0"/>
          </a:p>
        </p:txBody>
      </p:sp>
      <p:sp>
        <p:nvSpPr>
          <p:cNvPr id="15" name="Shape 12"/>
          <p:cNvSpPr/>
          <p:nvPr/>
        </p:nvSpPr>
        <p:spPr>
          <a:xfrm>
            <a:off x="457200" y="2325624"/>
            <a:ext cx="8229600" cy="1051560"/>
          </a:xfrm>
          <a:prstGeom prst="rect">
            <a:avLst/>
          </a:prstGeom>
          <a:solidFill>
            <a:srgbClr val="FFFFFF"/>
          </a:solidFill>
          <a:ln w="6350">
            <a:solidFill>
              <a:srgbClr val="D0D5E8"/>
            </a:solidFill>
            <a:prstDash val="solid"/>
          </a:ln>
        </p:spPr>
        <p:txBody>
          <a:bodyPr/>
          <a:lstStyle/>
          <a:p>
            <a:endParaRPr lang="en-GB"/>
          </a:p>
        </p:txBody>
      </p:sp>
      <p:sp>
        <p:nvSpPr>
          <p:cNvPr id="16" name="Shape 13"/>
          <p:cNvSpPr/>
          <p:nvPr/>
        </p:nvSpPr>
        <p:spPr>
          <a:xfrm>
            <a:off x="457200" y="2325624"/>
            <a:ext cx="45720" cy="1051560"/>
          </a:xfrm>
          <a:prstGeom prst="rect">
            <a:avLst/>
          </a:prstGeom>
          <a:solidFill>
            <a:srgbClr val="E0112B"/>
          </a:solidFill>
          <a:ln/>
        </p:spPr>
        <p:txBody>
          <a:bodyPr/>
          <a:lstStyle/>
          <a:p>
            <a:endParaRPr lang="en-GB"/>
          </a:p>
        </p:txBody>
      </p:sp>
      <p:sp>
        <p:nvSpPr>
          <p:cNvPr id="17" name="Text 14"/>
          <p:cNvSpPr txBox="1"/>
          <p:nvPr/>
        </p:nvSpPr>
        <p:spPr>
          <a:xfrm>
            <a:off x="731520" y="2426208"/>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Acknowledge and address in the moment</a:t>
            </a:r>
            <a:endParaRPr lang="en-GB" sz="1900" dirty="0"/>
          </a:p>
        </p:txBody>
      </p:sp>
      <p:sp>
        <p:nvSpPr>
          <p:cNvPr id="18" name="Text 15"/>
          <p:cNvSpPr txBox="1"/>
          <p:nvPr/>
        </p:nvSpPr>
        <p:spPr>
          <a:xfrm>
            <a:off x="731520" y="2752344"/>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Respond calmly but firmly – state the comment is inappropriate. You are modelling behaviour in that setting.</a:t>
            </a:r>
            <a:endParaRPr lang="en-GB" sz="1600" dirty="0"/>
          </a:p>
        </p:txBody>
      </p:sp>
      <p:sp>
        <p:nvSpPr>
          <p:cNvPr id="19" name="Shape 16"/>
          <p:cNvSpPr/>
          <p:nvPr/>
        </p:nvSpPr>
        <p:spPr>
          <a:xfrm>
            <a:off x="457200" y="3486912"/>
            <a:ext cx="8229600" cy="1051560"/>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3486912"/>
            <a:ext cx="45720" cy="1051560"/>
          </a:xfrm>
          <a:prstGeom prst="rect">
            <a:avLst/>
          </a:prstGeom>
          <a:solidFill>
            <a:srgbClr val="E0112B"/>
          </a:solidFill>
          <a:ln/>
        </p:spPr>
        <p:txBody>
          <a:bodyPr/>
          <a:lstStyle/>
          <a:p>
            <a:endParaRPr lang="en-GB"/>
          </a:p>
        </p:txBody>
      </p:sp>
      <p:sp>
        <p:nvSpPr>
          <p:cNvPr id="21" name="Text 18"/>
          <p:cNvSpPr txBox="1"/>
          <p:nvPr/>
        </p:nvSpPr>
        <p:spPr>
          <a:xfrm>
            <a:off x="731520" y="3587496"/>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Support and follow up with affected students</a:t>
            </a:r>
            <a:endParaRPr lang="en-GB" sz="1900" dirty="0"/>
          </a:p>
        </p:txBody>
      </p:sp>
      <p:sp>
        <p:nvSpPr>
          <p:cNvPr id="22" name="Text 19"/>
          <p:cNvSpPr txBox="1"/>
          <p:nvPr/>
        </p:nvSpPr>
        <p:spPr>
          <a:xfrm>
            <a:off x="731520" y="3913632"/>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Check in privately with students who may have felt targeted. Provide reassurance and signpost further support.</a:t>
            </a:r>
            <a:endParaRPr lang="en-GB"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Addressing Disrespect and Creating Safe Group Spaces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805940" cy="420624"/>
          </a:xfrm>
          <a:prstGeom prst="rect">
            <a:avLst/>
          </a:prstGeom>
          <a:solidFill>
            <a:srgbClr val="4A5A8C"/>
          </a:solidFill>
          <a:ln/>
        </p:spPr>
        <p:txBody>
          <a:bodyPr/>
          <a:lstStyle/>
          <a:p>
            <a:endParaRPr lang="en-GB"/>
          </a:p>
        </p:txBody>
      </p:sp>
      <p:sp>
        <p:nvSpPr>
          <p:cNvPr id="6" name="Text 4"/>
          <p:cNvSpPr txBox="1"/>
          <p:nvPr/>
        </p:nvSpPr>
        <p:spPr>
          <a:xfrm>
            <a:off x="457200" y="243840"/>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03</a:t>
            </a:r>
            <a:endParaRPr lang="en-GB" sz="1800" dirty="0"/>
          </a:p>
        </p:txBody>
      </p:sp>
      <p:sp>
        <p:nvSpPr>
          <p:cNvPr id="7" name="Text 5"/>
          <p:cNvSpPr txBox="1"/>
          <p:nvPr/>
        </p:nvSpPr>
        <p:spPr>
          <a:xfrm>
            <a:off x="2500884" y="91440"/>
            <a:ext cx="5381244"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Addressing Disrespect and Creating Safe Group Spaces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Shape 6"/>
          <p:cNvSpPr/>
          <p:nvPr/>
        </p:nvSpPr>
        <p:spPr>
          <a:xfrm>
            <a:off x="457200" y="1082040"/>
            <a:ext cx="8229600" cy="1295400"/>
          </a:xfrm>
          <a:prstGeom prst="rect">
            <a:avLst/>
          </a:prstGeom>
          <a:solidFill>
            <a:srgbClr val="FFFFFF"/>
          </a:solidFill>
          <a:ln w="6350">
            <a:solidFill>
              <a:srgbClr val="D0D5E8"/>
            </a:solidFill>
            <a:prstDash val="solid"/>
          </a:ln>
        </p:spPr>
        <p:txBody>
          <a:bodyPr/>
          <a:lstStyle/>
          <a:p>
            <a:endParaRPr lang="en-GB"/>
          </a:p>
        </p:txBody>
      </p:sp>
      <p:sp>
        <p:nvSpPr>
          <p:cNvPr id="10" name="Shape 7"/>
          <p:cNvSpPr/>
          <p:nvPr/>
        </p:nvSpPr>
        <p:spPr>
          <a:xfrm>
            <a:off x="457200" y="1082040"/>
            <a:ext cx="45720" cy="1295400"/>
          </a:xfrm>
          <a:prstGeom prst="rect">
            <a:avLst/>
          </a:prstGeom>
          <a:solidFill>
            <a:srgbClr val="E0112B"/>
          </a:solidFill>
          <a:ln/>
        </p:spPr>
        <p:txBody>
          <a:bodyPr/>
          <a:lstStyle/>
          <a:p>
            <a:endParaRPr lang="en-GB"/>
          </a:p>
        </p:txBody>
      </p:sp>
      <p:sp>
        <p:nvSpPr>
          <p:cNvPr id="11" name="Text 8"/>
          <p:cNvSpPr txBox="1"/>
          <p:nvPr/>
        </p:nvSpPr>
        <p:spPr>
          <a:xfrm>
            <a:off x="731520" y="1182624"/>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Co-create norms for respectful dialogue</a:t>
            </a:r>
            <a:endParaRPr lang="en-GB" sz="1900" dirty="0"/>
          </a:p>
        </p:txBody>
      </p:sp>
      <p:sp>
        <p:nvSpPr>
          <p:cNvPr id="12" name="Text 9"/>
          <p:cNvSpPr txBox="1"/>
          <p:nvPr/>
        </p:nvSpPr>
        <p:spPr>
          <a:xfrm>
            <a:off x="731520" y="1508760"/>
            <a:ext cx="7735824" cy="78638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In the next session, invite students to agree on shared principles for group participation. You can use the Principled Learning Spaces resources developed by the Inclusive Education Team to inform your practice.</a:t>
            </a:r>
            <a:endParaRPr lang="en-GB"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Establishing Boundaries and Referrals</a:t>
            </a:r>
            <a:endParaRPr lang="en-GB" sz="1800" dirty="0"/>
          </a:p>
        </p:txBody>
      </p:sp>
      <p:sp>
        <p:nvSpPr>
          <p:cNvPr id="3" name="Shape 1"/>
          <p:cNvSpPr/>
          <p:nvPr/>
        </p:nvSpPr>
        <p:spPr>
          <a:xfrm>
            <a:off x="0" y="0"/>
            <a:ext cx="9144000" cy="749808"/>
          </a:xfrm>
          <a:prstGeom prst="rect">
            <a:avLst/>
          </a:prstGeom>
          <a:solidFill>
            <a:srgbClr val="1C2B5E"/>
          </a:solidFill>
          <a:ln/>
        </p:spPr>
        <p:txBody>
          <a:bodyPr/>
          <a:lstStyle/>
          <a:p>
            <a:endParaRPr lang="en-GB"/>
          </a:p>
        </p:txBody>
      </p:sp>
      <p:sp>
        <p:nvSpPr>
          <p:cNvPr id="4" name="Shape 2"/>
          <p:cNvSpPr/>
          <p:nvPr/>
        </p:nvSpPr>
        <p:spPr>
          <a:xfrm>
            <a:off x="0" y="749808"/>
            <a:ext cx="9144000" cy="45720"/>
          </a:xfrm>
          <a:prstGeom prst="rect">
            <a:avLst/>
          </a:prstGeom>
          <a:solidFill>
            <a:srgbClr val="4A5A8C"/>
          </a:solidFill>
          <a:ln/>
        </p:spPr>
        <p:txBody>
          <a:bodyPr/>
          <a:lstStyle/>
          <a:p>
            <a:endParaRPr lang="en-GB"/>
          </a:p>
        </p:txBody>
      </p:sp>
      <p:sp>
        <p:nvSpPr>
          <p:cNvPr id="5" name="Shape 3"/>
          <p:cNvSpPr/>
          <p:nvPr/>
        </p:nvSpPr>
        <p:spPr>
          <a:xfrm>
            <a:off x="457200" y="164592"/>
            <a:ext cx="1805940" cy="420624"/>
          </a:xfrm>
          <a:prstGeom prst="rect">
            <a:avLst/>
          </a:prstGeom>
          <a:solidFill>
            <a:srgbClr val="4A5A8C"/>
          </a:solidFill>
          <a:ln/>
        </p:spPr>
        <p:txBody>
          <a:bodyPr/>
          <a:lstStyle/>
          <a:p>
            <a:endParaRPr lang="en-GB"/>
          </a:p>
        </p:txBody>
      </p:sp>
      <p:sp>
        <p:nvSpPr>
          <p:cNvPr id="6" name="Text 4"/>
          <p:cNvSpPr txBox="1"/>
          <p:nvPr/>
        </p:nvSpPr>
        <p:spPr>
          <a:xfrm>
            <a:off x="457200" y="164592"/>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04</a:t>
            </a:r>
            <a:endParaRPr lang="en-GB" sz="1800" dirty="0"/>
          </a:p>
        </p:txBody>
      </p:sp>
      <p:sp>
        <p:nvSpPr>
          <p:cNvPr id="7" name="Text 5"/>
          <p:cNvSpPr txBox="1"/>
          <p:nvPr/>
        </p:nvSpPr>
        <p:spPr>
          <a:xfrm>
            <a:off x="2500884" y="91440"/>
            <a:ext cx="5381244" cy="566928"/>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Establishing Boundaries and Referrals</a:t>
            </a:r>
            <a:endParaRPr lang="en-GB" sz="1900" dirty="0"/>
          </a:p>
        </p:txBody>
      </p:sp>
      <p:pic>
        <p:nvPicPr>
          <p:cNvPr id="8" name="Image 0" descr="Decorative section icon"/>
          <p:cNvPicPr>
            <a:picLocks noChangeAspect="1"/>
          </p:cNvPicPr>
          <p:nvPr/>
        </p:nvPicPr>
        <p:blipFill>
          <a:blip r:embed="rId3"/>
          <a:stretch>
            <a:fillRect/>
          </a:stretch>
        </p:blipFill>
        <p:spPr>
          <a:xfrm>
            <a:off x="8174736" y="164592"/>
            <a:ext cx="420624" cy="420624"/>
          </a:xfrm>
          <a:prstGeom prst="rect">
            <a:avLst/>
          </a:prstGeom>
        </p:spPr>
      </p:pic>
      <p:sp>
        <p:nvSpPr>
          <p:cNvPr id="9" name="Text 6"/>
          <p:cNvSpPr txBox="1"/>
          <p:nvPr/>
        </p:nvSpPr>
        <p:spPr>
          <a:xfrm>
            <a:off x="457200" y="923544"/>
            <a:ext cx="8229600" cy="365760"/>
          </a:xfrm>
          <a:prstGeom prst="rect">
            <a:avLst/>
          </a:prstGeom>
          <a:noFill/>
          <a:ln/>
        </p:spPr>
        <p:txBody>
          <a:bodyPr wrap="square" lIns="0" tIns="0" rIns="0" bIns="0" rtlCol="0" anchor="ctr"/>
          <a:lstStyle/>
          <a:p>
            <a:pPr marL="0" indent="0">
              <a:buNone/>
            </a:pPr>
            <a:r>
              <a:rPr lang="en-GB" sz="1800" b="1" dirty="0">
                <a:solidFill>
                  <a:srgbClr val="4A5A8C"/>
                </a:solidFill>
                <a:latin typeface="Arial" pitchFamily="34" charset="0"/>
                <a:ea typeface="Arial" pitchFamily="34" charset="-122"/>
                <a:cs typeface="Arial" pitchFamily="34" charset="-120"/>
              </a:rPr>
              <a:t>Scenario</a:t>
            </a:r>
            <a:endParaRPr lang="en-GB" sz="1800" dirty="0"/>
          </a:p>
        </p:txBody>
      </p:sp>
      <p:sp>
        <p:nvSpPr>
          <p:cNvPr id="10" name="Shape 7"/>
          <p:cNvSpPr/>
          <p:nvPr/>
        </p:nvSpPr>
        <p:spPr>
          <a:xfrm>
            <a:off x="457200" y="1417320"/>
            <a:ext cx="8229600" cy="969264"/>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417320"/>
            <a:ext cx="45720" cy="969264"/>
          </a:xfrm>
          <a:prstGeom prst="rect">
            <a:avLst/>
          </a:prstGeom>
          <a:solidFill>
            <a:srgbClr val="1C2B5E"/>
          </a:solidFill>
          <a:ln/>
        </p:spPr>
        <p:txBody>
          <a:bodyPr/>
          <a:lstStyle/>
          <a:p>
            <a:endParaRPr lang="en-GB"/>
          </a:p>
        </p:txBody>
      </p:sp>
      <p:sp>
        <p:nvSpPr>
          <p:cNvPr id="12" name="Text 9"/>
          <p:cNvSpPr txBox="1"/>
          <p:nvPr/>
        </p:nvSpPr>
        <p:spPr>
          <a:xfrm>
            <a:off x="731520" y="1517904"/>
            <a:ext cx="7735824" cy="786384"/>
          </a:xfrm>
          <a:prstGeom prst="rect">
            <a:avLst/>
          </a:prstGeom>
          <a:noFill/>
          <a:ln/>
        </p:spPr>
        <p:txBody>
          <a:bodyPr wrap="square" lIns="0" tIns="0" rIns="0" bIns="0" rtlCol="0" anchor="t"/>
          <a:lstStyle/>
          <a:p>
            <a:pPr marL="0" indent="0">
              <a:lnSpc>
                <a:spcPct val="116000"/>
              </a:lnSpc>
              <a:buNone/>
            </a:pPr>
            <a:r>
              <a:rPr lang="en-GB" sz="1600" i="1" dirty="0">
                <a:solidFill>
                  <a:srgbClr val="3D3D5C"/>
                </a:solidFill>
                <a:latin typeface="Arial" pitchFamily="34" charset="0"/>
                <a:ea typeface="Arial" pitchFamily="34" charset="-122"/>
                <a:cs typeface="Arial" pitchFamily="34" charset="-120"/>
              </a:rPr>
              <a:t>Rea, a third-year mentee, is caring for three siblings and struggling with workload and attendance. She has been in your office for 25 minutes and you have another meeting you are late for.</a:t>
            </a:r>
            <a:endParaRPr lang="en-GB" sz="1600" dirty="0"/>
          </a:p>
        </p:txBody>
      </p:sp>
      <p:sp>
        <p:nvSpPr>
          <p:cNvPr id="13" name="Text 10"/>
          <p:cNvSpPr txBox="1"/>
          <p:nvPr/>
        </p:nvSpPr>
        <p:spPr>
          <a:xfrm>
            <a:off x="457200" y="2496312"/>
            <a:ext cx="8229600" cy="365760"/>
          </a:xfrm>
          <a:prstGeom prst="rect">
            <a:avLst/>
          </a:prstGeom>
          <a:noFill/>
          <a:ln/>
        </p:spPr>
        <p:txBody>
          <a:bodyPr wrap="square" lIns="0" tIns="0" rIns="0" bIns="0" rtlCol="0" anchor="ctr"/>
          <a:lstStyle/>
          <a:p>
            <a:pPr marL="0" indent="0">
              <a:buNone/>
            </a:pPr>
            <a:r>
              <a:rPr lang="en-GB" sz="1800" b="1" dirty="0">
                <a:solidFill>
                  <a:srgbClr val="1C2B5E"/>
                </a:solidFill>
                <a:latin typeface="Arial" pitchFamily="34" charset="0"/>
                <a:ea typeface="Arial" pitchFamily="34" charset="-122"/>
                <a:cs typeface="Arial" pitchFamily="34" charset="-120"/>
              </a:rPr>
              <a:t>Reflective questions</a:t>
            </a:r>
            <a:endParaRPr lang="en-GB" sz="1800" dirty="0"/>
          </a:p>
        </p:txBody>
      </p:sp>
      <p:sp>
        <p:nvSpPr>
          <p:cNvPr id="14" name="Shape 11"/>
          <p:cNvSpPr/>
          <p:nvPr/>
        </p:nvSpPr>
        <p:spPr>
          <a:xfrm>
            <a:off x="457200" y="2990088"/>
            <a:ext cx="8229600" cy="64008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2990088"/>
            <a:ext cx="45720" cy="640080"/>
          </a:xfrm>
          <a:prstGeom prst="rect">
            <a:avLst/>
          </a:prstGeom>
          <a:solidFill>
            <a:srgbClr val="1C2B5E"/>
          </a:solidFill>
          <a:ln/>
        </p:spPr>
        <p:txBody>
          <a:bodyPr/>
          <a:lstStyle/>
          <a:p>
            <a:endParaRPr lang="en-GB"/>
          </a:p>
        </p:txBody>
      </p:sp>
      <p:sp>
        <p:nvSpPr>
          <p:cNvPr id="16" name="Shape 13"/>
          <p:cNvSpPr/>
          <p:nvPr/>
        </p:nvSpPr>
        <p:spPr>
          <a:xfrm>
            <a:off x="731520" y="3090672"/>
            <a:ext cx="384048" cy="384048"/>
          </a:xfrm>
          <a:prstGeom prst="ellipse">
            <a:avLst/>
          </a:prstGeom>
          <a:solidFill>
            <a:srgbClr val="1C2B5E"/>
          </a:solidFill>
          <a:ln/>
        </p:spPr>
        <p:txBody>
          <a:bodyPr/>
          <a:lstStyle/>
          <a:p>
            <a:endParaRPr lang="en-GB"/>
          </a:p>
        </p:txBody>
      </p:sp>
      <p:sp>
        <p:nvSpPr>
          <p:cNvPr id="17" name="Text 14"/>
          <p:cNvSpPr txBox="1"/>
          <p:nvPr/>
        </p:nvSpPr>
        <p:spPr>
          <a:xfrm>
            <a:off x="731520" y="3090672"/>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1</a:t>
            </a:r>
            <a:endParaRPr lang="en-GB" sz="1600" dirty="0"/>
          </a:p>
        </p:txBody>
      </p:sp>
      <p:sp>
        <p:nvSpPr>
          <p:cNvPr id="18" name="Text 15"/>
          <p:cNvSpPr txBox="1"/>
          <p:nvPr/>
        </p:nvSpPr>
        <p:spPr>
          <a:xfrm>
            <a:off x="1243584" y="3072384"/>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can you advise Rea while maintaining appropriate boundaries?</a:t>
            </a:r>
            <a:endParaRPr lang="en-GB" sz="1600" dirty="0"/>
          </a:p>
        </p:txBody>
      </p:sp>
      <p:sp>
        <p:nvSpPr>
          <p:cNvPr id="19" name="Shape 16"/>
          <p:cNvSpPr/>
          <p:nvPr/>
        </p:nvSpPr>
        <p:spPr>
          <a:xfrm>
            <a:off x="457200" y="3739896"/>
            <a:ext cx="8229600" cy="725424"/>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3739896"/>
            <a:ext cx="45720" cy="725424"/>
          </a:xfrm>
          <a:prstGeom prst="rect">
            <a:avLst/>
          </a:prstGeom>
          <a:solidFill>
            <a:srgbClr val="1C2B5E"/>
          </a:solidFill>
          <a:ln/>
        </p:spPr>
        <p:txBody>
          <a:bodyPr/>
          <a:lstStyle/>
          <a:p>
            <a:endParaRPr lang="en-GB"/>
          </a:p>
        </p:txBody>
      </p:sp>
      <p:sp>
        <p:nvSpPr>
          <p:cNvPr id="21" name="Shape 18"/>
          <p:cNvSpPr/>
          <p:nvPr/>
        </p:nvSpPr>
        <p:spPr>
          <a:xfrm>
            <a:off x="731520" y="3840480"/>
            <a:ext cx="384048" cy="384048"/>
          </a:xfrm>
          <a:prstGeom prst="ellipse">
            <a:avLst/>
          </a:prstGeom>
          <a:solidFill>
            <a:srgbClr val="1C2B5E"/>
          </a:solidFill>
          <a:ln/>
        </p:spPr>
        <p:txBody>
          <a:bodyPr/>
          <a:lstStyle/>
          <a:p>
            <a:endParaRPr lang="en-GB"/>
          </a:p>
        </p:txBody>
      </p:sp>
      <p:sp>
        <p:nvSpPr>
          <p:cNvPr id="22" name="Text 19"/>
          <p:cNvSpPr txBox="1"/>
          <p:nvPr/>
        </p:nvSpPr>
        <p:spPr>
          <a:xfrm>
            <a:off x="731520" y="3840480"/>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2</a:t>
            </a:r>
            <a:endParaRPr lang="en-GB" sz="1600" dirty="0"/>
          </a:p>
        </p:txBody>
      </p:sp>
      <p:sp>
        <p:nvSpPr>
          <p:cNvPr id="23" name="Text 20"/>
          <p:cNvSpPr txBox="1"/>
          <p:nvPr/>
        </p:nvSpPr>
        <p:spPr>
          <a:xfrm>
            <a:off x="1243584" y="3822192"/>
            <a:ext cx="7223760"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manage your own workload while being present for the student?</a:t>
            </a:r>
            <a:endParaRPr lang="en-GB"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Establishing Boundaries and Referrals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805940" cy="420624"/>
          </a:xfrm>
          <a:prstGeom prst="rect">
            <a:avLst/>
          </a:prstGeom>
          <a:solidFill>
            <a:srgbClr val="4A5A8C"/>
          </a:solidFill>
          <a:ln/>
        </p:spPr>
        <p:txBody>
          <a:bodyPr/>
          <a:lstStyle/>
          <a:p>
            <a:endParaRPr lang="en-GB"/>
          </a:p>
        </p:txBody>
      </p:sp>
      <p:sp>
        <p:nvSpPr>
          <p:cNvPr id="6" name="Text 4"/>
          <p:cNvSpPr txBox="1"/>
          <p:nvPr/>
        </p:nvSpPr>
        <p:spPr>
          <a:xfrm>
            <a:off x="457200" y="243840"/>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04</a:t>
            </a:r>
            <a:endParaRPr lang="en-GB" sz="1800" dirty="0"/>
          </a:p>
        </p:txBody>
      </p:sp>
      <p:sp>
        <p:nvSpPr>
          <p:cNvPr id="7" name="Text 5"/>
          <p:cNvSpPr txBox="1"/>
          <p:nvPr/>
        </p:nvSpPr>
        <p:spPr>
          <a:xfrm>
            <a:off x="2500884" y="91440"/>
            <a:ext cx="5381244"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Establishing Boundaries and Referrals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Possible actions</a:t>
            </a:r>
            <a:endParaRPr lang="en-GB" sz="1800" dirty="0"/>
          </a:p>
        </p:txBody>
      </p:sp>
      <p:sp>
        <p:nvSpPr>
          <p:cNvPr id="10" name="Shape 7"/>
          <p:cNvSpPr/>
          <p:nvPr/>
        </p:nvSpPr>
        <p:spPr>
          <a:xfrm>
            <a:off x="457200" y="1575816"/>
            <a:ext cx="8229600" cy="1539240"/>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1539240"/>
          </a:xfrm>
          <a:prstGeom prst="rect">
            <a:avLst/>
          </a:prstGeom>
          <a:solidFill>
            <a:srgbClr val="E0112B"/>
          </a:solidFill>
          <a:ln/>
        </p:spPr>
        <p:txBody>
          <a:bodyPr/>
          <a:lstStyle/>
          <a:p>
            <a:endParaRPr lang="en-GB"/>
          </a:p>
        </p:txBody>
      </p:sp>
      <p:sp>
        <p:nvSpPr>
          <p:cNvPr id="12" name="Text 9"/>
          <p:cNvSpPr txBox="1"/>
          <p:nvPr/>
        </p:nvSpPr>
        <p:spPr>
          <a:xfrm>
            <a:off x="731520" y="1676400"/>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Communicate clearly and close the meeting</a:t>
            </a:r>
            <a:endParaRPr lang="en-GB" sz="1900" dirty="0"/>
          </a:p>
        </p:txBody>
      </p:sp>
      <p:sp>
        <p:nvSpPr>
          <p:cNvPr id="13" name="Text 10"/>
          <p:cNvSpPr txBox="1"/>
          <p:nvPr/>
        </p:nvSpPr>
        <p:spPr>
          <a:xfrm>
            <a:off x="731520" y="2002536"/>
            <a:ext cx="7735824" cy="103022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Let Rea know the meeting is ending; explain your commitment and offer to book another meeting soon. Recap key points and go back to them in the next meeting. It is always good to keep records of your meetings, you can add feedback from your mentoring meetings using LfY.</a:t>
            </a:r>
            <a:endParaRPr lang="en-GB" sz="1600" dirty="0"/>
          </a:p>
        </p:txBody>
      </p:sp>
      <p:sp>
        <p:nvSpPr>
          <p:cNvPr id="14" name="Shape 11"/>
          <p:cNvSpPr/>
          <p:nvPr/>
        </p:nvSpPr>
        <p:spPr>
          <a:xfrm>
            <a:off x="457200" y="3224784"/>
            <a:ext cx="8229600" cy="129540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3224784"/>
            <a:ext cx="45720" cy="1295400"/>
          </a:xfrm>
          <a:prstGeom prst="rect">
            <a:avLst/>
          </a:prstGeom>
          <a:solidFill>
            <a:srgbClr val="E0112B"/>
          </a:solidFill>
          <a:ln/>
        </p:spPr>
        <p:txBody>
          <a:bodyPr/>
          <a:lstStyle/>
          <a:p>
            <a:endParaRPr lang="en-GB"/>
          </a:p>
        </p:txBody>
      </p:sp>
      <p:sp>
        <p:nvSpPr>
          <p:cNvPr id="16" name="Text 13"/>
          <p:cNvSpPr txBox="1"/>
          <p:nvPr/>
        </p:nvSpPr>
        <p:spPr>
          <a:xfrm>
            <a:off x="731520" y="3325368"/>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Refer to appropriate services</a:t>
            </a:r>
            <a:endParaRPr lang="en-GB" sz="1900" dirty="0"/>
          </a:p>
        </p:txBody>
      </p:sp>
      <p:sp>
        <p:nvSpPr>
          <p:cNvPr id="17" name="Text 14"/>
          <p:cNvSpPr txBox="1"/>
          <p:nvPr/>
        </p:nvSpPr>
        <p:spPr>
          <a:xfrm>
            <a:off x="731520" y="3651504"/>
            <a:ext cx="7735824" cy="78638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Mention DHMS and the LSE Access Fund for financial support. Advise her to check the SU and LSE Support pages. Refer to the Cause for Concern policy at any time you need more guidance on assessing students’ situation.</a:t>
            </a:r>
            <a:endParaRPr lang="en-GB"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Establishing Boundaries and Referrals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805940" cy="420624"/>
          </a:xfrm>
          <a:prstGeom prst="rect">
            <a:avLst/>
          </a:prstGeom>
          <a:solidFill>
            <a:srgbClr val="4A5A8C"/>
          </a:solidFill>
          <a:ln/>
        </p:spPr>
        <p:txBody>
          <a:bodyPr/>
          <a:lstStyle/>
          <a:p>
            <a:endParaRPr lang="en-GB"/>
          </a:p>
        </p:txBody>
      </p:sp>
      <p:sp>
        <p:nvSpPr>
          <p:cNvPr id="6" name="Text 4"/>
          <p:cNvSpPr txBox="1"/>
          <p:nvPr/>
        </p:nvSpPr>
        <p:spPr>
          <a:xfrm>
            <a:off x="457200" y="243840"/>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04</a:t>
            </a:r>
            <a:endParaRPr lang="en-GB" sz="1800" dirty="0"/>
          </a:p>
        </p:txBody>
      </p:sp>
      <p:sp>
        <p:nvSpPr>
          <p:cNvPr id="7" name="Text 5"/>
          <p:cNvSpPr txBox="1"/>
          <p:nvPr/>
        </p:nvSpPr>
        <p:spPr>
          <a:xfrm>
            <a:off x="2500884" y="91440"/>
            <a:ext cx="5381244"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Establishing Boundaries and Referrals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Shape 6"/>
          <p:cNvSpPr/>
          <p:nvPr/>
        </p:nvSpPr>
        <p:spPr>
          <a:xfrm>
            <a:off x="457200" y="1082040"/>
            <a:ext cx="8229600" cy="1051560"/>
          </a:xfrm>
          <a:prstGeom prst="rect">
            <a:avLst/>
          </a:prstGeom>
          <a:solidFill>
            <a:srgbClr val="FFFFFF"/>
          </a:solidFill>
          <a:ln w="6350">
            <a:solidFill>
              <a:srgbClr val="D0D5E8"/>
            </a:solidFill>
            <a:prstDash val="solid"/>
          </a:ln>
        </p:spPr>
        <p:txBody>
          <a:bodyPr/>
          <a:lstStyle/>
          <a:p>
            <a:endParaRPr lang="en-GB"/>
          </a:p>
        </p:txBody>
      </p:sp>
      <p:sp>
        <p:nvSpPr>
          <p:cNvPr id="10" name="Shape 7"/>
          <p:cNvSpPr/>
          <p:nvPr/>
        </p:nvSpPr>
        <p:spPr>
          <a:xfrm>
            <a:off x="457200" y="1082040"/>
            <a:ext cx="45720" cy="1051560"/>
          </a:xfrm>
          <a:prstGeom prst="rect">
            <a:avLst/>
          </a:prstGeom>
          <a:solidFill>
            <a:srgbClr val="E0112B"/>
          </a:solidFill>
          <a:ln/>
        </p:spPr>
        <p:txBody>
          <a:bodyPr/>
          <a:lstStyle/>
          <a:p>
            <a:endParaRPr lang="en-GB"/>
          </a:p>
        </p:txBody>
      </p:sp>
      <p:sp>
        <p:nvSpPr>
          <p:cNvPr id="11" name="Text 8"/>
          <p:cNvSpPr txBox="1"/>
          <p:nvPr/>
        </p:nvSpPr>
        <p:spPr>
          <a:xfrm>
            <a:off x="731520" y="1182624"/>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Check available resources for extra support</a:t>
            </a:r>
            <a:endParaRPr lang="en-GB" sz="1900" dirty="0"/>
          </a:p>
        </p:txBody>
      </p:sp>
      <p:sp>
        <p:nvSpPr>
          <p:cNvPr id="12" name="Text 9"/>
          <p:cNvSpPr txBox="1"/>
          <p:nvPr/>
        </p:nvSpPr>
        <p:spPr>
          <a:xfrm>
            <a:off x="731520" y="1508760"/>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UKAT has tips on setting boundaries and you can also contact the Inclusive Education Team for extra support.</a:t>
            </a:r>
            <a:endParaRPr lang="en-GB"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Career Prospects and Managing Workload</a:t>
            </a:r>
            <a:endParaRPr lang="en-GB" sz="1800" dirty="0"/>
          </a:p>
        </p:txBody>
      </p:sp>
      <p:sp>
        <p:nvSpPr>
          <p:cNvPr id="3" name="Shape 1"/>
          <p:cNvSpPr/>
          <p:nvPr/>
        </p:nvSpPr>
        <p:spPr>
          <a:xfrm>
            <a:off x="0" y="0"/>
            <a:ext cx="9144000" cy="749808"/>
          </a:xfrm>
          <a:prstGeom prst="rect">
            <a:avLst/>
          </a:prstGeom>
          <a:solidFill>
            <a:srgbClr val="1C2B5E"/>
          </a:solidFill>
          <a:ln/>
        </p:spPr>
        <p:txBody>
          <a:bodyPr/>
          <a:lstStyle/>
          <a:p>
            <a:endParaRPr lang="en-GB"/>
          </a:p>
        </p:txBody>
      </p:sp>
      <p:sp>
        <p:nvSpPr>
          <p:cNvPr id="4" name="Shape 2"/>
          <p:cNvSpPr/>
          <p:nvPr/>
        </p:nvSpPr>
        <p:spPr>
          <a:xfrm>
            <a:off x="0" y="749808"/>
            <a:ext cx="9144000" cy="45720"/>
          </a:xfrm>
          <a:prstGeom prst="rect">
            <a:avLst/>
          </a:prstGeom>
          <a:solidFill>
            <a:srgbClr val="4A5A8C"/>
          </a:solidFill>
          <a:ln/>
        </p:spPr>
        <p:txBody>
          <a:bodyPr/>
          <a:lstStyle/>
          <a:p>
            <a:endParaRPr lang="en-GB"/>
          </a:p>
        </p:txBody>
      </p:sp>
      <p:sp>
        <p:nvSpPr>
          <p:cNvPr id="5" name="Shape 3"/>
          <p:cNvSpPr/>
          <p:nvPr/>
        </p:nvSpPr>
        <p:spPr>
          <a:xfrm>
            <a:off x="457200" y="164592"/>
            <a:ext cx="1805940" cy="420624"/>
          </a:xfrm>
          <a:prstGeom prst="rect">
            <a:avLst/>
          </a:prstGeom>
          <a:solidFill>
            <a:srgbClr val="4A5A8C"/>
          </a:solidFill>
          <a:ln/>
        </p:spPr>
        <p:txBody>
          <a:bodyPr/>
          <a:lstStyle/>
          <a:p>
            <a:endParaRPr lang="en-GB"/>
          </a:p>
        </p:txBody>
      </p:sp>
      <p:sp>
        <p:nvSpPr>
          <p:cNvPr id="6" name="Text 4"/>
          <p:cNvSpPr txBox="1"/>
          <p:nvPr/>
        </p:nvSpPr>
        <p:spPr>
          <a:xfrm>
            <a:off x="457200" y="164592"/>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05</a:t>
            </a:r>
            <a:endParaRPr lang="en-GB" sz="1800" dirty="0"/>
          </a:p>
        </p:txBody>
      </p:sp>
      <p:sp>
        <p:nvSpPr>
          <p:cNvPr id="7" name="Text 5"/>
          <p:cNvSpPr txBox="1"/>
          <p:nvPr/>
        </p:nvSpPr>
        <p:spPr>
          <a:xfrm>
            <a:off x="2500884" y="91440"/>
            <a:ext cx="5381244" cy="566928"/>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Career Prospects and Managing Workload</a:t>
            </a:r>
            <a:endParaRPr lang="en-GB" sz="1900" dirty="0"/>
          </a:p>
        </p:txBody>
      </p:sp>
      <p:pic>
        <p:nvPicPr>
          <p:cNvPr id="8" name="Image 0" descr="Decorative section icon"/>
          <p:cNvPicPr>
            <a:picLocks noChangeAspect="1"/>
          </p:cNvPicPr>
          <p:nvPr/>
        </p:nvPicPr>
        <p:blipFill>
          <a:blip r:embed="rId3"/>
          <a:stretch>
            <a:fillRect/>
          </a:stretch>
        </p:blipFill>
        <p:spPr>
          <a:xfrm>
            <a:off x="8174736" y="164592"/>
            <a:ext cx="420624" cy="420624"/>
          </a:xfrm>
          <a:prstGeom prst="rect">
            <a:avLst/>
          </a:prstGeom>
        </p:spPr>
      </p:pic>
      <p:sp>
        <p:nvSpPr>
          <p:cNvPr id="9" name="Text 6"/>
          <p:cNvSpPr txBox="1"/>
          <p:nvPr/>
        </p:nvSpPr>
        <p:spPr>
          <a:xfrm>
            <a:off x="457200" y="923544"/>
            <a:ext cx="8229600" cy="365760"/>
          </a:xfrm>
          <a:prstGeom prst="rect">
            <a:avLst/>
          </a:prstGeom>
          <a:noFill/>
          <a:ln/>
        </p:spPr>
        <p:txBody>
          <a:bodyPr wrap="square" lIns="0" tIns="0" rIns="0" bIns="0" rtlCol="0" anchor="ctr"/>
          <a:lstStyle/>
          <a:p>
            <a:pPr marL="0" indent="0">
              <a:buNone/>
            </a:pPr>
            <a:r>
              <a:rPr lang="en-GB" sz="1800" b="1" dirty="0">
                <a:solidFill>
                  <a:srgbClr val="4A5A8C"/>
                </a:solidFill>
                <a:latin typeface="Arial" pitchFamily="34" charset="0"/>
                <a:ea typeface="Arial" pitchFamily="34" charset="-122"/>
                <a:cs typeface="Arial" pitchFamily="34" charset="-120"/>
              </a:rPr>
              <a:t>Scenario</a:t>
            </a:r>
            <a:endParaRPr lang="en-GB" sz="1800" dirty="0"/>
          </a:p>
        </p:txBody>
      </p:sp>
      <p:sp>
        <p:nvSpPr>
          <p:cNvPr id="10" name="Shape 7"/>
          <p:cNvSpPr/>
          <p:nvPr/>
        </p:nvSpPr>
        <p:spPr>
          <a:xfrm>
            <a:off x="457200" y="1417320"/>
            <a:ext cx="8229600" cy="1213104"/>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417320"/>
            <a:ext cx="45720" cy="1213104"/>
          </a:xfrm>
          <a:prstGeom prst="rect">
            <a:avLst/>
          </a:prstGeom>
          <a:solidFill>
            <a:srgbClr val="1C2B5E"/>
          </a:solidFill>
          <a:ln/>
        </p:spPr>
        <p:txBody>
          <a:bodyPr/>
          <a:lstStyle/>
          <a:p>
            <a:endParaRPr lang="en-GB"/>
          </a:p>
        </p:txBody>
      </p:sp>
      <p:sp>
        <p:nvSpPr>
          <p:cNvPr id="12" name="Text 9"/>
          <p:cNvSpPr txBox="1"/>
          <p:nvPr/>
        </p:nvSpPr>
        <p:spPr>
          <a:xfrm>
            <a:off x="731520" y="1517904"/>
            <a:ext cx="7735824" cy="1030224"/>
          </a:xfrm>
          <a:prstGeom prst="rect">
            <a:avLst/>
          </a:prstGeom>
          <a:noFill/>
          <a:ln/>
        </p:spPr>
        <p:txBody>
          <a:bodyPr wrap="square" lIns="0" tIns="0" rIns="0" bIns="0" rtlCol="0" anchor="t"/>
          <a:lstStyle/>
          <a:p>
            <a:pPr marL="0" indent="0">
              <a:lnSpc>
                <a:spcPct val="116000"/>
              </a:lnSpc>
              <a:buNone/>
            </a:pPr>
            <a:r>
              <a:rPr lang="en-GB" sz="1600" i="1" dirty="0">
                <a:solidFill>
                  <a:srgbClr val="3D3D5C"/>
                </a:solidFill>
                <a:latin typeface="Arial" pitchFamily="34" charset="0"/>
                <a:ea typeface="Arial" pitchFamily="34" charset="-122"/>
                <a:cs typeface="Arial" pitchFamily="34" charset="-120"/>
              </a:rPr>
              <a:t>Caitlin, a third-year mentee, wants advice on internships – specifically the United Nations internship. She chairs two student societies, is praised by professors, and asks about your corporate experience and whether you can write her a reference letter.</a:t>
            </a:r>
            <a:endParaRPr lang="en-GB" sz="1600" dirty="0"/>
          </a:p>
        </p:txBody>
      </p:sp>
      <p:sp>
        <p:nvSpPr>
          <p:cNvPr id="13" name="Text 10"/>
          <p:cNvSpPr txBox="1"/>
          <p:nvPr/>
        </p:nvSpPr>
        <p:spPr>
          <a:xfrm>
            <a:off x="457200" y="2740152"/>
            <a:ext cx="8229600" cy="365760"/>
          </a:xfrm>
          <a:prstGeom prst="rect">
            <a:avLst/>
          </a:prstGeom>
          <a:noFill/>
          <a:ln/>
        </p:spPr>
        <p:txBody>
          <a:bodyPr wrap="square" lIns="0" tIns="0" rIns="0" bIns="0" rtlCol="0" anchor="ctr"/>
          <a:lstStyle/>
          <a:p>
            <a:pPr marL="0" indent="0">
              <a:buNone/>
            </a:pPr>
            <a:r>
              <a:rPr lang="en-GB" sz="1800" b="1" dirty="0">
                <a:solidFill>
                  <a:srgbClr val="1C2B5E"/>
                </a:solidFill>
                <a:latin typeface="Arial" pitchFamily="34" charset="0"/>
                <a:ea typeface="Arial" pitchFamily="34" charset="-122"/>
                <a:cs typeface="Arial" pitchFamily="34" charset="-120"/>
              </a:rPr>
              <a:t>Reflective questions</a:t>
            </a:r>
            <a:endParaRPr lang="en-GB" sz="1800" dirty="0"/>
          </a:p>
        </p:txBody>
      </p:sp>
      <p:sp>
        <p:nvSpPr>
          <p:cNvPr id="14" name="Shape 11"/>
          <p:cNvSpPr/>
          <p:nvPr/>
        </p:nvSpPr>
        <p:spPr>
          <a:xfrm>
            <a:off x="457200" y="3233928"/>
            <a:ext cx="8229600" cy="64008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3233928"/>
            <a:ext cx="45720" cy="640080"/>
          </a:xfrm>
          <a:prstGeom prst="rect">
            <a:avLst/>
          </a:prstGeom>
          <a:solidFill>
            <a:srgbClr val="1C2B5E"/>
          </a:solidFill>
          <a:ln/>
        </p:spPr>
        <p:txBody>
          <a:bodyPr/>
          <a:lstStyle/>
          <a:p>
            <a:endParaRPr lang="en-GB"/>
          </a:p>
        </p:txBody>
      </p:sp>
      <p:sp>
        <p:nvSpPr>
          <p:cNvPr id="16" name="Shape 13"/>
          <p:cNvSpPr/>
          <p:nvPr/>
        </p:nvSpPr>
        <p:spPr>
          <a:xfrm>
            <a:off x="731520" y="3334512"/>
            <a:ext cx="384048" cy="384048"/>
          </a:xfrm>
          <a:prstGeom prst="ellipse">
            <a:avLst/>
          </a:prstGeom>
          <a:solidFill>
            <a:srgbClr val="1C2B5E"/>
          </a:solidFill>
          <a:ln/>
        </p:spPr>
        <p:txBody>
          <a:bodyPr/>
          <a:lstStyle/>
          <a:p>
            <a:endParaRPr lang="en-GB"/>
          </a:p>
        </p:txBody>
      </p:sp>
      <p:sp>
        <p:nvSpPr>
          <p:cNvPr id="17" name="Text 14"/>
          <p:cNvSpPr txBox="1"/>
          <p:nvPr/>
        </p:nvSpPr>
        <p:spPr>
          <a:xfrm>
            <a:off x="731520" y="3334512"/>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1</a:t>
            </a:r>
            <a:endParaRPr lang="en-GB" sz="1600" dirty="0"/>
          </a:p>
        </p:txBody>
      </p:sp>
      <p:sp>
        <p:nvSpPr>
          <p:cNvPr id="18" name="Text 15"/>
          <p:cNvSpPr txBox="1"/>
          <p:nvPr/>
        </p:nvSpPr>
        <p:spPr>
          <a:xfrm>
            <a:off x="1243584" y="3316224"/>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support Caitlin while being honest about your role?</a:t>
            </a:r>
            <a:endParaRPr lang="en-GB" sz="1600" dirty="0"/>
          </a:p>
        </p:txBody>
      </p:sp>
      <p:sp>
        <p:nvSpPr>
          <p:cNvPr id="19" name="Shape 16"/>
          <p:cNvSpPr/>
          <p:nvPr/>
        </p:nvSpPr>
        <p:spPr>
          <a:xfrm>
            <a:off x="457200" y="3983736"/>
            <a:ext cx="8229600" cy="640080"/>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3983736"/>
            <a:ext cx="45720" cy="640080"/>
          </a:xfrm>
          <a:prstGeom prst="rect">
            <a:avLst/>
          </a:prstGeom>
          <a:solidFill>
            <a:srgbClr val="1C2B5E"/>
          </a:solidFill>
          <a:ln/>
        </p:spPr>
        <p:txBody>
          <a:bodyPr/>
          <a:lstStyle/>
          <a:p>
            <a:endParaRPr lang="en-GB"/>
          </a:p>
        </p:txBody>
      </p:sp>
      <p:sp>
        <p:nvSpPr>
          <p:cNvPr id="21" name="Shape 18"/>
          <p:cNvSpPr/>
          <p:nvPr/>
        </p:nvSpPr>
        <p:spPr>
          <a:xfrm>
            <a:off x="731520" y="4084320"/>
            <a:ext cx="384048" cy="384048"/>
          </a:xfrm>
          <a:prstGeom prst="ellipse">
            <a:avLst/>
          </a:prstGeom>
          <a:solidFill>
            <a:srgbClr val="1C2B5E"/>
          </a:solidFill>
          <a:ln/>
        </p:spPr>
        <p:txBody>
          <a:bodyPr/>
          <a:lstStyle/>
          <a:p>
            <a:endParaRPr lang="en-GB"/>
          </a:p>
        </p:txBody>
      </p:sp>
      <p:sp>
        <p:nvSpPr>
          <p:cNvPr id="22" name="Text 19"/>
          <p:cNvSpPr txBox="1"/>
          <p:nvPr/>
        </p:nvSpPr>
        <p:spPr>
          <a:xfrm>
            <a:off x="731520" y="4084320"/>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2</a:t>
            </a:r>
            <a:endParaRPr lang="en-GB" sz="1600" dirty="0"/>
          </a:p>
        </p:txBody>
      </p:sp>
      <p:sp>
        <p:nvSpPr>
          <p:cNvPr id="23" name="Text 20"/>
          <p:cNvSpPr txBox="1"/>
          <p:nvPr/>
        </p:nvSpPr>
        <p:spPr>
          <a:xfrm>
            <a:off x="1243584" y="4066032"/>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help her consider alternative options?</a:t>
            </a:r>
            <a:endParaRPr lang="en-GB"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Career Prospects and Managing Workload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805940" cy="420624"/>
          </a:xfrm>
          <a:prstGeom prst="rect">
            <a:avLst/>
          </a:prstGeom>
          <a:solidFill>
            <a:srgbClr val="4A5A8C"/>
          </a:solidFill>
          <a:ln/>
        </p:spPr>
        <p:txBody>
          <a:bodyPr/>
          <a:lstStyle/>
          <a:p>
            <a:endParaRPr lang="en-GB"/>
          </a:p>
        </p:txBody>
      </p:sp>
      <p:sp>
        <p:nvSpPr>
          <p:cNvPr id="6" name="Text 4"/>
          <p:cNvSpPr txBox="1"/>
          <p:nvPr/>
        </p:nvSpPr>
        <p:spPr>
          <a:xfrm>
            <a:off x="457200" y="243840"/>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05</a:t>
            </a:r>
            <a:endParaRPr lang="en-GB" sz="1800" dirty="0"/>
          </a:p>
        </p:txBody>
      </p:sp>
      <p:sp>
        <p:nvSpPr>
          <p:cNvPr id="7" name="Text 5"/>
          <p:cNvSpPr txBox="1"/>
          <p:nvPr/>
        </p:nvSpPr>
        <p:spPr>
          <a:xfrm>
            <a:off x="2500884" y="91440"/>
            <a:ext cx="5381244"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Career Prospects and Managing Workload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Possible actions</a:t>
            </a:r>
            <a:endParaRPr lang="en-GB" sz="1800" dirty="0"/>
          </a:p>
        </p:txBody>
      </p:sp>
      <p:sp>
        <p:nvSpPr>
          <p:cNvPr id="10" name="Shape 7"/>
          <p:cNvSpPr/>
          <p:nvPr/>
        </p:nvSpPr>
        <p:spPr>
          <a:xfrm>
            <a:off x="457200" y="1575816"/>
            <a:ext cx="8229600" cy="1051560"/>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1051560"/>
          </a:xfrm>
          <a:prstGeom prst="rect">
            <a:avLst/>
          </a:prstGeom>
          <a:solidFill>
            <a:srgbClr val="E0112B"/>
          </a:solidFill>
          <a:ln/>
        </p:spPr>
        <p:txBody>
          <a:bodyPr/>
          <a:lstStyle/>
          <a:p>
            <a:endParaRPr lang="en-GB"/>
          </a:p>
        </p:txBody>
      </p:sp>
      <p:sp>
        <p:nvSpPr>
          <p:cNvPr id="12" name="Text 9"/>
          <p:cNvSpPr txBox="1"/>
          <p:nvPr/>
        </p:nvSpPr>
        <p:spPr>
          <a:xfrm>
            <a:off x="731520" y="1676400"/>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Active listening and workload awareness</a:t>
            </a:r>
            <a:endParaRPr lang="en-GB" sz="1900" dirty="0"/>
          </a:p>
        </p:txBody>
      </p:sp>
      <p:sp>
        <p:nvSpPr>
          <p:cNvPr id="13" name="Text 10"/>
          <p:cNvSpPr txBox="1"/>
          <p:nvPr/>
        </p:nvSpPr>
        <p:spPr>
          <a:xfrm>
            <a:off x="731520" y="2002536"/>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Summarise all the activities Caitlin mentioned. Suggest alternative internship options via LSE Careers.</a:t>
            </a:r>
            <a:endParaRPr lang="en-GB" sz="1600" dirty="0"/>
          </a:p>
        </p:txBody>
      </p:sp>
      <p:sp>
        <p:nvSpPr>
          <p:cNvPr id="14" name="Shape 11"/>
          <p:cNvSpPr/>
          <p:nvPr/>
        </p:nvSpPr>
        <p:spPr>
          <a:xfrm>
            <a:off x="457200" y="2737104"/>
            <a:ext cx="8229600" cy="105156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2737104"/>
            <a:ext cx="45720" cy="1051560"/>
          </a:xfrm>
          <a:prstGeom prst="rect">
            <a:avLst/>
          </a:prstGeom>
          <a:solidFill>
            <a:srgbClr val="E0112B"/>
          </a:solidFill>
          <a:ln/>
        </p:spPr>
        <p:txBody>
          <a:bodyPr/>
          <a:lstStyle/>
          <a:p>
            <a:endParaRPr lang="en-GB"/>
          </a:p>
        </p:txBody>
      </p:sp>
      <p:sp>
        <p:nvSpPr>
          <p:cNvPr id="16" name="Text 13"/>
          <p:cNvSpPr txBox="1"/>
          <p:nvPr/>
        </p:nvSpPr>
        <p:spPr>
          <a:xfrm>
            <a:off x="731520" y="2837688"/>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Offer to write a reference (if appropriate)</a:t>
            </a:r>
            <a:endParaRPr lang="en-GB" sz="1900" dirty="0"/>
          </a:p>
        </p:txBody>
      </p:sp>
      <p:sp>
        <p:nvSpPr>
          <p:cNvPr id="17" name="Text 14"/>
          <p:cNvSpPr txBox="1"/>
          <p:nvPr/>
        </p:nvSpPr>
        <p:spPr>
          <a:xfrm>
            <a:off x="731520" y="3163824"/>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If a good fit, ask for her CV and three key highlights. Otherwise suggest another faculty member who may be more suitable.</a:t>
            </a:r>
            <a:endParaRPr lang="en-GB"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Homesickness and Financial Difficulties</a:t>
            </a:r>
            <a:endParaRPr lang="en-GB" sz="1800" dirty="0"/>
          </a:p>
        </p:txBody>
      </p:sp>
      <p:sp>
        <p:nvSpPr>
          <p:cNvPr id="3" name="Shape 1"/>
          <p:cNvSpPr/>
          <p:nvPr/>
        </p:nvSpPr>
        <p:spPr>
          <a:xfrm>
            <a:off x="0" y="0"/>
            <a:ext cx="9144000" cy="749808"/>
          </a:xfrm>
          <a:prstGeom prst="rect">
            <a:avLst/>
          </a:prstGeom>
          <a:solidFill>
            <a:srgbClr val="1C2B5E"/>
          </a:solidFill>
          <a:ln/>
        </p:spPr>
        <p:txBody>
          <a:bodyPr/>
          <a:lstStyle/>
          <a:p>
            <a:endParaRPr lang="en-GB"/>
          </a:p>
        </p:txBody>
      </p:sp>
      <p:sp>
        <p:nvSpPr>
          <p:cNvPr id="4" name="Shape 2"/>
          <p:cNvSpPr/>
          <p:nvPr/>
        </p:nvSpPr>
        <p:spPr>
          <a:xfrm>
            <a:off x="0" y="749808"/>
            <a:ext cx="9144000" cy="45720"/>
          </a:xfrm>
          <a:prstGeom prst="rect">
            <a:avLst/>
          </a:prstGeom>
          <a:solidFill>
            <a:srgbClr val="4A5A8C"/>
          </a:solidFill>
          <a:ln/>
        </p:spPr>
        <p:txBody>
          <a:bodyPr/>
          <a:lstStyle/>
          <a:p>
            <a:endParaRPr lang="en-GB"/>
          </a:p>
        </p:txBody>
      </p:sp>
      <p:sp>
        <p:nvSpPr>
          <p:cNvPr id="5" name="Shape 3"/>
          <p:cNvSpPr/>
          <p:nvPr/>
        </p:nvSpPr>
        <p:spPr>
          <a:xfrm>
            <a:off x="457200" y="164592"/>
            <a:ext cx="1805940" cy="420624"/>
          </a:xfrm>
          <a:prstGeom prst="rect">
            <a:avLst/>
          </a:prstGeom>
          <a:solidFill>
            <a:srgbClr val="4A5A8C"/>
          </a:solidFill>
          <a:ln/>
        </p:spPr>
        <p:txBody>
          <a:bodyPr/>
          <a:lstStyle/>
          <a:p>
            <a:endParaRPr lang="en-GB"/>
          </a:p>
        </p:txBody>
      </p:sp>
      <p:sp>
        <p:nvSpPr>
          <p:cNvPr id="6" name="Text 4"/>
          <p:cNvSpPr txBox="1"/>
          <p:nvPr/>
        </p:nvSpPr>
        <p:spPr>
          <a:xfrm>
            <a:off x="457200" y="164592"/>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06</a:t>
            </a:r>
            <a:endParaRPr lang="en-GB" sz="1800" dirty="0"/>
          </a:p>
        </p:txBody>
      </p:sp>
      <p:sp>
        <p:nvSpPr>
          <p:cNvPr id="7" name="Text 5"/>
          <p:cNvSpPr txBox="1"/>
          <p:nvPr/>
        </p:nvSpPr>
        <p:spPr>
          <a:xfrm>
            <a:off x="2500884" y="91440"/>
            <a:ext cx="5381244" cy="566928"/>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Homesickness and Financial Difficulties</a:t>
            </a:r>
            <a:endParaRPr lang="en-GB" sz="1900" dirty="0"/>
          </a:p>
        </p:txBody>
      </p:sp>
      <p:pic>
        <p:nvPicPr>
          <p:cNvPr id="8" name="Image 0" descr="Decorative section icon"/>
          <p:cNvPicPr>
            <a:picLocks noChangeAspect="1"/>
          </p:cNvPicPr>
          <p:nvPr/>
        </p:nvPicPr>
        <p:blipFill>
          <a:blip r:embed="rId3"/>
          <a:stretch>
            <a:fillRect/>
          </a:stretch>
        </p:blipFill>
        <p:spPr>
          <a:xfrm>
            <a:off x="8174736" y="164592"/>
            <a:ext cx="420624" cy="420624"/>
          </a:xfrm>
          <a:prstGeom prst="rect">
            <a:avLst/>
          </a:prstGeom>
        </p:spPr>
      </p:pic>
      <p:sp>
        <p:nvSpPr>
          <p:cNvPr id="9" name="Text 6"/>
          <p:cNvSpPr txBox="1"/>
          <p:nvPr/>
        </p:nvSpPr>
        <p:spPr>
          <a:xfrm>
            <a:off x="457200" y="923544"/>
            <a:ext cx="8229600" cy="365760"/>
          </a:xfrm>
          <a:prstGeom prst="rect">
            <a:avLst/>
          </a:prstGeom>
          <a:noFill/>
          <a:ln/>
        </p:spPr>
        <p:txBody>
          <a:bodyPr wrap="square" lIns="0" tIns="0" rIns="0" bIns="0" rtlCol="0" anchor="ctr"/>
          <a:lstStyle/>
          <a:p>
            <a:pPr marL="0" indent="0">
              <a:buNone/>
            </a:pPr>
            <a:r>
              <a:rPr lang="en-GB" sz="1800" b="1" dirty="0">
                <a:solidFill>
                  <a:srgbClr val="4A5A8C"/>
                </a:solidFill>
                <a:latin typeface="Arial" pitchFamily="34" charset="0"/>
                <a:ea typeface="Arial" pitchFamily="34" charset="-122"/>
                <a:cs typeface="Arial" pitchFamily="34" charset="-120"/>
              </a:rPr>
              <a:t>Scenario</a:t>
            </a:r>
            <a:endParaRPr lang="en-GB" sz="1800" dirty="0"/>
          </a:p>
        </p:txBody>
      </p:sp>
      <p:sp>
        <p:nvSpPr>
          <p:cNvPr id="10" name="Shape 7"/>
          <p:cNvSpPr/>
          <p:nvPr/>
        </p:nvSpPr>
        <p:spPr>
          <a:xfrm>
            <a:off x="457200" y="1417320"/>
            <a:ext cx="8229600" cy="1213104"/>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417320"/>
            <a:ext cx="45720" cy="1213104"/>
          </a:xfrm>
          <a:prstGeom prst="rect">
            <a:avLst/>
          </a:prstGeom>
          <a:solidFill>
            <a:srgbClr val="1C2B5E"/>
          </a:solidFill>
          <a:ln/>
        </p:spPr>
        <p:txBody>
          <a:bodyPr/>
          <a:lstStyle/>
          <a:p>
            <a:endParaRPr lang="en-GB"/>
          </a:p>
        </p:txBody>
      </p:sp>
      <p:sp>
        <p:nvSpPr>
          <p:cNvPr id="12" name="Text 9"/>
          <p:cNvSpPr txBox="1"/>
          <p:nvPr/>
        </p:nvSpPr>
        <p:spPr>
          <a:xfrm>
            <a:off x="731520" y="1517904"/>
            <a:ext cx="7735824" cy="1030224"/>
          </a:xfrm>
          <a:prstGeom prst="rect">
            <a:avLst/>
          </a:prstGeom>
          <a:noFill/>
          <a:ln/>
        </p:spPr>
        <p:txBody>
          <a:bodyPr wrap="square" lIns="0" tIns="0" rIns="0" bIns="0" rtlCol="0" anchor="t"/>
          <a:lstStyle/>
          <a:p>
            <a:pPr marL="0" indent="0">
              <a:lnSpc>
                <a:spcPct val="116000"/>
              </a:lnSpc>
              <a:buNone/>
            </a:pPr>
            <a:r>
              <a:rPr lang="en-GB" sz="1600" i="1" dirty="0">
                <a:solidFill>
                  <a:srgbClr val="3D3D5C"/>
                </a:solidFill>
                <a:latin typeface="Arial" pitchFamily="34" charset="0"/>
                <a:ea typeface="Arial" pitchFamily="34" charset="-122"/>
                <a:cs typeface="Arial" pitchFamily="34" charset="-120"/>
              </a:rPr>
              <a:t>A first-year undergraduate feels alone and unhappy. They miss their family but can’t afford the train fare home. They worry about financial difficulties and escalating debts, feel LSE is not for them, and feel like giving up but can’t tell their parents.</a:t>
            </a:r>
            <a:endParaRPr lang="en-GB" sz="1600" dirty="0"/>
          </a:p>
        </p:txBody>
      </p:sp>
      <p:sp>
        <p:nvSpPr>
          <p:cNvPr id="13" name="Text 10"/>
          <p:cNvSpPr txBox="1"/>
          <p:nvPr/>
        </p:nvSpPr>
        <p:spPr>
          <a:xfrm>
            <a:off x="457200" y="2740152"/>
            <a:ext cx="8229600" cy="365760"/>
          </a:xfrm>
          <a:prstGeom prst="rect">
            <a:avLst/>
          </a:prstGeom>
          <a:noFill/>
          <a:ln/>
        </p:spPr>
        <p:txBody>
          <a:bodyPr wrap="square" lIns="0" tIns="0" rIns="0" bIns="0" rtlCol="0" anchor="ctr"/>
          <a:lstStyle/>
          <a:p>
            <a:pPr marL="0" indent="0">
              <a:buNone/>
            </a:pPr>
            <a:r>
              <a:rPr lang="en-GB" sz="1800" b="1" dirty="0">
                <a:solidFill>
                  <a:srgbClr val="1C2B5E"/>
                </a:solidFill>
                <a:latin typeface="Arial" pitchFamily="34" charset="0"/>
                <a:ea typeface="Arial" pitchFamily="34" charset="-122"/>
                <a:cs typeface="Arial" pitchFamily="34" charset="-120"/>
              </a:rPr>
              <a:t>Reflective questions</a:t>
            </a:r>
            <a:endParaRPr lang="en-GB" sz="1800" dirty="0"/>
          </a:p>
        </p:txBody>
      </p:sp>
      <p:sp>
        <p:nvSpPr>
          <p:cNvPr id="14" name="Shape 11"/>
          <p:cNvSpPr/>
          <p:nvPr/>
        </p:nvSpPr>
        <p:spPr>
          <a:xfrm>
            <a:off x="457200" y="3233928"/>
            <a:ext cx="8229600" cy="64008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3233928"/>
            <a:ext cx="45720" cy="640080"/>
          </a:xfrm>
          <a:prstGeom prst="rect">
            <a:avLst/>
          </a:prstGeom>
          <a:solidFill>
            <a:srgbClr val="1C2B5E"/>
          </a:solidFill>
          <a:ln/>
        </p:spPr>
        <p:txBody>
          <a:bodyPr/>
          <a:lstStyle/>
          <a:p>
            <a:endParaRPr lang="en-GB"/>
          </a:p>
        </p:txBody>
      </p:sp>
      <p:sp>
        <p:nvSpPr>
          <p:cNvPr id="16" name="Shape 13"/>
          <p:cNvSpPr/>
          <p:nvPr/>
        </p:nvSpPr>
        <p:spPr>
          <a:xfrm>
            <a:off x="731520" y="3334512"/>
            <a:ext cx="384048" cy="384048"/>
          </a:xfrm>
          <a:prstGeom prst="ellipse">
            <a:avLst/>
          </a:prstGeom>
          <a:solidFill>
            <a:srgbClr val="1C2B5E"/>
          </a:solidFill>
          <a:ln/>
        </p:spPr>
        <p:txBody>
          <a:bodyPr/>
          <a:lstStyle/>
          <a:p>
            <a:endParaRPr lang="en-GB"/>
          </a:p>
        </p:txBody>
      </p:sp>
      <p:sp>
        <p:nvSpPr>
          <p:cNvPr id="17" name="Text 14"/>
          <p:cNvSpPr txBox="1"/>
          <p:nvPr/>
        </p:nvSpPr>
        <p:spPr>
          <a:xfrm>
            <a:off x="731520" y="3334512"/>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1</a:t>
            </a:r>
            <a:endParaRPr lang="en-GB" sz="1600" dirty="0"/>
          </a:p>
        </p:txBody>
      </p:sp>
      <p:sp>
        <p:nvSpPr>
          <p:cNvPr id="18" name="Text 15"/>
          <p:cNvSpPr txBox="1"/>
          <p:nvPr/>
        </p:nvSpPr>
        <p:spPr>
          <a:xfrm>
            <a:off x="1243584" y="3316224"/>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validate their feelings while providing practical support?</a:t>
            </a:r>
            <a:endParaRPr lang="en-GB" sz="1600" dirty="0"/>
          </a:p>
        </p:txBody>
      </p:sp>
      <p:sp>
        <p:nvSpPr>
          <p:cNvPr id="19" name="Shape 16"/>
          <p:cNvSpPr/>
          <p:nvPr/>
        </p:nvSpPr>
        <p:spPr>
          <a:xfrm>
            <a:off x="457200" y="3983736"/>
            <a:ext cx="8229600" cy="640080"/>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3983736"/>
            <a:ext cx="45720" cy="640080"/>
          </a:xfrm>
          <a:prstGeom prst="rect">
            <a:avLst/>
          </a:prstGeom>
          <a:solidFill>
            <a:srgbClr val="1C2B5E"/>
          </a:solidFill>
          <a:ln/>
        </p:spPr>
        <p:txBody>
          <a:bodyPr/>
          <a:lstStyle/>
          <a:p>
            <a:endParaRPr lang="en-GB"/>
          </a:p>
        </p:txBody>
      </p:sp>
      <p:sp>
        <p:nvSpPr>
          <p:cNvPr id="21" name="Shape 18"/>
          <p:cNvSpPr/>
          <p:nvPr/>
        </p:nvSpPr>
        <p:spPr>
          <a:xfrm>
            <a:off x="731520" y="4084320"/>
            <a:ext cx="384048" cy="384048"/>
          </a:xfrm>
          <a:prstGeom prst="ellipse">
            <a:avLst/>
          </a:prstGeom>
          <a:solidFill>
            <a:srgbClr val="1C2B5E"/>
          </a:solidFill>
          <a:ln/>
        </p:spPr>
        <p:txBody>
          <a:bodyPr/>
          <a:lstStyle/>
          <a:p>
            <a:endParaRPr lang="en-GB"/>
          </a:p>
        </p:txBody>
      </p:sp>
      <p:sp>
        <p:nvSpPr>
          <p:cNvPr id="22" name="Text 19"/>
          <p:cNvSpPr txBox="1"/>
          <p:nvPr/>
        </p:nvSpPr>
        <p:spPr>
          <a:xfrm>
            <a:off x="731520" y="4084320"/>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2</a:t>
            </a:r>
            <a:endParaRPr lang="en-GB" sz="1600" dirty="0"/>
          </a:p>
        </p:txBody>
      </p:sp>
      <p:sp>
        <p:nvSpPr>
          <p:cNvPr id="23" name="Text 20"/>
          <p:cNvSpPr txBox="1"/>
          <p:nvPr/>
        </p:nvSpPr>
        <p:spPr>
          <a:xfrm>
            <a:off x="1243584" y="4066032"/>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What services would you refer them to?</a:t>
            </a:r>
            <a:endParaRPr lang="en-GB"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Contents</a:t>
            </a:r>
            <a:endParaRPr lang="en-GB" sz="1800" dirty="0"/>
          </a:p>
        </p:txBody>
      </p:sp>
      <p:sp>
        <p:nvSpPr>
          <p:cNvPr id="3" name="Shape 1"/>
          <p:cNvSpPr/>
          <p:nvPr/>
        </p:nvSpPr>
        <p:spPr>
          <a:xfrm>
            <a:off x="0" y="0"/>
            <a:ext cx="9144000" cy="749808"/>
          </a:xfrm>
          <a:prstGeom prst="rect">
            <a:avLst/>
          </a:prstGeom>
          <a:solidFill>
            <a:srgbClr val="1C2B5E"/>
          </a:solidFill>
          <a:ln/>
        </p:spPr>
        <p:txBody>
          <a:bodyPr/>
          <a:lstStyle/>
          <a:p>
            <a:endParaRPr lang="en-GB"/>
          </a:p>
        </p:txBody>
      </p:sp>
      <p:sp>
        <p:nvSpPr>
          <p:cNvPr id="4" name="Shape 2"/>
          <p:cNvSpPr/>
          <p:nvPr/>
        </p:nvSpPr>
        <p:spPr>
          <a:xfrm>
            <a:off x="0" y="749808"/>
            <a:ext cx="9144000" cy="45720"/>
          </a:xfrm>
          <a:prstGeom prst="rect">
            <a:avLst/>
          </a:prstGeom>
          <a:solidFill>
            <a:srgbClr val="4A5A8C"/>
          </a:solidFill>
          <a:ln/>
        </p:spPr>
        <p:txBody>
          <a:bodyPr/>
          <a:lstStyle/>
          <a:p>
            <a:endParaRPr lang="en-GB"/>
          </a:p>
        </p:txBody>
      </p:sp>
      <p:sp>
        <p:nvSpPr>
          <p:cNvPr id="5" name="Text 3"/>
          <p:cNvSpPr txBox="1"/>
          <p:nvPr/>
        </p:nvSpPr>
        <p:spPr>
          <a:xfrm>
            <a:off x="457200" y="91440"/>
            <a:ext cx="7424928" cy="566928"/>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Contents</a:t>
            </a:r>
            <a:endParaRPr lang="en-GB" sz="1900" dirty="0"/>
          </a:p>
        </p:txBody>
      </p:sp>
      <p:sp>
        <p:nvSpPr>
          <p:cNvPr id="7" name="Shape 4"/>
          <p:cNvSpPr/>
          <p:nvPr/>
        </p:nvSpPr>
        <p:spPr>
          <a:xfrm>
            <a:off x="457200" y="923544"/>
            <a:ext cx="8229600" cy="1024128"/>
          </a:xfrm>
          <a:prstGeom prst="rect">
            <a:avLst/>
          </a:prstGeom>
          <a:solidFill>
            <a:srgbClr val="FFFFFF"/>
          </a:solidFill>
          <a:ln w="6350">
            <a:solidFill>
              <a:srgbClr val="D0D5E8"/>
            </a:solidFill>
            <a:prstDash val="solid"/>
          </a:ln>
        </p:spPr>
        <p:txBody>
          <a:bodyPr/>
          <a:lstStyle/>
          <a:p>
            <a:endParaRPr lang="en-GB"/>
          </a:p>
        </p:txBody>
      </p:sp>
      <p:sp>
        <p:nvSpPr>
          <p:cNvPr id="8" name="Shape 5"/>
          <p:cNvSpPr/>
          <p:nvPr/>
        </p:nvSpPr>
        <p:spPr>
          <a:xfrm>
            <a:off x="457200" y="923544"/>
            <a:ext cx="45720" cy="1024128"/>
          </a:xfrm>
          <a:prstGeom prst="rect">
            <a:avLst/>
          </a:prstGeom>
          <a:solidFill>
            <a:srgbClr val="4A5A8C"/>
          </a:solidFill>
          <a:ln/>
        </p:spPr>
        <p:txBody>
          <a:bodyPr/>
          <a:lstStyle/>
          <a:p>
            <a:endParaRPr lang="en-GB"/>
          </a:p>
        </p:txBody>
      </p:sp>
      <p:sp>
        <p:nvSpPr>
          <p:cNvPr id="9" name="Text 6"/>
          <p:cNvSpPr txBox="1"/>
          <p:nvPr/>
        </p:nvSpPr>
        <p:spPr>
          <a:xfrm>
            <a:off x="731520" y="1143000"/>
            <a:ext cx="822960" cy="585216"/>
          </a:xfrm>
          <a:prstGeom prst="rect">
            <a:avLst/>
          </a:prstGeom>
          <a:noFill/>
          <a:ln/>
        </p:spPr>
        <p:txBody>
          <a:bodyPr wrap="square" lIns="0" tIns="0" rIns="0" bIns="0" rtlCol="0" anchor="t"/>
          <a:lstStyle/>
          <a:p>
            <a:pPr marL="0" indent="0">
              <a:buNone/>
            </a:pPr>
            <a:r>
              <a:rPr lang="en-GB" sz="3000" b="1" dirty="0">
                <a:solidFill>
                  <a:srgbClr val="1C2B5E"/>
                </a:solidFill>
                <a:latin typeface="Arial" pitchFamily="34" charset="0"/>
                <a:ea typeface="Arial" pitchFamily="34" charset="-122"/>
                <a:cs typeface="Arial" pitchFamily="34" charset="-120"/>
              </a:rPr>
              <a:t>01</a:t>
            </a:r>
            <a:endParaRPr lang="en-GB" sz="3000" dirty="0"/>
          </a:p>
        </p:txBody>
      </p:sp>
      <p:sp>
        <p:nvSpPr>
          <p:cNvPr id="10" name="Text 7"/>
          <p:cNvSpPr txBox="1"/>
          <p:nvPr/>
        </p:nvSpPr>
        <p:spPr>
          <a:xfrm>
            <a:off x="1627632" y="1088136"/>
            <a:ext cx="6766560" cy="438912"/>
          </a:xfrm>
          <a:prstGeom prst="rect">
            <a:avLst/>
          </a:prstGeom>
          <a:noFill/>
          <a:ln/>
        </p:spPr>
        <p:txBody>
          <a:bodyPr wrap="square" lIns="0" tIns="0" rIns="0" bIns="0" rtlCol="0" anchor="t"/>
          <a:lstStyle/>
          <a:p>
            <a:pPr marL="0" indent="0">
              <a:buNone/>
            </a:pPr>
            <a:r>
              <a:rPr lang="en-GB" sz="1900" b="1" dirty="0">
                <a:solidFill>
                  <a:srgbClr val="1C2B5E"/>
                </a:solidFill>
                <a:latin typeface="Arial" pitchFamily="34" charset="0"/>
                <a:ea typeface="Arial" pitchFamily="34" charset="-122"/>
                <a:cs typeface="Arial" pitchFamily="34" charset="-120"/>
              </a:rPr>
              <a:t>Part 1: Academic Mentoring Scenarios</a:t>
            </a:r>
            <a:endParaRPr lang="en-GB" sz="1900" dirty="0"/>
          </a:p>
        </p:txBody>
      </p:sp>
      <p:sp>
        <p:nvSpPr>
          <p:cNvPr id="11" name="Text 8"/>
          <p:cNvSpPr txBox="1"/>
          <p:nvPr/>
        </p:nvSpPr>
        <p:spPr>
          <a:xfrm>
            <a:off x="1627632" y="1508760"/>
            <a:ext cx="6766560" cy="365760"/>
          </a:xfrm>
          <a:prstGeom prst="rect">
            <a:avLst/>
          </a:prstGeom>
          <a:noFill/>
          <a:ln/>
        </p:spPr>
        <p:txBody>
          <a:bodyPr wrap="square" lIns="0" tIns="0" rIns="0" bIns="0" rtlCol="0" anchor="t"/>
          <a:lstStyle/>
          <a:p>
            <a:pPr marL="0" indent="0">
              <a:buNone/>
            </a:pPr>
            <a:r>
              <a:rPr lang="en-GB" sz="1600" dirty="0">
                <a:solidFill>
                  <a:srgbClr val="4A5A8C"/>
                </a:solidFill>
                <a:latin typeface="Arial" pitchFamily="34" charset="0"/>
                <a:ea typeface="Arial" pitchFamily="34" charset="-122"/>
                <a:cs typeface="Arial" pitchFamily="34" charset="-120"/>
              </a:rPr>
              <a:t>Seven scenarios for academic mentors at LSE</a:t>
            </a:r>
            <a:endParaRPr lang="en-GB" sz="1600" dirty="0"/>
          </a:p>
        </p:txBody>
      </p:sp>
      <p:sp>
        <p:nvSpPr>
          <p:cNvPr id="12" name="Shape 9"/>
          <p:cNvSpPr/>
          <p:nvPr/>
        </p:nvSpPr>
        <p:spPr>
          <a:xfrm>
            <a:off x="457200" y="2130552"/>
            <a:ext cx="8229600" cy="1024128"/>
          </a:xfrm>
          <a:prstGeom prst="rect">
            <a:avLst/>
          </a:prstGeom>
          <a:solidFill>
            <a:srgbClr val="FFFFFF"/>
          </a:solidFill>
          <a:ln w="6350">
            <a:solidFill>
              <a:srgbClr val="D0D5E8"/>
            </a:solidFill>
            <a:prstDash val="solid"/>
          </a:ln>
        </p:spPr>
        <p:txBody>
          <a:bodyPr/>
          <a:lstStyle/>
          <a:p>
            <a:endParaRPr lang="en-GB"/>
          </a:p>
        </p:txBody>
      </p:sp>
      <p:sp>
        <p:nvSpPr>
          <p:cNvPr id="13" name="Shape 10"/>
          <p:cNvSpPr/>
          <p:nvPr/>
        </p:nvSpPr>
        <p:spPr>
          <a:xfrm>
            <a:off x="457200" y="2130552"/>
            <a:ext cx="45720" cy="1024128"/>
          </a:xfrm>
          <a:prstGeom prst="rect">
            <a:avLst/>
          </a:prstGeom>
          <a:solidFill>
            <a:srgbClr val="E0112B"/>
          </a:solidFill>
          <a:ln/>
        </p:spPr>
        <p:txBody>
          <a:bodyPr/>
          <a:lstStyle/>
          <a:p>
            <a:endParaRPr lang="en-GB"/>
          </a:p>
        </p:txBody>
      </p:sp>
      <p:sp>
        <p:nvSpPr>
          <p:cNvPr id="14" name="Text 11"/>
          <p:cNvSpPr txBox="1"/>
          <p:nvPr/>
        </p:nvSpPr>
        <p:spPr>
          <a:xfrm>
            <a:off x="731520" y="2350008"/>
            <a:ext cx="822960" cy="585216"/>
          </a:xfrm>
          <a:prstGeom prst="rect">
            <a:avLst/>
          </a:prstGeom>
          <a:noFill/>
          <a:ln/>
        </p:spPr>
        <p:txBody>
          <a:bodyPr wrap="square" lIns="0" tIns="0" rIns="0" bIns="0" rtlCol="0" anchor="t"/>
          <a:lstStyle/>
          <a:p>
            <a:pPr marL="0" indent="0">
              <a:buNone/>
            </a:pPr>
            <a:r>
              <a:rPr lang="en-GB" sz="3000" b="1" dirty="0">
                <a:solidFill>
                  <a:srgbClr val="1C2B5E"/>
                </a:solidFill>
                <a:latin typeface="Arial" pitchFamily="34" charset="0"/>
                <a:ea typeface="Arial" pitchFamily="34" charset="-122"/>
                <a:cs typeface="Arial" pitchFamily="34" charset="-120"/>
              </a:rPr>
              <a:t>02</a:t>
            </a:r>
            <a:endParaRPr lang="en-GB" sz="3000" dirty="0"/>
          </a:p>
        </p:txBody>
      </p:sp>
      <p:sp>
        <p:nvSpPr>
          <p:cNvPr id="15" name="Text 12"/>
          <p:cNvSpPr txBox="1"/>
          <p:nvPr/>
        </p:nvSpPr>
        <p:spPr>
          <a:xfrm>
            <a:off x="1627632" y="2295144"/>
            <a:ext cx="6766560" cy="438912"/>
          </a:xfrm>
          <a:prstGeom prst="rect">
            <a:avLst/>
          </a:prstGeom>
          <a:noFill/>
          <a:ln/>
        </p:spPr>
        <p:txBody>
          <a:bodyPr wrap="square" lIns="0" tIns="0" rIns="0" bIns="0" rtlCol="0" anchor="t"/>
          <a:lstStyle/>
          <a:p>
            <a:pPr marL="0" indent="0">
              <a:buNone/>
            </a:pPr>
            <a:r>
              <a:rPr lang="en-GB" sz="1900" b="1" dirty="0">
                <a:solidFill>
                  <a:srgbClr val="1C2B5E"/>
                </a:solidFill>
                <a:latin typeface="Arial" pitchFamily="34" charset="0"/>
                <a:ea typeface="Arial" pitchFamily="34" charset="-122"/>
                <a:cs typeface="Arial" pitchFamily="34" charset="-120"/>
              </a:rPr>
              <a:t>Part 2: Creating Inclusive and Principled Classrooms</a:t>
            </a:r>
            <a:endParaRPr lang="en-GB" sz="1900" dirty="0"/>
          </a:p>
        </p:txBody>
      </p:sp>
      <p:sp>
        <p:nvSpPr>
          <p:cNvPr id="16" name="Text 13"/>
          <p:cNvSpPr txBox="1"/>
          <p:nvPr/>
        </p:nvSpPr>
        <p:spPr>
          <a:xfrm>
            <a:off x="1627632" y="2715768"/>
            <a:ext cx="6766560" cy="365760"/>
          </a:xfrm>
          <a:prstGeom prst="rect">
            <a:avLst/>
          </a:prstGeom>
          <a:noFill/>
          <a:ln/>
        </p:spPr>
        <p:txBody>
          <a:bodyPr wrap="square" lIns="0" tIns="0" rIns="0" bIns="0" rtlCol="0" anchor="t"/>
          <a:lstStyle/>
          <a:p>
            <a:pPr marL="0" indent="0">
              <a:buNone/>
            </a:pPr>
            <a:r>
              <a:rPr lang="en-GB" sz="1600" dirty="0">
                <a:solidFill>
                  <a:srgbClr val="4A5A8C"/>
                </a:solidFill>
                <a:latin typeface="Arial" pitchFamily="34" charset="0"/>
                <a:ea typeface="Arial" pitchFamily="34" charset="-122"/>
                <a:cs typeface="Arial" pitchFamily="34" charset="-120"/>
              </a:rPr>
              <a:t>Six teaching scenarios for LSE educators</a:t>
            </a:r>
            <a:endParaRPr lang="en-GB" sz="1600" dirty="0"/>
          </a:p>
        </p:txBody>
      </p:sp>
      <p:sp>
        <p:nvSpPr>
          <p:cNvPr id="17" name="Shape 14"/>
          <p:cNvSpPr/>
          <p:nvPr/>
        </p:nvSpPr>
        <p:spPr>
          <a:xfrm>
            <a:off x="457200" y="3337560"/>
            <a:ext cx="8229600" cy="1024128"/>
          </a:xfrm>
          <a:prstGeom prst="rect">
            <a:avLst/>
          </a:prstGeom>
          <a:solidFill>
            <a:srgbClr val="FFFFFF"/>
          </a:solidFill>
          <a:ln w="6350">
            <a:solidFill>
              <a:srgbClr val="D0D5E8"/>
            </a:solidFill>
            <a:prstDash val="solid"/>
          </a:ln>
        </p:spPr>
        <p:txBody>
          <a:bodyPr/>
          <a:lstStyle/>
          <a:p>
            <a:endParaRPr lang="en-GB"/>
          </a:p>
        </p:txBody>
      </p:sp>
      <p:sp>
        <p:nvSpPr>
          <p:cNvPr id="18" name="Shape 15"/>
          <p:cNvSpPr/>
          <p:nvPr/>
        </p:nvSpPr>
        <p:spPr>
          <a:xfrm>
            <a:off x="457200" y="3337560"/>
            <a:ext cx="45720" cy="1024128"/>
          </a:xfrm>
          <a:prstGeom prst="rect">
            <a:avLst/>
          </a:prstGeom>
          <a:solidFill>
            <a:srgbClr val="FFCD00"/>
          </a:solidFill>
          <a:ln/>
        </p:spPr>
        <p:txBody>
          <a:bodyPr/>
          <a:lstStyle/>
          <a:p>
            <a:endParaRPr lang="en-GB"/>
          </a:p>
        </p:txBody>
      </p:sp>
      <p:sp>
        <p:nvSpPr>
          <p:cNvPr id="19" name="Text 16"/>
          <p:cNvSpPr txBox="1"/>
          <p:nvPr/>
        </p:nvSpPr>
        <p:spPr>
          <a:xfrm>
            <a:off x="731520" y="3557016"/>
            <a:ext cx="822960" cy="585216"/>
          </a:xfrm>
          <a:prstGeom prst="rect">
            <a:avLst/>
          </a:prstGeom>
          <a:noFill/>
          <a:ln/>
        </p:spPr>
        <p:txBody>
          <a:bodyPr wrap="square" lIns="0" tIns="0" rIns="0" bIns="0" rtlCol="0" anchor="t"/>
          <a:lstStyle/>
          <a:p>
            <a:pPr marL="0" indent="0">
              <a:buNone/>
            </a:pPr>
            <a:r>
              <a:rPr lang="en-GB" sz="3000" b="1" dirty="0">
                <a:solidFill>
                  <a:srgbClr val="1C2B5E"/>
                </a:solidFill>
                <a:latin typeface="Arial" pitchFamily="34" charset="0"/>
                <a:ea typeface="Arial" pitchFamily="34" charset="-122"/>
                <a:cs typeface="Arial" pitchFamily="34" charset="-120"/>
              </a:rPr>
              <a:t>03</a:t>
            </a:r>
            <a:endParaRPr lang="en-GB" sz="3000" dirty="0"/>
          </a:p>
        </p:txBody>
      </p:sp>
      <p:sp>
        <p:nvSpPr>
          <p:cNvPr id="20" name="Text 17"/>
          <p:cNvSpPr txBox="1"/>
          <p:nvPr/>
        </p:nvSpPr>
        <p:spPr>
          <a:xfrm>
            <a:off x="1627632" y="3502152"/>
            <a:ext cx="6766560" cy="438912"/>
          </a:xfrm>
          <a:prstGeom prst="rect">
            <a:avLst/>
          </a:prstGeom>
          <a:noFill/>
          <a:ln/>
        </p:spPr>
        <p:txBody>
          <a:bodyPr wrap="square" lIns="0" tIns="0" rIns="0" bIns="0" rtlCol="0" anchor="t"/>
          <a:lstStyle/>
          <a:p>
            <a:pPr marL="0" indent="0">
              <a:buNone/>
            </a:pPr>
            <a:r>
              <a:rPr lang="en-GB" sz="1900" b="1" dirty="0">
                <a:solidFill>
                  <a:srgbClr val="1C2B5E"/>
                </a:solidFill>
                <a:latin typeface="Arial" pitchFamily="34" charset="0"/>
                <a:ea typeface="Arial" pitchFamily="34" charset="-122"/>
                <a:cs typeface="Arial" pitchFamily="34" charset="-120"/>
              </a:rPr>
              <a:t>Part 3: Key Referral Services at LSE</a:t>
            </a:r>
            <a:endParaRPr lang="en-GB" sz="1900" dirty="0"/>
          </a:p>
        </p:txBody>
      </p:sp>
      <p:sp>
        <p:nvSpPr>
          <p:cNvPr id="21" name="Text 18"/>
          <p:cNvSpPr txBox="1"/>
          <p:nvPr/>
        </p:nvSpPr>
        <p:spPr>
          <a:xfrm>
            <a:off x="1627632" y="3922776"/>
            <a:ext cx="6766560" cy="365760"/>
          </a:xfrm>
          <a:prstGeom prst="rect">
            <a:avLst/>
          </a:prstGeom>
          <a:noFill/>
          <a:ln/>
        </p:spPr>
        <p:txBody>
          <a:bodyPr wrap="square" lIns="0" tIns="0" rIns="0" bIns="0" rtlCol="0" anchor="t"/>
          <a:lstStyle/>
          <a:p>
            <a:pPr marL="0" indent="0">
              <a:buNone/>
            </a:pPr>
            <a:r>
              <a:rPr lang="en-GB" sz="1600" dirty="0">
                <a:solidFill>
                  <a:srgbClr val="4A5A8C"/>
                </a:solidFill>
                <a:latin typeface="Arial" pitchFamily="34" charset="0"/>
                <a:ea typeface="Arial" pitchFamily="34" charset="-122"/>
                <a:cs typeface="Arial" pitchFamily="34" charset="-120"/>
              </a:rPr>
              <a:t>Where to direct students for further support</a:t>
            </a:r>
            <a:endParaRPr lang="en-GB"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Homesickness and Financial Difficulties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805940" cy="420624"/>
          </a:xfrm>
          <a:prstGeom prst="rect">
            <a:avLst/>
          </a:prstGeom>
          <a:solidFill>
            <a:srgbClr val="4A5A8C"/>
          </a:solidFill>
          <a:ln/>
        </p:spPr>
        <p:txBody>
          <a:bodyPr/>
          <a:lstStyle/>
          <a:p>
            <a:endParaRPr lang="en-GB"/>
          </a:p>
        </p:txBody>
      </p:sp>
      <p:sp>
        <p:nvSpPr>
          <p:cNvPr id="6" name="Text 4"/>
          <p:cNvSpPr txBox="1"/>
          <p:nvPr/>
        </p:nvSpPr>
        <p:spPr>
          <a:xfrm>
            <a:off x="457200" y="243840"/>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06</a:t>
            </a:r>
            <a:endParaRPr lang="en-GB" sz="1800" dirty="0"/>
          </a:p>
        </p:txBody>
      </p:sp>
      <p:sp>
        <p:nvSpPr>
          <p:cNvPr id="7" name="Text 5"/>
          <p:cNvSpPr txBox="1"/>
          <p:nvPr/>
        </p:nvSpPr>
        <p:spPr>
          <a:xfrm>
            <a:off x="2500884" y="91440"/>
            <a:ext cx="5381244"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Homesickness and Financial Difficulties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Possible actions</a:t>
            </a:r>
            <a:endParaRPr lang="en-GB" sz="1800" dirty="0"/>
          </a:p>
        </p:txBody>
      </p:sp>
      <p:sp>
        <p:nvSpPr>
          <p:cNvPr id="10" name="Shape 7"/>
          <p:cNvSpPr/>
          <p:nvPr/>
        </p:nvSpPr>
        <p:spPr>
          <a:xfrm>
            <a:off x="457200" y="1575816"/>
            <a:ext cx="8229600" cy="1051560"/>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1051560"/>
          </a:xfrm>
          <a:prstGeom prst="rect">
            <a:avLst/>
          </a:prstGeom>
          <a:solidFill>
            <a:srgbClr val="E0112B"/>
          </a:solidFill>
          <a:ln/>
        </p:spPr>
        <p:txBody>
          <a:bodyPr/>
          <a:lstStyle/>
          <a:p>
            <a:endParaRPr lang="en-GB"/>
          </a:p>
        </p:txBody>
      </p:sp>
      <p:sp>
        <p:nvSpPr>
          <p:cNvPr id="12" name="Text 9"/>
          <p:cNvSpPr txBox="1"/>
          <p:nvPr/>
        </p:nvSpPr>
        <p:spPr>
          <a:xfrm>
            <a:off x="731520" y="1676400"/>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Listen and validate</a:t>
            </a:r>
            <a:endParaRPr lang="en-GB" sz="1900" dirty="0"/>
          </a:p>
        </p:txBody>
      </p:sp>
      <p:sp>
        <p:nvSpPr>
          <p:cNvPr id="13" name="Text 10"/>
          <p:cNvSpPr txBox="1"/>
          <p:nvPr/>
        </p:nvSpPr>
        <p:spPr>
          <a:xfrm>
            <a:off x="731520" y="2002536"/>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Let your mentee know you understand they are going through a difficult time. Avoid minimising their concerns.</a:t>
            </a:r>
            <a:endParaRPr lang="en-GB" sz="1600" dirty="0"/>
          </a:p>
        </p:txBody>
      </p:sp>
      <p:sp>
        <p:nvSpPr>
          <p:cNvPr id="14" name="Shape 11"/>
          <p:cNvSpPr/>
          <p:nvPr/>
        </p:nvSpPr>
        <p:spPr>
          <a:xfrm>
            <a:off x="457200" y="2737104"/>
            <a:ext cx="8229600" cy="129540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2737104"/>
            <a:ext cx="45720" cy="1295400"/>
          </a:xfrm>
          <a:prstGeom prst="rect">
            <a:avLst/>
          </a:prstGeom>
          <a:solidFill>
            <a:srgbClr val="E0112B"/>
          </a:solidFill>
          <a:ln/>
        </p:spPr>
        <p:txBody>
          <a:bodyPr/>
          <a:lstStyle/>
          <a:p>
            <a:endParaRPr lang="en-GB"/>
          </a:p>
        </p:txBody>
      </p:sp>
      <p:sp>
        <p:nvSpPr>
          <p:cNvPr id="16" name="Text 13"/>
          <p:cNvSpPr txBox="1"/>
          <p:nvPr/>
        </p:nvSpPr>
        <p:spPr>
          <a:xfrm>
            <a:off x="731520" y="2837688"/>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Signpost to services</a:t>
            </a:r>
            <a:endParaRPr lang="en-GB" sz="1900" dirty="0"/>
          </a:p>
        </p:txBody>
      </p:sp>
      <p:sp>
        <p:nvSpPr>
          <p:cNvPr id="17" name="Text 14"/>
          <p:cNvSpPr txBox="1"/>
          <p:nvPr/>
        </p:nvSpPr>
        <p:spPr>
          <a:xfrm>
            <a:off x="731520" y="3163824"/>
            <a:ext cx="7735824" cy="78638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Refer to DHMS, LSE SU and the LSE Access Fund. Check with your DSSA or equivalent that students are accessing the existing available support, and whether there are options they should be considering.</a:t>
            </a:r>
            <a:endParaRPr lang="en-GB"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Recognising Crisis: Responding to a Student at Risk of Self-Harm</a:t>
            </a:r>
            <a:endParaRPr lang="en-GB" sz="1800" dirty="0"/>
          </a:p>
        </p:txBody>
      </p:sp>
      <p:sp>
        <p:nvSpPr>
          <p:cNvPr id="3" name="Shape 1"/>
          <p:cNvSpPr/>
          <p:nvPr/>
        </p:nvSpPr>
        <p:spPr>
          <a:xfrm>
            <a:off x="0" y="0"/>
            <a:ext cx="9144000" cy="908304"/>
          </a:xfrm>
          <a:prstGeom prst="rect">
            <a:avLst/>
          </a:prstGeom>
          <a:solidFill>
            <a:srgbClr val="E0112B"/>
          </a:solidFill>
          <a:ln/>
        </p:spPr>
        <p:txBody>
          <a:bodyPr/>
          <a:lstStyle/>
          <a:p>
            <a:endParaRPr lang="en-GB"/>
          </a:p>
        </p:txBody>
      </p:sp>
      <p:sp>
        <p:nvSpPr>
          <p:cNvPr id="4" name="Shape 2"/>
          <p:cNvSpPr/>
          <p:nvPr/>
        </p:nvSpPr>
        <p:spPr>
          <a:xfrm>
            <a:off x="0" y="908304"/>
            <a:ext cx="9144000" cy="45720"/>
          </a:xfrm>
          <a:prstGeom prst="rect">
            <a:avLst/>
          </a:prstGeom>
          <a:solidFill>
            <a:srgbClr val="1C2B5E"/>
          </a:solidFill>
          <a:ln/>
        </p:spPr>
        <p:txBody>
          <a:bodyPr/>
          <a:lstStyle/>
          <a:p>
            <a:endParaRPr lang="en-GB"/>
          </a:p>
        </p:txBody>
      </p:sp>
      <p:sp>
        <p:nvSpPr>
          <p:cNvPr id="5" name="Shape 3"/>
          <p:cNvSpPr/>
          <p:nvPr/>
        </p:nvSpPr>
        <p:spPr>
          <a:xfrm>
            <a:off x="457200" y="243840"/>
            <a:ext cx="1681353" cy="420624"/>
          </a:xfrm>
          <a:prstGeom prst="rect">
            <a:avLst/>
          </a:prstGeom>
          <a:solidFill>
            <a:srgbClr val="FFFFFF"/>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E0112B"/>
                </a:solidFill>
                <a:latin typeface="Arial" pitchFamily="34" charset="0"/>
                <a:ea typeface="Arial" pitchFamily="34" charset="-122"/>
                <a:cs typeface="Arial" pitchFamily="34" charset="-120"/>
              </a:rPr>
              <a:t>⚠ CRISIS 07</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Recognising Crisis: Responding to a Student at Risk of Self-Harm</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Scenario</a:t>
            </a:r>
            <a:endParaRPr lang="en-GB" sz="1800" dirty="0"/>
          </a:p>
        </p:txBody>
      </p:sp>
      <p:sp>
        <p:nvSpPr>
          <p:cNvPr id="10" name="Shape 7"/>
          <p:cNvSpPr/>
          <p:nvPr/>
        </p:nvSpPr>
        <p:spPr>
          <a:xfrm>
            <a:off x="457200" y="1575816"/>
            <a:ext cx="8229600" cy="1213104"/>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1213104"/>
          </a:xfrm>
          <a:prstGeom prst="rect">
            <a:avLst/>
          </a:prstGeom>
          <a:solidFill>
            <a:srgbClr val="E0112B"/>
          </a:solidFill>
          <a:ln/>
        </p:spPr>
        <p:txBody>
          <a:bodyPr/>
          <a:lstStyle/>
          <a:p>
            <a:endParaRPr lang="en-GB"/>
          </a:p>
        </p:txBody>
      </p:sp>
      <p:sp>
        <p:nvSpPr>
          <p:cNvPr id="12" name="Text 9"/>
          <p:cNvSpPr txBox="1"/>
          <p:nvPr/>
        </p:nvSpPr>
        <p:spPr>
          <a:xfrm>
            <a:off x="731520" y="1676400"/>
            <a:ext cx="7735824" cy="1030224"/>
          </a:xfrm>
          <a:prstGeom prst="rect">
            <a:avLst/>
          </a:prstGeom>
          <a:noFill/>
          <a:ln/>
        </p:spPr>
        <p:txBody>
          <a:bodyPr wrap="square" lIns="0" tIns="0" rIns="0" bIns="0" rtlCol="0" anchor="t"/>
          <a:lstStyle/>
          <a:p>
            <a:pPr marL="0" indent="0">
              <a:lnSpc>
                <a:spcPct val="116000"/>
              </a:lnSpc>
              <a:buNone/>
            </a:pPr>
            <a:r>
              <a:rPr lang="en-GB" sz="1600" i="1" dirty="0">
                <a:solidFill>
                  <a:srgbClr val="3D3D5C"/>
                </a:solidFill>
                <a:latin typeface="Arial" pitchFamily="34" charset="0"/>
                <a:ea typeface="Arial" pitchFamily="34" charset="-122"/>
                <a:cs typeface="Arial" pitchFamily="34" charset="-120"/>
              </a:rPr>
              <a:t>Alex has become increasingly withdrawn, missed several classes, and their academic performance has significantly declined. During a mentoring session, Alex appears distressed and states they feel like ‘a burden to everyone’ and wonder if ‘things would be better without me.’</a:t>
            </a:r>
            <a:endParaRPr lang="en-GB" sz="1600" dirty="0"/>
          </a:p>
        </p:txBody>
      </p:sp>
      <p:sp>
        <p:nvSpPr>
          <p:cNvPr id="13" name="Text 10"/>
          <p:cNvSpPr txBox="1"/>
          <p:nvPr/>
        </p:nvSpPr>
        <p:spPr>
          <a:xfrm>
            <a:off x="457200" y="2898648"/>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Emergency contacts</a:t>
            </a:r>
            <a:endParaRPr lang="en-GB" sz="1800" dirty="0"/>
          </a:p>
        </p:txBody>
      </p:sp>
      <p:sp>
        <p:nvSpPr>
          <p:cNvPr id="14" name="Shape 11"/>
          <p:cNvSpPr/>
          <p:nvPr/>
        </p:nvSpPr>
        <p:spPr>
          <a:xfrm>
            <a:off x="457200" y="3392424"/>
            <a:ext cx="8229600" cy="771144"/>
          </a:xfrm>
          <a:prstGeom prst="rect">
            <a:avLst/>
          </a:prstGeom>
          <a:solidFill>
            <a:srgbClr val="E0112B"/>
          </a:solidFill>
          <a:ln/>
        </p:spPr>
        <p:txBody>
          <a:bodyPr/>
          <a:lstStyle/>
          <a:p>
            <a:endParaRPr lang="en-GB"/>
          </a:p>
        </p:txBody>
      </p:sp>
      <p:sp>
        <p:nvSpPr>
          <p:cNvPr id="15" name="Text 12"/>
          <p:cNvSpPr txBox="1"/>
          <p:nvPr/>
        </p:nvSpPr>
        <p:spPr>
          <a:xfrm>
            <a:off x="731520" y="3493008"/>
            <a:ext cx="7735824" cy="280416"/>
          </a:xfrm>
          <a:prstGeom prst="rect">
            <a:avLst/>
          </a:prstGeom>
          <a:noFill/>
          <a:ln/>
        </p:spPr>
        <p:txBody>
          <a:bodyPr wrap="square" lIns="0" tIns="0" rIns="0" bIns="0" rtlCol="0" anchor="t"/>
          <a:lstStyle/>
          <a:p>
            <a:pPr marL="0" indent="0">
              <a:buNone/>
            </a:pPr>
            <a:r>
              <a:rPr lang="en-GB" sz="1600" dirty="0">
                <a:solidFill>
                  <a:srgbClr val="FBD4D9"/>
                </a:solidFill>
                <a:latin typeface="Arial" pitchFamily="34" charset="0"/>
                <a:ea typeface="Arial" pitchFamily="34" charset="-122"/>
                <a:cs typeface="Arial" pitchFamily="34" charset="-120"/>
              </a:rPr>
              <a:t>LSE DHMS (in hours)</a:t>
            </a:r>
            <a:endParaRPr lang="en-GB" sz="1600" dirty="0"/>
          </a:p>
        </p:txBody>
      </p:sp>
      <p:sp>
        <p:nvSpPr>
          <p:cNvPr id="16" name="Text 13"/>
          <p:cNvSpPr txBox="1"/>
          <p:nvPr/>
        </p:nvSpPr>
        <p:spPr>
          <a:xfrm>
            <a:off x="731520" y="3736848"/>
            <a:ext cx="7735824" cy="344424"/>
          </a:xfrm>
          <a:prstGeom prst="rect">
            <a:avLst/>
          </a:prstGeom>
          <a:noFill/>
          <a:ln/>
        </p:spPr>
        <p:txBody>
          <a:bodyPr wrap="square" lIns="0" tIns="0" rIns="0" bIns="0" rtlCol="0" anchor="t"/>
          <a:lstStyle/>
          <a:p>
            <a:pPr marL="0" indent="0">
              <a:buNone/>
            </a:pPr>
            <a:r>
              <a:rPr lang="en-GB" sz="1900" b="1" dirty="0">
                <a:solidFill>
                  <a:srgbClr val="FFFFFF"/>
                </a:solidFill>
                <a:latin typeface="Arial" pitchFamily="34" charset="0"/>
                <a:ea typeface="Arial" pitchFamily="34" charset="-122"/>
                <a:cs typeface="Arial" pitchFamily="34" charset="-120"/>
              </a:rPr>
              <a:t>020 7955 6677</a:t>
            </a:r>
            <a:endParaRPr lang="en-GB" sz="1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Recognising Crisis: Responding to a Student at Risk of Self-Harm (cont.)</a:t>
            </a:r>
            <a:endParaRPr lang="en-GB" sz="1800" dirty="0"/>
          </a:p>
        </p:txBody>
      </p:sp>
      <p:sp>
        <p:nvSpPr>
          <p:cNvPr id="3" name="Shape 1"/>
          <p:cNvSpPr/>
          <p:nvPr/>
        </p:nvSpPr>
        <p:spPr>
          <a:xfrm>
            <a:off x="0" y="0"/>
            <a:ext cx="9144000" cy="908304"/>
          </a:xfrm>
          <a:prstGeom prst="rect">
            <a:avLst/>
          </a:prstGeom>
          <a:solidFill>
            <a:srgbClr val="E0112B"/>
          </a:solidFill>
          <a:ln/>
        </p:spPr>
        <p:txBody>
          <a:bodyPr/>
          <a:lstStyle/>
          <a:p>
            <a:endParaRPr lang="en-GB"/>
          </a:p>
        </p:txBody>
      </p:sp>
      <p:sp>
        <p:nvSpPr>
          <p:cNvPr id="4" name="Shape 2"/>
          <p:cNvSpPr/>
          <p:nvPr/>
        </p:nvSpPr>
        <p:spPr>
          <a:xfrm>
            <a:off x="0" y="908304"/>
            <a:ext cx="9144000" cy="45720"/>
          </a:xfrm>
          <a:prstGeom prst="rect">
            <a:avLst/>
          </a:prstGeom>
          <a:solidFill>
            <a:srgbClr val="1C2B5E"/>
          </a:solidFill>
          <a:ln/>
        </p:spPr>
        <p:txBody>
          <a:bodyPr/>
          <a:lstStyle/>
          <a:p>
            <a:endParaRPr lang="en-GB"/>
          </a:p>
        </p:txBody>
      </p:sp>
      <p:sp>
        <p:nvSpPr>
          <p:cNvPr id="5" name="Shape 3"/>
          <p:cNvSpPr/>
          <p:nvPr/>
        </p:nvSpPr>
        <p:spPr>
          <a:xfrm>
            <a:off x="457200" y="243840"/>
            <a:ext cx="1681353" cy="420624"/>
          </a:xfrm>
          <a:prstGeom prst="rect">
            <a:avLst/>
          </a:prstGeom>
          <a:solidFill>
            <a:srgbClr val="FFFFFF"/>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E0112B"/>
                </a:solidFill>
                <a:latin typeface="Arial" pitchFamily="34" charset="0"/>
                <a:ea typeface="Arial" pitchFamily="34" charset="-122"/>
                <a:cs typeface="Arial" pitchFamily="34" charset="-120"/>
              </a:rPr>
              <a:t>⚠ CRISIS 07</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Recognising Crisis: Responding to a Student at Risk of Self-Harm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Shape 6"/>
          <p:cNvSpPr/>
          <p:nvPr/>
        </p:nvSpPr>
        <p:spPr>
          <a:xfrm>
            <a:off x="457200" y="1082040"/>
            <a:ext cx="8229600" cy="771144"/>
          </a:xfrm>
          <a:prstGeom prst="rect">
            <a:avLst/>
          </a:prstGeom>
          <a:solidFill>
            <a:srgbClr val="E0112B"/>
          </a:solidFill>
          <a:ln/>
        </p:spPr>
        <p:txBody>
          <a:bodyPr/>
          <a:lstStyle/>
          <a:p>
            <a:endParaRPr lang="en-GB"/>
          </a:p>
        </p:txBody>
      </p:sp>
      <p:sp>
        <p:nvSpPr>
          <p:cNvPr id="10" name="Text 7"/>
          <p:cNvSpPr txBox="1"/>
          <p:nvPr/>
        </p:nvSpPr>
        <p:spPr>
          <a:xfrm>
            <a:off x="731520" y="1182624"/>
            <a:ext cx="7735824" cy="280416"/>
          </a:xfrm>
          <a:prstGeom prst="rect">
            <a:avLst/>
          </a:prstGeom>
          <a:noFill/>
          <a:ln/>
        </p:spPr>
        <p:txBody>
          <a:bodyPr wrap="square" lIns="0" tIns="0" rIns="0" bIns="0" rtlCol="0" anchor="t"/>
          <a:lstStyle/>
          <a:p>
            <a:pPr marL="0" indent="0">
              <a:buNone/>
            </a:pPr>
            <a:r>
              <a:rPr lang="en-GB" sz="1600" dirty="0">
                <a:solidFill>
                  <a:srgbClr val="FBD4D9"/>
                </a:solidFill>
                <a:latin typeface="Arial" pitchFamily="34" charset="0"/>
                <a:ea typeface="Arial" pitchFamily="34" charset="-122"/>
                <a:cs typeface="Arial" pitchFamily="34" charset="-120"/>
              </a:rPr>
              <a:t>LSE Security (out of hours)</a:t>
            </a:r>
            <a:endParaRPr lang="en-GB" sz="1600" dirty="0"/>
          </a:p>
        </p:txBody>
      </p:sp>
      <p:sp>
        <p:nvSpPr>
          <p:cNvPr id="11" name="Text 8"/>
          <p:cNvSpPr txBox="1"/>
          <p:nvPr/>
        </p:nvSpPr>
        <p:spPr>
          <a:xfrm>
            <a:off x="731520" y="1426464"/>
            <a:ext cx="7735824" cy="344424"/>
          </a:xfrm>
          <a:prstGeom prst="rect">
            <a:avLst/>
          </a:prstGeom>
          <a:noFill/>
          <a:ln/>
        </p:spPr>
        <p:txBody>
          <a:bodyPr wrap="square" lIns="0" tIns="0" rIns="0" bIns="0" rtlCol="0" anchor="t"/>
          <a:lstStyle/>
          <a:p>
            <a:pPr marL="0" indent="0">
              <a:buNone/>
            </a:pPr>
            <a:r>
              <a:rPr lang="en-GB" sz="1900" b="1" dirty="0">
                <a:solidFill>
                  <a:srgbClr val="FFFFFF"/>
                </a:solidFill>
                <a:latin typeface="Arial" pitchFamily="34" charset="0"/>
                <a:ea typeface="Arial" pitchFamily="34" charset="-122"/>
                <a:cs typeface="Arial" pitchFamily="34" charset="-120"/>
              </a:rPr>
              <a:t>020 7955 6200</a:t>
            </a:r>
            <a:endParaRPr lang="en-GB" sz="1900" dirty="0"/>
          </a:p>
        </p:txBody>
      </p:sp>
      <p:sp>
        <p:nvSpPr>
          <p:cNvPr id="12" name="Shape 9"/>
          <p:cNvSpPr/>
          <p:nvPr/>
        </p:nvSpPr>
        <p:spPr>
          <a:xfrm>
            <a:off x="457200" y="1962912"/>
            <a:ext cx="8229600" cy="771144"/>
          </a:xfrm>
          <a:prstGeom prst="rect">
            <a:avLst/>
          </a:prstGeom>
          <a:solidFill>
            <a:srgbClr val="E0112B"/>
          </a:solidFill>
          <a:ln/>
        </p:spPr>
        <p:txBody>
          <a:bodyPr/>
          <a:lstStyle/>
          <a:p>
            <a:endParaRPr lang="en-GB"/>
          </a:p>
        </p:txBody>
      </p:sp>
      <p:sp>
        <p:nvSpPr>
          <p:cNvPr id="13" name="Text 10"/>
          <p:cNvSpPr txBox="1"/>
          <p:nvPr/>
        </p:nvSpPr>
        <p:spPr>
          <a:xfrm>
            <a:off x="731520" y="2063496"/>
            <a:ext cx="7735824" cy="280416"/>
          </a:xfrm>
          <a:prstGeom prst="rect">
            <a:avLst/>
          </a:prstGeom>
          <a:noFill/>
          <a:ln/>
        </p:spPr>
        <p:txBody>
          <a:bodyPr wrap="square" lIns="0" tIns="0" rIns="0" bIns="0" rtlCol="0" anchor="t"/>
          <a:lstStyle/>
          <a:p>
            <a:pPr marL="0" indent="0">
              <a:buNone/>
            </a:pPr>
            <a:r>
              <a:rPr lang="en-GB" sz="1600" dirty="0">
                <a:solidFill>
                  <a:srgbClr val="FBD4D9"/>
                </a:solidFill>
                <a:latin typeface="Arial" pitchFamily="34" charset="0"/>
                <a:ea typeface="Arial" pitchFamily="34" charset="-122"/>
                <a:cs typeface="Arial" pitchFamily="34" charset="-120"/>
              </a:rPr>
              <a:t>Emergency Services</a:t>
            </a:r>
            <a:endParaRPr lang="en-GB" sz="1600" dirty="0"/>
          </a:p>
        </p:txBody>
      </p:sp>
      <p:sp>
        <p:nvSpPr>
          <p:cNvPr id="14" name="Text 11"/>
          <p:cNvSpPr txBox="1"/>
          <p:nvPr/>
        </p:nvSpPr>
        <p:spPr>
          <a:xfrm>
            <a:off x="731520" y="2307336"/>
            <a:ext cx="7735824" cy="344424"/>
          </a:xfrm>
          <a:prstGeom prst="rect">
            <a:avLst/>
          </a:prstGeom>
          <a:noFill/>
          <a:ln/>
        </p:spPr>
        <p:txBody>
          <a:bodyPr wrap="square" lIns="0" tIns="0" rIns="0" bIns="0" rtlCol="0" anchor="t"/>
          <a:lstStyle/>
          <a:p>
            <a:pPr marL="0" indent="0">
              <a:buNone/>
            </a:pPr>
            <a:r>
              <a:rPr lang="en-GB" sz="1900" b="1" dirty="0">
                <a:solidFill>
                  <a:srgbClr val="FFFFFF"/>
                </a:solidFill>
                <a:latin typeface="Arial" pitchFamily="34" charset="0"/>
                <a:ea typeface="Arial" pitchFamily="34" charset="-122"/>
                <a:cs typeface="Arial" pitchFamily="34" charset="-120"/>
              </a:rPr>
              <a:t>999</a:t>
            </a:r>
            <a:endParaRPr lang="en-GB" sz="1900" dirty="0"/>
          </a:p>
        </p:txBody>
      </p:sp>
      <p:sp>
        <p:nvSpPr>
          <p:cNvPr id="15" name="Shape 12"/>
          <p:cNvSpPr/>
          <p:nvPr/>
        </p:nvSpPr>
        <p:spPr>
          <a:xfrm>
            <a:off x="457200" y="2843784"/>
            <a:ext cx="8229600" cy="771144"/>
          </a:xfrm>
          <a:prstGeom prst="rect">
            <a:avLst/>
          </a:prstGeom>
          <a:solidFill>
            <a:srgbClr val="E0112B"/>
          </a:solidFill>
          <a:ln/>
        </p:spPr>
        <p:txBody>
          <a:bodyPr/>
          <a:lstStyle/>
          <a:p>
            <a:endParaRPr lang="en-GB"/>
          </a:p>
        </p:txBody>
      </p:sp>
      <p:sp>
        <p:nvSpPr>
          <p:cNvPr id="16" name="Text 13"/>
          <p:cNvSpPr txBox="1"/>
          <p:nvPr/>
        </p:nvSpPr>
        <p:spPr>
          <a:xfrm>
            <a:off x="731520" y="2944368"/>
            <a:ext cx="7735824" cy="280416"/>
          </a:xfrm>
          <a:prstGeom prst="rect">
            <a:avLst/>
          </a:prstGeom>
          <a:noFill/>
          <a:ln/>
        </p:spPr>
        <p:txBody>
          <a:bodyPr wrap="square" lIns="0" tIns="0" rIns="0" bIns="0" rtlCol="0" anchor="t"/>
          <a:lstStyle/>
          <a:p>
            <a:pPr marL="0" indent="0">
              <a:buNone/>
            </a:pPr>
            <a:r>
              <a:rPr lang="en-GB" sz="1600" dirty="0">
                <a:solidFill>
                  <a:srgbClr val="FBD4D9"/>
                </a:solidFill>
                <a:latin typeface="Arial" pitchFamily="34" charset="0"/>
                <a:ea typeface="Arial" pitchFamily="34" charset="-122"/>
                <a:cs typeface="Arial" pitchFamily="34" charset="-120"/>
              </a:rPr>
              <a:t>Samaritans (24/7)</a:t>
            </a:r>
            <a:endParaRPr lang="en-GB" sz="1600" dirty="0"/>
          </a:p>
        </p:txBody>
      </p:sp>
      <p:sp>
        <p:nvSpPr>
          <p:cNvPr id="17" name="Text 14"/>
          <p:cNvSpPr txBox="1"/>
          <p:nvPr/>
        </p:nvSpPr>
        <p:spPr>
          <a:xfrm>
            <a:off x="731520" y="3188208"/>
            <a:ext cx="7735824" cy="344424"/>
          </a:xfrm>
          <a:prstGeom prst="rect">
            <a:avLst/>
          </a:prstGeom>
          <a:noFill/>
          <a:ln/>
        </p:spPr>
        <p:txBody>
          <a:bodyPr wrap="square" lIns="0" tIns="0" rIns="0" bIns="0" rtlCol="0" anchor="t"/>
          <a:lstStyle/>
          <a:p>
            <a:pPr marL="0" indent="0">
              <a:buNone/>
            </a:pPr>
            <a:r>
              <a:rPr lang="en-GB" sz="1900" b="1" dirty="0">
                <a:solidFill>
                  <a:srgbClr val="FFFFFF"/>
                </a:solidFill>
                <a:latin typeface="Arial" pitchFamily="34" charset="0"/>
                <a:ea typeface="Arial" pitchFamily="34" charset="-122"/>
                <a:cs typeface="Arial" pitchFamily="34" charset="-120"/>
              </a:rPr>
              <a:t>116 123</a:t>
            </a:r>
            <a:endParaRPr lang="en-GB" sz="1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Recognising Crisis: Responding to a Student at Risk of Self-Harm (cont.)</a:t>
            </a:r>
            <a:endParaRPr lang="en-GB" sz="1800" dirty="0"/>
          </a:p>
        </p:txBody>
      </p:sp>
      <p:sp>
        <p:nvSpPr>
          <p:cNvPr id="3" name="Shape 1"/>
          <p:cNvSpPr/>
          <p:nvPr/>
        </p:nvSpPr>
        <p:spPr>
          <a:xfrm>
            <a:off x="0" y="0"/>
            <a:ext cx="9144000" cy="908304"/>
          </a:xfrm>
          <a:prstGeom prst="rect">
            <a:avLst/>
          </a:prstGeom>
          <a:solidFill>
            <a:srgbClr val="E0112B"/>
          </a:solidFill>
          <a:ln/>
        </p:spPr>
        <p:txBody>
          <a:bodyPr/>
          <a:lstStyle/>
          <a:p>
            <a:endParaRPr lang="en-GB"/>
          </a:p>
        </p:txBody>
      </p:sp>
      <p:sp>
        <p:nvSpPr>
          <p:cNvPr id="4" name="Shape 2"/>
          <p:cNvSpPr/>
          <p:nvPr/>
        </p:nvSpPr>
        <p:spPr>
          <a:xfrm>
            <a:off x="0" y="908304"/>
            <a:ext cx="9144000" cy="45720"/>
          </a:xfrm>
          <a:prstGeom prst="rect">
            <a:avLst/>
          </a:prstGeom>
          <a:solidFill>
            <a:srgbClr val="1C2B5E"/>
          </a:solidFill>
          <a:ln/>
        </p:spPr>
        <p:txBody>
          <a:bodyPr/>
          <a:lstStyle/>
          <a:p>
            <a:endParaRPr lang="en-GB"/>
          </a:p>
        </p:txBody>
      </p:sp>
      <p:sp>
        <p:nvSpPr>
          <p:cNvPr id="5" name="Shape 3"/>
          <p:cNvSpPr/>
          <p:nvPr/>
        </p:nvSpPr>
        <p:spPr>
          <a:xfrm>
            <a:off x="457200" y="243840"/>
            <a:ext cx="1681353" cy="420624"/>
          </a:xfrm>
          <a:prstGeom prst="rect">
            <a:avLst/>
          </a:prstGeom>
          <a:solidFill>
            <a:srgbClr val="FFFFFF"/>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E0112B"/>
                </a:solidFill>
                <a:latin typeface="Arial" pitchFamily="34" charset="0"/>
                <a:ea typeface="Arial" pitchFamily="34" charset="-122"/>
                <a:cs typeface="Arial" pitchFamily="34" charset="-120"/>
              </a:rPr>
              <a:t>⚠ CRISIS 07</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Recognising Crisis: Responding to a Student at Risk of Self-Harm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Immediate actions</a:t>
            </a:r>
            <a:endParaRPr lang="en-GB" sz="1800" dirty="0"/>
          </a:p>
        </p:txBody>
      </p:sp>
      <p:sp>
        <p:nvSpPr>
          <p:cNvPr id="10" name="Shape 7"/>
          <p:cNvSpPr/>
          <p:nvPr/>
        </p:nvSpPr>
        <p:spPr>
          <a:xfrm>
            <a:off x="457200" y="1575816"/>
            <a:ext cx="8229600" cy="1051560"/>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1051560"/>
          </a:xfrm>
          <a:prstGeom prst="rect">
            <a:avLst/>
          </a:prstGeom>
          <a:solidFill>
            <a:srgbClr val="E0112B"/>
          </a:solidFill>
          <a:ln/>
        </p:spPr>
        <p:txBody>
          <a:bodyPr/>
          <a:lstStyle/>
          <a:p>
            <a:endParaRPr lang="en-GB"/>
          </a:p>
        </p:txBody>
      </p:sp>
      <p:sp>
        <p:nvSpPr>
          <p:cNvPr id="12" name="Text 9"/>
          <p:cNvSpPr txBox="1"/>
          <p:nvPr/>
        </p:nvSpPr>
        <p:spPr>
          <a:xfrm>
            <a:off x="731520" y="1676400"/>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E0112B"/>
                </a:solidFill>
                <a:latin typeface="Arial" pitchFamily="34" charset="0"/>
                <a:ea typeface="Arial" pitchFamily="34" charset="-122"/>
                <a:cs typeface="Arial" pitchFamily="34" charset="-120"/>
              </a:rPr>
              <a:t>Stay calm and ask directly</a:t>
            </a:r>
            <a:endParaRPr lang="en-GB" sz="1900" dirty="0"/>
          </a:p>
        </p:txBody>
      </p:sp>
      <p:sp>
        <p:nvSpPr>
          <p:cNvPr id="13" name="Text 10"/>
          <p:cNvSpPr txBox="1"/>
          <p:nvPr/>
        </p:nvSpPr>
        <p:spPr>
          <a:xfrm>
            <a:off x="731520" y="2002536"/>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Ask: ‘Are you having thoughts of hurting yourself?’ Research shows this does not increase risk. Do not leave Alex alone if you assess immediate risk.</a:t>
            </a:r>
            <a:endParaRPr lang="en-GB" sz="1600" dirty="0"/>
          </a:p>
        </p:txBody>
      </p:sp>
      <p:sp>
        <p:nvSpPr>
          <p:cNvPr id="14" name="Shape 11"/>
          <p:cNvSpPr/>
          <p:nvPr/>
        </p:nvSpPr>
        <p:spPr>
          <a:xfrm>
            <a:off x="457200" y="2737104"/>
            <a:ext cx="8229600" cy="105156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2737104"/>
            <a:ext cx="45720" cy="1051560"/>
          </a:xfrm>
          <a:prstGeom prst="rect">
            <a:avLst/>
          </a:prstGeom>
          <a:solidFill>
            <a:srgbClr val="E0112B"/>
          </a:solidFill>
          <a:ln/>
        </p:spPr>
        <p:txBody>
          <a:bodyPr/>
          <a:lstStyle/>
          <a:p>
            <a:endParaRPr lang="en-GB"/>
          </a:p>
        </p:txBody>
      </p:sp>
      <p:sp>
        <p:nvSpPr>
          <p:cNvPr id="16" name="Text 13"/>
          <p:cNvSpPr txBox="1"/>
          <p:nvPr/>
        </p:nvSpPr>
        <p:spPr>
          <a:xfrm>
            <a:off x="731520" y="2837688"/>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E0112B"/>
                </a:solidFill>
                <a:latin typeface="Arial" pitchFamily="34" charset="0"/>
                <a:ea typeface="Arial" pitchFamily="34" charset="-122"/>
                <a:cs typeface="Arial" pitchFamily="34" charset="-120"/>
              </a:rPr>
              <a:t>Contact LSE DHMS immediately</a:t>
            </a:r>
            <a:endParaRPr lang="en-GB" sz="1900" dirty="0"/>
          </a:p>
        </p:txBody>
      </p:sp>
      <p:sp>
        <p:nvSpPr>
          <p:cNvPr id="17" name="Text 14"/>
          <p:cNvSpPr txBox="1"/>
          <p:nvPr/>
        </p:nvSpPr>
        <p:spPr>
          <a:xfrm>
            <a:off x="731520" y="3163824"/>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Call 020 7955 6677 while remaining with the student. Outside hours: 999 or LSE Security 020 7955 6200.</a:t>
            </a:r>
            <a:endParaRPr lang="en-GB" sz="1600" dirty="0"/>
          </a:p>
        </p:txBody>
      </p:sp>
      <p:sp>
        <p:nvSpPr>
          <p:cNvPr id="18" name="Shape 15"/>
          <p:cNvSpPr/>
          <p:nvPr/>
        </p:nvSpPr>
        <p:spPr>
          <a:xfrm>
            <a:off x="457200" y="3898392"/>
            <a:ext cx="8229600" cy="1051560"/>
          </a:xfrm>
          <a:prstGeom prst="rect">
            <a:avLst/>
          </a:prstGeom>
          <a:solidFill>
            <a:srgbClr val="FFFFFF"/>
          </a:solidFill>
          <a:ln w="6350">
            <a:solidFill>
              <a:srgbClr val="D0D5E8"/>
            </a:solidFill>
            <a:prstDash val="solid"/>
          </a:ln>
        </p:spPr>
        <p:txBody>
          <a:bodyPr/>
          <a:lstStyle/>
          <a:p>
            <a:endParaRPr lang="en-GB"/>
          </a:p>
        </p:txBody>
      </p:sp>
      <p:sp>
        <p:nvSpPr>
          <p:cNvPr id="19" name="Shape 16"/>
          <p:cNvSpPr/>
          <p:nvPr/>
        </p:nvSpPr>
        <p:spPr>
          <a:xfrm>
            <a:off x="457200" y="3898392"/>
            <a:ext cx="45720" cy="1051560"/>
          </a:xfrm>
          <a:prstGeom prst="rect">
            <a:avLst/>
          </a:prstGeom>
          <a:solidFill>
            <a:srgbClr val="E0112B"/>
          </a:solidFill>
          <a:ln/>
        </p:spPr>
        <p:txBody>
          <a:bodyPr/>
          <a:lstStyle/>
          <a:p>
            <a:endParaRPr lang="en-GB"/>
          </a:p>
        </p:txBody>
      </p:sp>
      <p:sp>
        <p:nvSpPr>
          <p:cNvPr id="20" name="Text 17"/>
          <p:cNvSpPr txBox="1"/>
          <p:nvPr/>
        </p:nvSpPr>
        <p:spPr>
          <a:xfrm>
            <a:off x="731520" y="3998976"/>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E0112B"/>
                </a:solidFill>
                <a:latin typeface="Arial" pitchFamily="34" charset="0"/>
                <a:ea typeface="Arial" pitchFamily="34" charset="-122"/>
                <a:cs typeface="Arial" pitchFamily="34" charset="-120"/>
              </a:rPr>
              <a:t>Connect to crisis resources</a:t>
            </a:r>
            <a:endParaRPr lang="en-GB" sz="1900" dirty="0"/>
          </a:p>
        </p:txBody>
      </p:sp>
      <p:sp>
        <p:nvSpPr>
          <p:cNvPr id="21" name="Text 18"/>
          <p:cNvSpPr txBox="1"/>
          <p:nvPr/>
        </p:nvSpPr>
        <p:spPr>
          <a:xfrm>
            <a:off x="731520" y="4325112"/>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Samaritans: 116 123 · Student Space · LSE Student Support Map. Document the incident per LSE protocols.</a:t>
            </a:r>
            <a:endParaRPr lang="en-GB" sz="1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101A38"/>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PART 2: Creating Inclusive and Principled Classrooms</a:t>
            </a:r>
            <a:endParaRPr lang="en-GB" sz="1800" dirty="0"/>
          </a:p>
        </p:txBody>
      </p:sp>
      <p:sp>
        <p:nvSpPr>
          <p:cNvPr id="3" name="Shape 1"/>
          <p:cNvSpPr/>
          <p:nvPr/>
        </p:nvSpPr>
        <p:spPr>
          <a:xfrm>
            <a:off x="0" y="0"/>
            <a:ext cx="9144000" cy="82296"/>
          </a:xfrm>
          <a:prstGeom prst="rect">
            <a:avLst/>
          </a:prstGeom>
          <a:solidFill>
            <a:srgbClr val="E0112B"/>
          </a:solidFill>
          <a:ln/>
        </p:spPr>
        <p:txBody>
          <a:bodyPr/>
          <a:lstStyle/>
          <a:p>
            <a:endParaRPr lang="en-GB"/>
          </a:p>
        </p:txBody>
      </p:sp>
      <p:sp>
        <p:nvSpPr>
          <p:cNvPr id="4" name="Shape 2"/>
          <p:cNvSpPr/>
          <p:nvPr/>
        </p:nvSpPr>
        <p:spPr>
          <a:xfrm>
            <a:off x="6903720" y="82296"/>
            <a:ext cx="2240280" cy="5061204"/>
          </a:xfrm>
          <a:prstGeom prst="rect">
            <a:avLst/>
          </a:prstGeom>
          <a:solidFill>
            <a:srgbClr val="1C2B5E"/>
          </a:solidFill>
          <a:ln/>
        </p:spPr>
        <p:txBody>
          <a:bodyPr/>
          <a:lstStyle/>
          <a:p>
            <a:endParaRPr lang="en-GB"/>
          </a:p>
        </p:txBody>
      </p:sp>
      <p:sp>
        <p:nvSpPr>
          <p:cNvPr id="5" name="Text 3"/>
          <p:cNvSpPr txBox="1"/>
          <p:nvPr/>
        </p:nvSpPr>
        <p:spPr>
          <a:xfrm>
            <a:off x="6903720" y="1645920"/>
            <a:ext cx="2240280" cy="1371600"/>
          </a:xfrm>
          <a:prstGeom prst="rect">
            <a:avLst/>
          </a:prstGeom>
          <a:noFill/>
          <a:ln/>
        </p:spPr>
        <p:txBody>
          <a:bodyPr wrap="square" lIns="0" tIns="0" rIns="0" bIns="0" rtlCol="0" anchor="ctr"/>
          <a:lstStyle/>
          <a:p>
            <a:pPr marL="0" indent="0" algn="ctr">
              <a:buNone/>
            </a:pPr>
            <a:r>
              <a:rPr lang="en-GB" sz="7200" b="1" dirty="0">
                <a:solidFill>
                  <a:srgbClr val="FFFFFF"/>
                </a:solidFill>
                <a:latin typeface="Arial" pitchFamily="34" charset="0"/>
                <a:ea typeface="Arial" pitchFamily="34" charset="-122"/>
                <a:cs typeface="Arial" pitchFamily="34" charset="-120"/>
              </a:rPr>
              <a:t>02</a:t>
            </a:r>
            <a:endParaRPr lang="en-GB" sz="7200" dirty="0"/>
          </a:p>
        </p:txBody>
      </p:sp>
      <p:sp>
        <p:nvSpPr>
          <p:cNvPr id="6" name="Shape 4"/>
          <p:cNvSpPr/>
          <p:nvPr/>
        </p:nvSpPr>
        <p:spPr>
          <a:xfrm>
            <a:off x="7882128" y="3200400"/>
            <a:ext cx="658368" cy="658368"/>
          </a:xfrm>
          <a:prstGeom prst="ellipse">
            <a:avLst/>
          </a:prstGeom>
          <a:solidFill>
            <a:srgbClr val="FFFFFF"/>
          </a:solidFill>
          <a:ln/>
        </p:spPr>
        <p:txBody>
          <a:bodyPr/>
          <a:lstStyle/>
          <a:p>
            <a:endParaRPr lang="en-GB"/>
          </a:p>
        </p:txBody>
      </p:sp>
      <p:pic>
        <p:nvPicPr>
          <p:cNvPr id="7" name="Image 0" descr="Decorative section icon"/>
          <p:cNvPicPr>
            <a:picLocks noChangeAspect="1"/>
          </p:cNvPicPr>
          <p:nvPr/>
        </p:nvPicPr>
        <p:blipFill>
          <a:blip r:embed="rId3"/>
          <a:stretch>
            <a:fillRect/>
          </a:stretch>
        </p:blipFill>
        <p:spPr>
          <a:xfrm>
            <a:off x="8046720" y="3364992"/>
            <a:ext cx="329184" cy="329184"/>
          </a:xfrm>
          <a:prstGeom prst="rect">
            <a:avLst/>
          </a:prstGeom>
        </p:spPr>
      </p:pic>
      <p:sp>
        <p:nvSpPr>
          <p:cNvPr id="8" name="Text 5"/>
          <p:cNvSpPr txBox="1"/>
          <p:nvPr/>
        </p:nvSpPr>
        <p:spPr>
          <a:xfrm>
            <a:off x="566928" y="1316736"/>
            <a:ext cx="5852160" cy="329184"/>
          </a:xfrm>
          <a:prstGeom prst="rect">
            <a:avLst/>
          </a:prstGeom>
          <a:noFill/>
          <a:ln/>
        </p:spPr>
        <p:txBody>
          <a:bodyPr wrap="square" lIns="0" tIns="0" rIns="0" bIns="0" rtlCol="0" anchor="ctr"/>
          <a:lstStyle/>
          <a:p>
            <a:pPr marL="0" indent="0">
              <a:buNone/>
            </a:pPr>
            <a:r>
              <a:rPr lang="en-GB" sz="1600" b="1" kern="0" spc="80" dirty="0">
                <a:solidFill>
                  <a:srgbClr val="D0D5E8"/>
                </a:solidFill>
                <a:latin typeface="Arial" pitchFamily="34" charset="0"/>
                <a:ea typeface="Arial" pitchFamily="34" charset="-122"/>
                <a:cs typeface="Arial" pitchFamily="34" charset="-120"/>
              </a:rPr>
              <a:t>PART 2</a:t>
            </a:r>
            <a:endParaRPr lang="en-GB" sz="1600" dirty="0"/>
          </a:p>
        </p:txBody>
      </p:sp>
      <p:sp>
        <p:nvSpPr>
          <p:cNvPr id="9" name="Text 6"/>
          <p:cNvSpPr txBox="1"/>
          <p:nvPr/>
        </p:nvSpPr>
        <p:spPr>
          <a:xfrm>
            <a:off x="566928" y="1719072"/>
            <a:ext cx="5852160" cy="1371600"/>
          </a:xfrm>
          <a:prstGeom prst="rect">
            <a:avLst/>
          </a:prstGeom>
          <a:noFill/>
          <a:ln/>
        </p:spPr>
        <p:txBody>
          <a:bodyPr wrap="square" lIns="0" tIns="0" rIns="0" bIns="0" rtlCol="0" anchor="t"/>
          <a:lstStyle/>
          <a:p>
            <a:pPr marL="0" indent="0">
              <a:lnSpc>
                <a:spcPct val="100000"/>
              </a:lnSpc>
              <a:buNone/>
            </a:pPr>
            <a:r>
              <a:rPr lang="en-GB" sz="3400" b="1" dirty="0">
                <a:solidFill>
                  <a:srgbClr val="FFFFFF"/>
                </a:solidFill>
                <a:latin typeface="Arial" pitchFamily="34" charset="0"/>
                <a:ea typeface="Arial" pitchFamily="34" charset="-122"/>
                <a:cs typeface="Arial" pitchFamily="34" charset="-120"/>
              </a:rPr>
              <a:t>Creating Inclusive and</a:t>
            </a:r>
            <a:endParaRPr lang="en-GB" sz="3400" dirty="0"/>
          </a:p>
          <a:p>
            <a:pPr marL="0" indent="0">
              <a:lnSpc>
                <a:spcPct val="100000"/>
              </a:lnSpc>
              <a:buNone/>
            </a:pPr>
            <a:r>
              <a:rPr lang="en-GB" sz="3400" b="1" dirty="0">
                <a:solidFill>
                  <a:srgbClr val="FFFFFF"/>
                </a:solidFill>
                <a:latin typeface="Arial" pitchFamily="34" charset="0"/>
                <a:ea typeface="Arial" pitchFamily="34" charset="-122"/>
                <a:cs typeface="Arial" pitchFamily="34" charset="-120"/>
              </a:rPr>
              <a:t>Principled Classrooms</a:t>
            </a:r>
            <a:endParaRPr lang="en-GB" sz="3400" dirty="0"/>
          </a:p>
        </p:txBody>
      </p:sp>
      <p:sp>
        <p:nvSpPr>
          <p:cNvPr id="10" name="Shape 7"/>
          <p:cNvSpPr/>
          <p:nvPr/>
        </p:nvSpPr>
        <p:spPr>
          <a:xfrm>
            <a:off x="566928" y="3200400"/>
            <a:ext cx="914400" cy="45720"/>
          </a:xfrm>
          <a:prstGeom prst="rect">
            <a:avLst/>
          </a:prstGeom>
          <a:solidFill>
            <a:srgbClr val="E0112B"/>
          </a:solidFill>
          <a:ln/>
        </p:spPr>
        <p:txBody>
          <a:bodyPr/>
          <a:lstStyle/>
          <a:p>
            <a:endParaRPr lang="en-GB"/>
          </a:p>
        </p:txBody>
      </p:sp>
      <p:sp>
        <p:nvSpPr>
          <p:cNvPr id="11" name="Text 8"/>
          <p:cNvSpPr txBox="1"/>
          <p:nvPr/>
        </p:nvSpPr>
        <p:spPr>
          <a:xfrm>
            <a:off x="566928" y="3383280"/>
            <a:ext cx="5852160" cy="457200"/>
          </a:xfrm>
          <a:prstGeom prst="rect">
            <a:avLst/>
          </a:prstGeom>
          <a:noFill/>
          <a:ln/>
        </p:spPr>
        <p:txBody>
          <a:bodyPr wrap="square" lIns="0" tIns="0" rIns="0" bIns="0" rtlCol="0" anchor="t"/>
          <a:lstStyle/>
          <a:p>
            <a:pPr marL="0" indent="0">
              <a:buNone/>
            </a:pPr>
            <a:r>
              <a:rPr lang="en-GB" sz="1600" i="1" dirty="0">
                <a:solidFill>
                  <a:srgbClr val="E8EBF4"/>
                </a:solidFill>
                <a:latin typeface="Arial" pitchFamily="34" charset="0"/>
                <a:ea typeface="Arial" pitchFamily="34" charset="-122"/>
                <a:cs typeface="Arial" pitchFamily="34" charset="-120"/>
              </a:rPr>
              <a:t>Six teaching scenarios for LSE educators</a:t>
            </a:r>
            <a:endParaRPr lang="en-GB"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Navigating Student Challenges to Course Content and Teaching Authority</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681353" cy="420624"/>
          </a:xfrm>
          <a:prstGeom prst="rect">
            <a:avLst/>
          </a:prstGeom>
          <a:solidFill>
            <a:srgbClr val="4A5A8C"/>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01</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Navigating Student Challenges to Course Content and Teaching Authority</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4A5A8C"/>
                </a:solidFill>
                <a:latin typeface="Arial" pitchFamily="34" charset="0"/>
                <a:ea typeface="Arial" pitchFamily="34" charset="-122"/>
                <a:cs typeface="Arial" pitchFamily="34" charset="-120"/>
              </a:rPr>
              <a:t>Scenario</a:t>
            </a:r>
            <a:endParaRPr lang="en-GB" sz="1800" dirty="0"/>
          </a:p>
        </p:txBody>
      </p:sp>
      <p:sp>
        <p:nvSpPr>
          <p:cNvPr id="10" name="Shape 7"/>
          <p:cNvSpPr/>
          <p:nvPr/>
        </p:nvSpPr>
        <p:spPr>
          <a:xfrm>
            <a:off x="457200" y="1575816"/>
            <a:ext cx="8229600" cy="1213104"/>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1213104"/>
          </a:xfrm>
          <a:prstGeom prst="rect">
            <a:avLst/>
          </a:prstGeom>
          <a:solidFill>
            <a:srgbClr val="1C2B5E"/>
          </a:solidFill>
          <a:ln/>
        </p:spPr>
        <p:txBody>
          <a:bodyPr/>
          <a:lstStyle/>
          <a:p>
            <a:endParaRPr lang="en-GB"/>
          </a:p>
        </p:txBody>
      </p:sp>
      <p:sp>
        <p:nvSpPr>
          <p:cNvPr id="12" name="Text 9"/>
          <p:cNvSpPr txBox="1"/>
          <p:nvPr/>
        </p:nvSpPr>
        <p:spPr>
          <a:xfrm>
            <a:off x="731520" y="1676400"/>
            <a:ext cx="7735824" cy="1030224"/>
          </a:xfrm>
          <a:prstGeom prst="rect">
            <a:avLst/>
          </a:prstGeom>
          <a:noFill/>
          <a:ln/>
        </p:spPr>
        <p:txBody>
          <a:bodyPr wrap="square" lIns="0" tIns="0" rIns="0" bIns="0" rtlCol="0" anchor="t"/>
          <a:lstStyle/>
          <a:p>
            <a:pPr marL="0" indent="0">
              <a:lnSpc>
                <a:spcPct val="116000"/>
              </a:lnSpc>
              <a:buNone/>
            </a:pPr>
            <a:r>
              <a:rPr lang="en-GB" sz="1600" i="1" dirty="0">
                <a:solidFill>
                  <a:srgbClr val="3D3D5C"/>
                </a:solidFill>
                <a:latin typeface="Arial" pitchFamily="34" charset="0"/>
                <a:ea typeface="Arial" pitchFamily="34" charset="-122"/>
                <a:cs typeface="Arial" pitchFamily="34" charset="-120"/>
              </a:rPr>
              <a:t>Sam teaches a seminar on socio-political factors in emerging economies. A student repeatedly challenges Sam’s choice of examples, arguing they show emerging economies from a deficit perspective. Sam feels increasingly anxious and their credibility and identity feel questioned.</a:t>
            </a:r>
            <a:endParaRPr lang="en-GB" sz="1600" dirty="0"/>
          </a:p>
        </p:txBody>
      </p:sp>
      <p:sp>
        <p:nvSpPr>
          <p:cNvPr id="13" name="Text 10"/>
          <p:cNvSpPr txBox="1"/>
          <p:nvPr/>
        </p:nvSpPr>
        <p:spPr>
          <a:xfrm>
            <a:off x="457200" y="2898648"/>
            <a:ext cx="8229600" cy="365760"/>
          </a:xfrm>
          <a:prstGeom prst="rect">
            <a:avLst/>
          </a:prstGeom>
          <a:noFill/>
          <a:ln/>
        </p:spPr>
        <p:txBody>
          <a:bodyPr wrap="square" lIns="0" tIns="0" rIns="0" bIns="0" rtlCol="0" anchor="ctr"/>
          <a:lstStyle/>
          <a:p>
            <a:pPr marL="0" indent="0">
              <a:buNone/>
            </a:pPr>
            <a:r>
              <a:rPr lang="en-GB" sz="1800" b="1" dirty="0">
                <a:solidFill>
                  <a:srgbClr val="1C2B5E"/>
                </a:solidFill>
                <a:latin typeface="Arial" pitchFamily="34" charset="0"/>
                <a:ea typeface="Arial" pitchFamily="34" charset="-122"/>
                <a:cs typeface="Arial" pitchFamily="34" charset="-120"/>
              </a:rPr>
              <a:t>Reflective questions</a:t>
            </a:r>
            <a:endParaRPr lang="en-GB" sz="1800" dirty="0"/>
          </a:p>
        </p:txBody>
      </p:sp>
      <p:sp>
        <p:nvSpPr>
          <p:cNvPr id="14" name="Shape 11"/>
          <p:cNvSpPr/>
          <p:nvPr/>
        </p:nvSpPr>
        <p:spPr>
          <a:xfrm>
            <a:off x="457200" y="3392424"/>
            <a:ext cx="8229600" cy="64008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3392424"/>
            <a:ext cx="45720" cy="640080"/>
          </a:xfrm>
          <a:prstGeom prst="rect">
            <a:avLst/>
          </a:prstGeom>
          <a:solidFill>
            <a:srgbClr val="1C2B5E"/>
          </a:solidFill>
          <a:ln/>
        </p:spPr>
        <p:txBody>
          <a:bodyPr/>
          <a:lstStyle/>
          <a:p>
            <a:endParaRPr lang="en-GB"/>
          </a:p>
        </p:txBody>
      </p:sp>
      <p:sp>
        <p:nvSpPr>
          <p:cNvPr id="16" name="Shape 13"/>
          <p:cNvSpPr/>
          <p:nvPr/>
        </p:nvSpPr>
        <p:spPr>
          <a:xfrm>
            <a:off x="731520" y="3493008"/>
            <a:ext cx="384048" cy="384048"/>
          </a:xfrm>
          <a:prstGeom prst="ellipse">
            <a:avLst/>
          </a:prstGeom>
          <a:solidFill>
            <a:srgbClr val="1C2B5E"/>
          </a:solidFill>
          <a:ln/>
        </p:spPr>
        <p:txBody>
          <a:bodyPr/>
          <a:lstStyle/>
          <a:p>
            <a:endParaRPr lang="en-GB"/>
          </a:p>
        </p:txBody>
      </p:sp>
      <p:sp>
        <p:nvSpPr>
          <p:cNvPr id="17" name="Text 14"/>
          <p:cNvSpPr txBox="1"/>
          <p:nvPr/>
        </p:nvSpPr>
        <p:spPr>
          <a:xfrm>
            <a:off x="731520" y="3493008"/>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1</a:t>
            </a:r>
            <a:endParaRPr lang="en-GB" sz="1600" dirty="0"/>
          </a:p>
        </p:txBody>
      </p:sp>
      <p:sp>
        <p:nvSpPr>
          <p:cNvPr id="18" name="Text 15"/>
          <p:cNvSpPr txBox="1"/>
          <p:nvPr/>
        </p:nvSpPr>
        <p:spPr>
          <a:xfrm>
            <a:off x="1243584" y="3474720"/>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reframe confrontational moments as learning opportunities?</a:t>
            </a:r>
            <a:endParaRPr lang="en-GB" sz="1600" dirty="0"/>
          </a:p>
        </p:txBody>
      </p:sp>
      <p:sp>
        <p:nvSpPr>
          <p:cNvPr id="19" name="Shape 16"/>
          <p:cNvSpPr/>
          <p:nvPr/>
        </p:nvSpPr>
        <p:spPr>
          <a:xfrm>
            <a:off x="457200" y="4142232"/>
            <a:ext cx="8229600" cy="640080"/>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4142232"/>
            <a:ext cx="45720" cy="640080"/>
          </a:xfrm>
          <a:prstGeom prst="rect">
            <a:avLst/>
          </a:prstGeom>
          <a:solidFill>
            <a:srgbClr val="1C2B5E"/>
          </a:solidFill>
          <a:ln/>
        </p:spPr>
        <p:txBody>
          <a:bodyPr/>
          <a:lstStyle/>
          <a:p>
            <a:endParaRPr lang="en-GB"/>
          </a:p>
        </p:txBody>
      </p:sp>
      <p:sp>
        <p:nvSpPr>
          <p:cNvPr id="21" name="Shape 18"/>
          <p:cNvSpPr/>
          <p:nvPr/>
        </p:nvSpPr>
        <p:spPr>
          <a:xfrm>
            <a:off x="731520" y="4242816"/>
            <a:ext cx="384048" cy="384048"/>
          </a:xfrm>
          <a:prstGeom prst="ellipse">
            <a:avLst/>
          </a:prstGeom>
          <a:solidFill>
            <a:srgbClr val="1C2B5E"/>
          </a:solidFill>
          <a:ln/>
        </p:spPr>
        <p:txBody>
          <a:bodyPr/>
          <a:lstStyle/>
          <a:p>
            <a:endParaRPr lang="en-GB"/>
          </a:p>
        </p:txBody>
      </p:sp>
      <p:sp>
        <p:nvSpPr>
          <p:cNvPr id="22" name="Text 19"/>
          <p:cNvSpPr txBox="1"/>
          <p:nvPr/>
        </p:nvSpPr>
        <p:spPr>
          <a:xfrm>
            <a:off x="731520" y="4242816"/>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2</a:t>
            </a:r>
            <a:endParaRPr lang="en-GB" sz="1600" dirty="0"/>
          </a:p>
        </p:txBody>
      </p:sp>
      <p:sp>
        <p:nvSpPr>
          <p:cNvPr id="23" name="Text 20"/>
          <p:cNvSpPr txBox="1"/>
          <p:nvPr/>
        </p:nvSpPr>
        <p:spPr>
          <a:xfrm>
            <a:off x="1243584" y="4224528"/>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set clear boundaries while encouraging critical thinking?</a:t>
            </a:r>
            <a:endParaRPr lang="en-GB"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Navigating Student Challenges to Course Content and Teaching Authority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681353" cy="420624"/>
          </a:xfrm>
          <a:prstGeom prst="rect">
            <a:avLst/>
          </a:prstGeom>
          <a:solidFill>
            <a:srgbClr val="4A5A8C"/>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01</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Navigating Student Challenges to Course Content and Teaching Authority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Shape 6"/>
          <p:cNvSpPr/>
          <p:nvPr/>
        </p:nvSpPr>
        <p:spPr>
          <a:xfrm>
            <a:off x="457200" y="1082040"/>
            <a:ext cx="8229600" cy="640080"/>
          </a:xfrm>
          <a:prstGeom prst="rect">
            <a:avLst/>
          </a:prstGeom>
          <a:solidFill>
            <a:srgbClr val="FFFFFF"/>
          </a:solidFill>
          <a:ln w="6350">
            <a:solidFill>
              <a:srgbClr val="D0D5E8"/>
            </a:solidFill>
            <a:prstDash val="solid"/>
          </a:ln>
        </p:spPr>
        <p:txBody>
          <a:bodyPr/>
          <a:lstStyle/>
          <a:p>
            <a:endParaRPr lang="en-GB"/>
          </a:p>
        </p:txBody>
      </p:sp>
      <p:sp>
        <p:nvSpPr>
          <p:cNvPr id="10" name="Shape 7"/>
          <p:cNvSpPr/>
          <p:nvPr/>
        </p:nvSpPr>
        <p:spPr>
          <a:xfrm>
            <a:off x="457200" y="1082040"/>
            <a:ext cx="45720" cy="640080"/>
          </a:xfrm>
          <a:prstGeom prst="rect">
            <a:avLst/>
          </a:prstGeom>
          <a:solidFill>
            <a:srgbClr val="1C2B5E"/>
          </a:solidFill>
          <a:ln/>
        </p:spPr>
        <p:txBody>
          <a:bodyPr/>
          <a:lstStyle/>
          <a:p>
            <a:endParaRPr lang="en-GB"/>
          </a:p>
        </p:txBody>
      </p:sp>
      <p:sp>
        <p:nvSpPr>
          <p:cNvPr id="11" name="Shape 8"/>
          <p:cNvSpPr/>
          <p:nvPr/>
        </p:nvSpPr>
        <p:spPr>
          <a:xfrm>
            <a:off x="731520" y="1182624"/>
            <a:ext cx="384048" cy="384048"/>
          </a:xfrm>
          <a:prstGeom prst="ellipse">
            <a:avLst/>
          </a:prstGeom>
          <a:solidFill>
            <a:srgbClr val="1C2B5E"/>
          </a:solidFill>
          <a:ln/>
        </p:spPr>
        <p:txBody>
          <a:bodyPr/>
          <a:lstStyle/>
          <a:p>
            <a:endParaRPr lang="en-GB"/>
          </a:p>
        </p:txBody>
      </p:sp>
      <p:sp>
        <p:nvSpPr>
          <p:cNvPr id="12" name="Text 9"/>
          <p:cNvSpPr txBox="1"/>
          <p:nvPr/>
        </p:nvSpPr>
        <p:spPr>
          <a:xfrm>
            <a:off x="731520" y="1182624"/>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3</a:t>
            </a:r>
            <a:endParaRPr lang="en-GB" sz="1600" dirty="0"/>
          </a:p>
        </p:txBody>
      </p:sp>
      <p:sp>
        <p:nvSpPr>
          <p:cNvPr id="13" name="Text 10"/>
          <p:cNvSpPr txBox="1"/>
          <p:nvPr/>
        </p:nvSpPr>
        <p:spPr>
          <a:xfrm>
            <a:off x="1243584" y="1164336"/>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ensure all students feel heard in a respectful environment?</a:t>
            </a:r>
            <a:endParaRPr lang="en-GB" sz="1600" dirty="0"/>
          </a:p>
        </p:txBody>
      </p:sp>
      <p:sp>
        <p:nvSpPr>
          <p:cNvPr id="14" name="Text 11"/>
          <p:cNvSpPr txBox="1"/>
          <p:nvPr/>
        </p:nvSpPr>
        <p:spPr>
          <a:xfrm>
            <a:off x="457200" y="1831848"/>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Possible actions</a:t>
            </a:r>
            <a:endParaRPr lang="en-GB" sz="1800" dirty="0"/>
          </a:p>
        </p:txBody>
      </p:sp>
      <p:sp>
        <p:nvSpPr>
          <p:cNvPr id="15" name="Shape 12"/>
          <p:cNvSpPr/>
          <p:nvPr/>
        </p:nvSpPr>
        <p:spPr>
          <a:xfrm>
            <a:off x="457200" y="2325624"/>
            <a:ext cx="8229600" cy="1051560"/>
          </a:xfrm>
          <a:prstGeom prst="rect">
            <a:avLst/>
          </a:prstGeom>
          <a:solidFill>
            <a:srgbClr val="FFFFFF"/>
          </a:solidFill>
          <a:ln w="6350">
            <a:solidFill>
              <a:srgbClr val="D0D5E8"/>
            </a:solidFill>
            <a:prstDash val="solid"/>
          </a:ln>
        </p:spPr>
        <p:txBody>
          <a:bodyPr/>
          <a:lstStyle/>
          <a:p>
            <a:endParaRPr lang="en-GB"/>
          </a:p>
        </p:txBody>
      </p:sp>
      <p:sp>
        <p:nvSpPr>
          <p:cNvPr id="16" name="Shape 13"/>
          <p:cNvSpPr/>
          <p:nvPr/>
        </p:nvSpPr>
        <p:spPr>
          <a:xfrm>
            <a:off x="457200" y="2325624"/>
            <a:ext cx="45720" cy="1051560"/>
          </a:xfrm>
          <a:prstGeom prst="rect">
            <a:avLst/>
          </a:prstGeom>
          <a:solidFill>
            <a:srgbClr val="E0112B"/>
          </a:solidFill>
          <a:ln/>
        </p:spPr>
        <p:txBody>
          <a:bodyPr/>
          <a:lstStyle/>
          <a:p>
            <a:endParaRPr lang="en-GB"/>
          </a:p>
        </p:txBody>
      </p:sp>
      <p:sp>
        <p:nvSpPr>
          <p:cNvPr id="17" name="Text 14"/>
          <p:cNvSpPr txBox="1"/>
          <p:nvPr/>
        </p:nvSpPr>
        <p:spPr>
          <a:xfrm>
            <a:off x="731520" y="2426208"/>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Reframe the challenge as pedagogical opportunity</a:t>
            </a:r>
            <a:endParaRPr lang="en-GB" sz="1900" dirty="0"/>
          </a:p>
        </p:txBody>
      </p:sp>
      <p:sp>
        <p:nvSpPr>
          <p:cNvPr id="18" name="Text 15"/>
          <p:cNvSpPr txBox="1"/>
          <p:nvPr/>
        </p:nvSpPr>
        <p:spPr>
          <a:xfrm>
            <a:off x="731520" y="2752344"/>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Recognise that student challenges can indicate critical engagement. Acknowledge legitimate concerns while maintaining academic standards.</a:t>
            </a:r>
            <a:endParaRPr lang="en-GB" sz="1600" dirty="0"/>
          </a:p>
        </p:txBody>
      </p:sp>
      <p:sp>
        <p:nvSpPr>
          <p:cNvPr id="19" name="Shape 16"/>
          <p:cNvSpPr/>
          <p:nvPr/>
        </p:nvSpPr>
        <p:spPr>
          <a:xfrm>
            <a:off x="457200" y="3486912"/>
            <a:ext cx="8229600" cy="1295400"/>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3486912"/>
            <a:ext cx="45720" cy="1295400"/>
          </a:xfrm>
          <a:prstGeom prst="rect">
            <a:avLst/>
          </a:prstGeom>
          <a:solidFill>
            <a:srgbClr val="E0112B"/>
          </a:solidFill>
          <a:ln/>
        </p:spPr>
        <p:txBody>
          <a:bodyPr/>
          <a:lstStyle/>
          <a:p>
            <a:endParaRPr lang="en-GB"/>
          </a:p>
        </p:txBody>
      </p:sp>
      <p:sp>
        <p:nvSpPr>
          <p:cNvPr id="21" name="Text 18"/>
          <p:cNvSpPr txBox="1"/>
          <p:nvPr/>
        </p:nvSpPr>
        <p:spPr>
          <a:xfrm>
            <a:off x="731520" y="3587496"/>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Establish norms using Principled Spaces</a:t>
            </a:r>
            <a:endParaRPr lang="en-GB" sz="1900" dirty="0"/>
          </a:p>
        </p:txBody>
      </p:sp>
      <p:sp>
        <p:nvSpPr>
          <p:cNvPr id="22" name="Text 19"/>
          <p:cNvSpPr txBox="1"/>
          <p:nvPr/>
        </p:nvSpPr>
        <p:spPr>
          <a:xfrm>
            <a:off x="731520" y="3913632"/>
            <a:ext cx="7735824" cy="78638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Co-create ground rules that distinguish critiques of ideas from personal attacks. Seek support from the Inclusive Education team and review the resources available online on Principled Learning Spaces.</a:t>
            </a:r>
            <a:endParaRPr lang="en-GB"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Responding to Stereotyping in Class Discussions</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681353" cy="420624"/>
          </a:xfrm>
          <a:prstGeom prst="rect">
            <a:avLst/>
          </a:prstGeom>
          <a:solidFill>
            <a:srgbClr val="4A5A8C"/>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02</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Responding to Stereotyping in Class Discussions</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4A5A8C"/>
                </a:solidFill>
                <a:latin typeface="Arial" pitchFamily="34" charset="0"/>
                <a:ea typeface="Arial" pitchFamily="34" charset="-122"/>
                <a:cs typeface="Arial" pitchFamily="34" charset="-120"/>
              </a:rPr>
              <a:t>Scenario</a:t>
            </a:r>
            <a:endParaRPr lang="en-GB" sz="1800" dirty="0"/>
          </a:p>
        </p:txBody>
      </p:sp>
      <p:sp>
        <p:nvSpPr>
          <p:cNvPr id="10" name="Shape 7"/>
          <p:cNvSpPr/>
          <p:nvPr/>
        </p:nvSpPr>
        <p:spPr>
          <a:xfrm>
            <a:off x="457200" y="1575816"/>
            <a:ext cx="8229600" cy="1213104"/>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1213104"/>
          </a:xfrm>
          <a:prstGeom prst="rect">
            <a:avLst/>
          </a:prstGeom>
          <a:solidFill>
            <a:srgbClr val="1C2B5E"/>
          </a:solidFill>
          <a:ln/>
        </p:spPr>
        <p:txBody>
          <a:bodyPr/>
          <a:lstStyle/>
          <a:p>
            <a:endParaRPr lang="en-GB"/>
          </a:p>
        </p:txBody>
      </p:sp>
      <p:sp>
        <p:nvSpPr>
          <p:cNvPr id="12" name="Text 9"/>
          <p:cNvSpPr txBox="1"/>
          <p:nvPr/>
        </p:nvSpPr>
        <p:spPr>
          <a:xfrm>
            <a:off x="731520" y="1676400"/>
            <a:ext cx="7735824" cy="1030224"/>
          </a:xfrm>
          <a:prstGeom prst="rect">
            <a:avLst/>
          </a:prstGeom>
          <a:noFill/>
          <a:ln/>
        </p:spPr>
        <p:txBody>
          <a:bodyPr wrap="square" lIns="0" tIns="0" rIns="0" bIns="0" rtlCol="0" anchor="t"/>
          <a:lstStyle/>
          <a:p>
            <a:pPr marL="0" indent="0">
              <a:lnSpc>
                <a:spcPct val="116000"/>
              </a:lnSpc>
              <a:buNone/>
            </a:pPr>
            <a:r>
              <a:rPr lang="en-GB" sz="1600" i="1" dirty="0">
                <a:solidFill>
                  <a:srgbClr val="3D3D5C"/>
                </a:solidFill>
                <a:latin typeface="Arial" pitchFamily="34" charset="0"/>
                <a:ea typeface="Arial" pitchFamily="34" charset="-122"/>
                <a:cs typeface="Arial" pitchFamily="34" charset="-120"/>
              </a:rPr>
              <a:t>Students have told your colleague that a particular student makes problematic remarks relying on gender, racial, and cultural stereotypes. Your colleague would not have defined those comments as problematic and has asked you for advice.</a:t>
            </a:r>
            <a:endParaRPr lang="en-GB" sz="1600" dirty="0"/>
          </a:p>
        </p:txBody>
      </p:sp>
      <p:sp>
        <p:nvSpPr>
          <p:cNvPr id="13" name="Text 10"/>
          <p:cNvSpPr txBox="1"/>
          <p:nvPr/>
        </p:nvSpPr>
        <p:spPr>
          <a:xfrm>
            <a:off x="457200" y="2898648"/>
            <a:ext cx="8229600" cy="365760"/>
          </a:xfrm>
          <a:prstGeom prst="rect">
            <a:avLst/>
          </a:prstGeom>
          <a:noFill/>
          <a:ln/>
        </p:spPr>
        <p:txBody>
          <a:bodyPr wrap="square" lIns="0" tIns="0" rIns="0" bIns="0" rtlCol="0" anchor="ctr"/>
          <a:lstStyle/>
          <a:p>
            <a:pPr marL="0" indent="0">
              <a:buNone/>
            </a:pPr>
            <a:r>
              <a:rPr lang="en-GB" sz="1800" b="1" dirty="0">
                <a:solidFill>
                  <a:srgbClr val="1C2B5E"/>
                </a:solidFill>
                <a:latin typeface="Arial" pitchFamily="34" charset="0"/>
                <a:ea typeface="Arial" pitchFamily="34" charset="-122"/>
                <a:cs typeface="Arial" pitchFamily="34" charset="-120"/>
              </a:rPr>
              <a:t>Reflective questions</a:t>
            </a:r>
            <a:endParaRPr lang="en-GB" sz="1800" dirty="0"/>
          </a:p>
        </p:txBody>
      </p:sp>
      <p:sp>
        <p:nvSpPr>
          <p:cNvPr id="14" name="Shape 11"/>
          <p:cNvSpPr/>
          <p:nvPr/>
        </p:nvSpPr>
        <p:spPr>
          <a:xfrm>
            <a:off x="457200" y="3392424"/>
            <a:ext cx="8229600" cy="64008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3392424"/>
            <a:ext cx="45720" cy="640080"/>
          </a:xfrm>
          <a:prstGeom prst="rect">
            <a:avLst/>
          </a:prstGeom>
          <a:solidFill>
            <a:srgbClr val="1C2B5E"/>
          </a:solidFill>
          <a:ln/>
        </p:spPr>
        <p:txBody>
          <a:bodyPr/>
          <a:lstStyle/>
          <a:p>
            <a:endParaRPr lang="en-GB"/>
          </a:p>
        </p:txBody>
      </p:sp>
      <p:sp>
        <p:nvSpPr>
          <p:cNvPr id="16" name="Shape 13"/>
          <p:cNvSpPr/>
          <p:nvPr/>
        </p:nvSpPr>
        <p:spPr>
          <a:xfrm>
            <a:off x="731520" y="3493008"/>
            <a:ext cx="384048" cy="384048"/>
          </a:xfrm>
          <a:prstGeom prst="ellipse">
            <a:avLst/>
          </a:prstGeom>
          <a:solidFill>
            <a:srgbClr val="1C2B5E"/>
          </a:solidFill>
          <a:ln/>
        </p:spPr>
        <p:txBody>
          <a:bodyPr/>
          <a:lstStyle/>
          <a:p>
            <a:endParaRPr lang="en-GB"/>
          </a:p>
        </p:txBody>
      </p:sp>
      <p:sp>
        <p:nvSpPr>
          <p:cNvPr id="17" name="Text 14"/>
          <p:cNvSpPr txBox="1"/>
          <p:nvPr/>
        </p:nvSpPr>
        <p:spPr>
          <a:xfrm>
            <a:off x="731520" y="3493008"/>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1</a:t>
            </a:r>
            <a:endParaRPr lang="en-GB" sz="1600" dirty="0"/>
          </a:p>
        </p:txBody>
      </p:sp>
      <p:sp>
        <p:nvSpPr>
          <p:cNvPr id="18" name="Text 15"/>
          <p:cNvSpPr txBox="1"/>
          <p:nvPr/>
        </p:nvSpPr>
        <p:spPr>
          <a:xfrm>
            <a:off x="1243584" y="3474720"/>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What would you advise your colleague to do?</a:t>
            </a:r>
            <a:endParaRPr lang="en-GB" sz="1600" dirty="0"/>
          </a:p>
        </p:txBody>
      </p:sp>
      <p:sp>
        <p:nvSpPr>
          <p:cNvPr id="19" name="Shape 16"/>
          <p:cNvSpPr/>
          <p:nvPr/>
        </p:nvSpPr>
        <p:spPr>
          <a:xfrm>
            <a:off x="457200" y="4142232"/>
            <a:ext cx="8229600" cy="725424"/>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4142232"/>
            <a:ext cx="45720" cy="725424"/>
          </a:xfrm>
          <a:prstGeom prst="rect">
            <a:avLst/>
          </a:prstGeom>
          <a:solidFill>
            <a:srgbClr val="1C2B5E"/>
          </a:solidFill>
          <a:ln/>
        </p:spPr>
        <p:txBody>
          <a:bodyPr/>
          <a:lstStyle/>
          <a:p>
            <a:endParaRPr lang="en-GB"/>
          </a:p>
        </p:txBody>
      </p:sp>
      <p:sp>
        <p:nvSpPr>
          <p:cNvPr id="21" name="Shape 18"/>
          <p:cNvSpPr/>
          <p:nvPr/>
        </p:nvSpPr>
        <p:spPr>
          <a:xfrm>
            <a:off x="731520" y="4242816"/>
            <a:ext cx="384048" cy="384048"/>
          </a:xfrm>
          <a:prstGeom prst="ellipse">
            <a:avLst/>
          </a:prstGeom>
          <a:solidFill>
            <a:srgbClr val="1C2B5E"/>
          </a:solidFill>
          <a:ln/>
        </p:spPr>
        <p:txBody>
          <a:bodyPr/>
          <a:lstStyle/>
          <a:p>
            <a:endParaRPr lang="en-GB"/>
          </a:p>
        </p:txBody>
      </p:sp>
      <p:sp>
        <p:nvSpPr>
          <p:cNvPr id="22" name="Text 19"/>
          <p:cNvSpPr txBox="1"/>
          <p:nvPr/>
        </p:nvSpPr>
        <p:spPr>
          <a:xfrm>
            <a:off x="731520" y="4242816"/>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2</a:t>
            </a:r>
            <a:endParaRPr lang="en-GB" sz="1600" dirty="0"/>
          </a:p>
        </p:txBody>
      </p:sp>
      <p:sp>
        <p:nvSpPr>
          <p:cNvPr id="23" name="Text 20"/>
          <p:cNvSpPr txBox="1"/>
          <p:nvPr/>
        </p:nvSpPr>
        <p:spPr>
          <a:xfrm>
            <a:off x="1243584" y="4224528"/>
            <a:ext cx="7223760"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help a colleague recognise the impact of seemingly neutral comments?</a:t>
            </a:r>
            <a:endParaRPr lang="en-GB"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Responding to Stereotyping in Class Discussions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681353" cy="420624"/>
          </a:xfrm>
          <a:prstGeom prst="rect">
            <a:avLst/>
          </a:prstGeom>
          <a:solidFill>
            <a:srgbClr val="4A5A8C"/>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02</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Responding to Stereotyping in Class Discussions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Shape 6"/>
          <p:cNvSpPr/>
          <p:nvPr/>
        </p:nvSpPr>
        <p:spPr>
          <a:xfrm>
            <a:off x="457200" y="1082040"/>
            <a:ext cx="8229600" cy="640080"/>
          </a:xfrm>
          <a:prstGeom prst="rect">
            <a:avLst/>
          </a:prstGeom>
          <a:solidFill>
            <a:srgbClr val="FFFFFF"/>
          </a:solidFill>
          <a:ln w="6350">
            <a:solidFill>
              <a:srgbClr val="D0D5E8"/>
            </a:solidFill>
            <a:prstDash val="solid"/>
          </a:ln>
        </p:spPr>
        <p:txBody>
          <a:bodyPr/>
          <a:lstStyle/>
          <a:p>
            <a:endParaRPr lang="en-GB"/>
          </a:p>
        </p:txBody>
      </p:sp>
      <p:sp>
        <p:nvSpPr>
          <p:cNvPr id="10" name="Shape 7"/>
          <p:cNvSpPr/>
          <p:nvPr/>
        </p:nvSpPr>
        <p:spPr>
          <a:xfrm>
            <a:off x="457200" y="1082040"/>
            <a:ext cx="45720" cy="640080"/>
          </a:xfrm>
          <a:prstGeom prst="rect">
            <a:avLst/>
          </a:prstGeom>
          <a:solidFill>
            <a:srgbClr val="1C2B5E"/>
          </a:solidFill>
          <a:ln/>
        </p:spPr>
        <p:txBody>
          <a:bodyPr/>
          <a:lstStyle/>
          <a:p>
            <a:endParaRPr lang="en-GB"/>
          </a:p>
        </p:txBody>
      </p:sp>
      <p:sp>
        <p:nvSpPr>
          <p:cNvPr id="11" name="Shape 8"/>
          <p:cNvSpPr/>
          <p:nvPr/>
        </p:nvSpPr>
        <p:spPr>
          <a:xfrm>
            <a:off x="731520" y="1182624"/>
            <a:ext cx="384048" cy="384048"/>
          </a:xfrm>
          <a:prstGeom prst="ellipse">
            <a:avLst/>
          </a:prstGeom>
          <a:solidFill>
            <a:srgbClr val="1C2B5E"/>
          </a:solidFill>
          <a:ln/>
        </p:spPr>
        <p:txBody>
          <a:bodyPr/>
          <a:lstStyle/>
          <a:p>
            <a:endParaRPr lang="en-GB"/>
          </a:p>
        </p:txBody>
      </p:sp>
      <p:sp>
        <p:nvSpPr>
          <p:cNvPr id="12" name="Text 9"/>
          <p:cNvSpPr txBox="1"/>
          <p:nvPr/>
        </p:nvSpPr>
        <p:spPr>
          <a:xfrm>
            <a:off x="731520" y="1182624"/>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3</a:t>
            </a:r>
            <a:endParaRPr lang="en-GB" sz="1600" dirty="0"/>
          </a:p>
        </p:txBody>
      </p:sp>
      <p:sp>
        <p:nvSpPr>
          <p:cNvPr id="13" name="Text 10"/>
          <p:cNvSpPr txBox="1"/>
          <p:nvPr/>
        </p:nvSpPr>
        <p:spPr>
          <a:xfrm>
            <a:off x="1243584" y="1164336"/>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What resources or support would you point them to?</a:t>
            </a:r>
            <a:endParaRPr lang="en-GB" sz="1600" dirty="0"/>
          </a:p>
        </p:txBody>
      </p:sp>
      <p:sp>
        <p:nvSpPr>
          <p:cNvPr id="14" name="Text 11"/>
          <p:cNvSpPr txBox="1"/>
          <p:nvPr/>
        </p:nvSpPr>
        <p:spPr>
          <a:xfrm>
            <a:off x="457200" y="1831848"/>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Possible actions</a:t>
            </a:r>
            <a:endParaRPr lang="en-GB" sz="1800" dirty="0"/>
          </a:p>
        </p:txBody>
      </p:sp>
      <p:sp>
        <p:nvSpPr>
          <p:cNvPr id="15" name="Shape 12"/>
          <p:cNvSpPr/>
          <p:nvPr/>
        </p:nvSpPr>
        <p:spPr>
          <a:xfrm>
            <a:off x="457200" y="2325624"/>
            <a:ext cx="8229600" cy="1051560"/>
          </a:xfrm>
          <a:prstGeom prst="rect">
            <a:avLst/>
          </a:prstGeom>
          <a:solidFill>
            <a:srgbClr val="FFFFFF"/>
          </a:solidFill>
          <a:ln w="6350">
            <a:solidFill>
              <a:srgbClr val="D0D5E8"/>
            </a:solidFill>
            <a:prstDash val="solid"/>
          </a:ln>
        </p:spPr>
        <p:txBody>
          <a:bodyPr/>
          <a:lstStyle/>
          <a:p>
            <a:endParaRPr lang="en-GB"/>
          </a:p>
        </p:txBody>
      </p:sp>
      <p:sp>
        <p:nvSpPr>
          <p:cNvPr id="16" name="Shape 13"/>
          <p:cNvSpPr/>
          <p:nvPr/>
        </p:nvSpPr>
        <p:spPr>
          <a:xfrm>
            <a:off x="457200" y="2325624"/>
            <a:ext cx="45720" cy="1051560"/>
          </a:xfrm>
          <a:prstGeom prst="rect">
            <a:avLst/>
          </a:prstGeom>
          <a:solidFill>
            <a:srgbClr val="E0112B"/>
          </a:solidFill>
          <a:ln/>
        </p:spPr>
        <p:txBody>
          <a:bodyPr/>
          <a:lstStyle/>
          <a:p>
            <a:endParaRPr lang="en-GB"/>
          </a:p>
        </p:txBody>
      </p:sp>
      <p:sp>
        <p:nvSpPr>
          <p:cNvPr id="17" name="Text 14"/>
          <p:cNvSpPr txBox="1"/>
          <p:nvPr/>
        </p:nvSpPr>
        <p:spPr>
          <a:xfrm>
            <a:off x="731520" y="2426208"/>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Help your colleague recognise impact</a:t>
            </a:r>
            <a:endParaRPr lang="en-GB" sz="1900" dirty="0"/>
          </a:p>
        </p:txBody>
      </p:sp>
      <p:sp>
        <p:nvSpPr>
          <p:cNvPr id="18" name="Text 15"/>
          <p:cNvSpPr txBox="1"/>
          <p:nvPr/>
        </p:nvSpPr>
        <p:spPr>
          <a:xfrm>
            <a:off x="731520" y="2752344"/>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Discuss how comments relying on stereotypes can affect the learning environment even when not intended as harmful.</a:t>
            </a:r>
            <a:endParaRPr lang="en-GB" sz="1600" dirty="0"/>
          </a:p>
        </p:txBody>
      </p:sp>
      <p:sp>
        <p:nvSpPr>
          <p:cNvPr id="19" name="Shape 16"/>
          <p:cNvSpPr/>
          <p:nvPr/>
        </p:nvSpPr>
        <p:spPr>
          <a:xfrm>
            <a:off x="457200" y="3486912"/>
            <a:ext cx="8229600" cy="1051560"/>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3486912"/>
            <a:ext cx="45720" cy="1051560"/>
          </a:xfrm>
          <a:prstGeom prst="rect">
            <a:avLst/>
          </a:prstGeom>
          <a:solidFill>
            <a:srgbClr val="E0112B"/>
          </a:solidFill>
          <a:ln/>
        </p:spPr>
        <p:txBody>
          <a:bodyPr/>
          <a:lstStyle/>
          <a:p>
            <a:endParaRPr lang="en-GB"/>
          </a:p>
        </p:txBody>
      </p:sp>
      <p:sp>
        <p:nvSpPr>
          <p:cNvPr id="21" name="Text 18"/>
          <p:cNvSpPr txBox="1"/>
          <p:nvPr/>
        </p:nvSpPr>
        <p:spPr>
          <a:xfrm>
            <a:off x="731520" y="3587496"/>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Recommend resources and support</a:t>
            </a:r>
            <a:endParaRPr lang="en-GB" sz="1900" dirty="0"/>
          </a:p>
        </p:txBody>
      </p:sp>
      <p:sp>
        <p:nvSpPr>
          <p:cNvPr id="22" name="Text 19"/>
          <p:cNvSpPr txBox="1"/>
          <p:nvPr/>
        </p:nvSpPr>
        <p:spPr>
          <a:xfrm>
            <a:off x="731520" y="3913632"/>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Point to the Eden Centre’s Inclusive Education team and Principled Learning Spaces guidance for addressing such issues.</a:t>
            </a:r>
            <a:endParaRPr lang="en-GB" sz="1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Supporting a Student with Maths Anxiety Through Inclusive Teaching</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681353" cy="420624"/>
          </a:xfrm>
          <a:prstGeom prst="rect">
            <a:avLst/>
          </a:prstGeom>
          <a:solidFill>
            <a:srgbClr val="4A5A8C"/>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03</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Supporting a Student with Maths Anxiety Through Inclusive Teaching</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4A5A8C"/>
                </a:solidFill>
                <a:latin typeface="Arial" pitchFamily="34" charset="0"/>
                <a:ea typeface="Arial" pitchFamily="34" charset="-122"/>
                <a:cs typeface="Arial" pitchFamily="34" charset="-120"/>
              </a:rPr>
              <a:t>Scenario</a:t>
            </a:r>
            <a:endParaRPr lang="en-GB" sz="1800" dirty="0"/>
          </a:p>
        </p:txBody>
      </p:sp>
      <p:sp>
        <p:nvSpPr>
          <p:cNvPr id="10" name="Shape 7"/>
          <p:cNvSpPr/>
          <p:nvPr/>
        </p:nvSpPr>
        <p:spPr>
          <a:xfrm>
            <a:off x="457200" y="1575816"/>
            <a:ext cx="8229600" cy="1213104"/>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1213104"/>
          </a:xfrm>
          <a:prstGeom prst="rect">
            <a:avLst/>
          </a:prstGeom>
          <a:solidFill>
            <a:srgbClr val="1C2B5E"/>
          </a:solidFill>
          <a:ln/>
        </p:spPr>
        <p:txBody>
          <a:bodyPr/>
          <a:lstStyle/>
          <a:p>
            <a:endParaRPr lang="en-GB"/>
          </a:p>
        </p:txBody>
      </p:sp>
      <p:sp>
        <p:nvSpPr>
          <p:cNvPr id="12" name="Text 9"/>
          <p:cNvSpPr txBox="1"/>
          <p:nvPr/>
        </p:nvSpPr>
        <p:spPr>
          <a:xfrm>
            <a:off x="731520" y="1676400"/>
            <a:ext cx="7735824" cy="1030224"/>
          </a:xfrm>
          <a:prstGeom prst="rect">
            <a:avLst/>
          </a:prstGeom>
          <a:noFill/>
          <a:ln/>
        </p:spPr>
        <p:txBody>
          <a:bodyPr wrap="square" lIns="0" tIns="0" rIns="0" bIns="0" rtlCol="0" anchor="t"/>
          <a:lstStyle/>
          <a:p>
            <a:pPr marL="0" indent="0">
              <a:lnSpc>
                <a:spcPct val="116000"/>
              </a:lnSpc>
              <a:buNone/>
            </a:pPr>
            <a:r>
              <a:rPr lang="en-GB" sz="1600" i="1" dirty="0">
                <a:solidFill>
                  <a:srgbClr val="3D3D5C"/>
                </a:solidFill>
                <a:latin typeface="Arial" pitchFamily="34" charset="0"/>
                <a:ea typeface="Arial" pitchFamily="34" charset="-122"/>
                <a:cs typeface="Arial" pitchFamily="34" charset="-120"/>
              </a:rPr>
              <a:t>Lara attends an introductory statistics course and has expressed anxiety about working with numbers. She thrives in discussions, enjoys narrative-based learning, and is deeply engaged in topics related to gender and media representation.</a:t>
            </a:r>
            <a:endParaRPr lang="en-GB" sz="1600" dirty="0"/>
          </a:p>
        </p:txBody>
      </p:sp>
      <p:sp>
        <p:nvSpPr>
          <p:cNvPr id="13" name="Text 10"/>
          <p:cNvSpPr txBox="1"/>
          <p:nvPr/>
        </p:nvSpPr>
        <p:spPr>
          <a:xfrm>
            <a:off x="457200" y="2898648"/>
            <a:ext cx="8229600" cy="365760"/>
          </a:xfrm>
          <a:prstGeom prst="rect">
            <a:avLst/>
          </a:prstGeom>
          <a:noFill/>
          <a:ln/>
        </p:spPr>
        <p:txBody>
          <a:bodyPr wrap="square" lIns="0" tIns="0" rIns="0" bIns="0" rtlCol="0" anchor="ctr"/>
          <a:lstStyle/>
          <a:p>
            <a:pPr marL="0" indent="0">
              <a:buNone/>
            </a:pPr>
            <a:r>
              <a:rPr lang="en-GB" sz="1800" b="1" dirty="0">
                <a:solidFill>
                  <a:srgbClr val="1C2B5E"/>
                </a:solidFill>
                <a:latin typeface="Arial" pitchFamily="34" charset="0"/>
                <a:ea typeface="Arial" pitchFamily="34" charset="-122"/>
                <a:cs typeface="Arial" pitchFamily="34" charset="-120"/>
              </a:rPr>
              <a:t>Reflective questions</a:t>
            </a:r>
            <a:endParaRPr lang="en-GB" sz="1800" dirty="0"/>
          </a:p>
        </p:txBody>
      </p:sp>
      <p:sp>
        <p:nvSpPr>
          <p:cNvPr id="14" name="Shape 11"/>
          <p:cNvSpPr/>
          <p:nvPr/>
        </p:nvSpPr>
        <p:spPr>
          <a:xfrm>
            <a:off x="457200" y="3392424"/>
            <a:ext cx="8229600" cy="64008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3392424"/>
            <a:ext cx="45720" cy="640080"/>
          </a:xfrm>
          <a:prstGeom prst="rect">
            <a:avLst/>
          </a:prstGeom>
          <a:solidFill>
            <a:srgbClr val="1C2B5E"/>
          </a:solidFill>
          <a:ln/>
        </p:spPr>
        <p:txBody>
          <a:bodyPr/>
          <a:lstStyle/>
          <a:p>
            <a:endParaRPr lang="en-GB"/>
          </a:p>
        </p:txBody>
      </p:sp>
      <p:sp>
        <p:nvSpPr>
          <p:cNvPr id="16" name="Shape 13"/>
          <p:cNvSpPr/>
          <p:nvPr/>
        </p:nvSpPr>
        <p:spPr>
          <a:xfrm>
            <a:off x="731520" y="3493008"/>
            <a:ext cx="384048" cy="384048"/>
          </a:xfrm>
          <a:prstGeom prst="ellipse">
            <a:avLst/>
          </a:prstGeom>
          <a:solidFill>
            <a:srgbClr val="1C2B5E"/>
          </a:solidFill>
          <a:ln/>
        </p:spPr>
        <p:txBody>
          <a:bodyPr/>
          <a:lstStyle/>
          <a:p>
            <a:endParaRPr lang="en-GB"/>
          </a:p>
        </p:txBody>
      </p:sp>
      <p:sp>
        <p:nvSpPr>
          <p:cNvPr id="17" name="Text 14"/>
          <p:cNvSpPr txBox="1"/>
          <p:nvPr/>
        </p:nvSpPr>
        <p:spPr>
          <a:xfrm>
            <a:off x="731520" y="3493008"/>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1</a:t>
            </a:r>
            <a:endParaRPr lang="en-GB" sz="1600" dirty="0"/>
          </a:p>
        </p:txBody>
      </p:sp>
      <p:sp>
        <p:nvSpPr>
          <p:cNvPr id="18" name="Text 15"/>
          <p:cNvSpPr txBox="1"/>
          <p:nvPr/>
        </p:nvSpPr>
        <p:spPr>
          <a:xfrm>
            <a:off x="1243584" y="3474720"/>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redesign your approach to be more inclusive?</a:t>
            </a:r>
            <a:endParaRPr lang="en-GB" sz="1600" dirty="0"/>
          </a:p>
        </p:txBody>
      </p:sp>
      <p:sp>
        <p:nvSpPr>
          <p:cNvPr id="19" name="Shape 16"/>
          <p:cNvSpPr/>
          <p:nvPr/>
        </p:nvSpPr>
        <p:spPr>
          <a:xfrm>
            <a:off x="457200" y="4142232"/>
            <a:ext cx="8229600" cy="725424"/>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4142232"/>
            <a:ext cx="45720" cy="725424"/>
          </a:xfrm>
          <a:prstGeom prst="rect">
            <a:avLst/>
          </a:prstGeom>
          <a:solidFill>
            <a:srgbClr val="1C2B5E"/>
          </a:solidFill>
          <a:ln/>
        </p:spPr>
        <p:txBody>
          <a:bodyPr/>
          <a:lstStyle/>
          <a:p>
            <a:endParaRPr lang="en-GB"/>
          </a:p>
        </p:txBody>
      </p:sp>
      <p:sp>
        <p:nvSpPr>
          <p:cNvPr id="21" name="Shape 18"/>
          <p:cNvSpPr/>
          <p:nvPr/>
        </p:nvSpPr>
        <p:spPr>
          <a:xfrm>
            <a:off x="731520" y="4242816"/>
            <a:ext cx="384048" cy="384048"/>
          </a:xfrm>
          <a:prstGeom prst="ellipse">
            <a:avLst/>
          </a:prstGeom>
          <a:solidFill>
            <a:srgbClr val="1C2B5E"/>
          </a:solidFill>
          <a:ln/>
        </p:spPr>
        <p:txBody>
          <a:bodyPr/>
          <a:lstStyle/>
          <a:p>
            <a:endParaRPr lang="en-GB"/>
          </a:p>
        </p:txBody>
      </p:sp>
      <p:sp>
        <p:nvSpPr>
          <p:cNvPr id="22" name="Text 19"/>
          <p:cNvSpPr txBox="1"/>
          <p:nvPr/>
        </p:nvSpPr>
        <p:spPr>
          <a:xfrm>
            <a:off x="731520" y="4242816"/>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2</a:t>
            </a:r>
            <a:endParaRPr lang="en-GB" sz="1600" dirty="0"/>
          </a:p>
        </p:txBody>
      </p:sp>
      <p:sp>
        <p:nvSpPr>
          <p:cNvPr id="23" name="Text 20"/>
          <p:cNvSpPr txBox="1"/>
          <p:nvPr/>
        </p:nvSpPr>
        <p:spPr>
          <a:xfrm>
            <a:off x="1243584" y="4224528"/>
            <a:ext cx="7223760"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reduce performance pressure while maintaining academic rigour?</a:t>
            </a:r>
            <a:endParaRPr lang="en-GB"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Purpose of This Resource</a:t>
            </a:r>
            <a:endParaRPr lang="en-GB" sz="1800" dirty="0"/>
          </a:p>
        </p:txBody>
      </p:sp>
      <p:sp>
        <p:nvSpPr>
          <p:cNvPr id="3" name="Shape 1"/>
          <p:cNvSpPr/>
          <p:nvPr/>
        </p:nvSpPr>
        <p:spPr>
          <a:xfrm>
            <a:off x="0" y="0"/>
            <a:ext cx="9144000" cy="749808"/>
          </a:xfrm>
          <a:prstGeom prst="rect">
            <a:avLst/>
          </a:prstGeom>
          <a:solidFill>
            <a:srgbClr val="1C2B5E"/>
          </a:solidFill>
          <a:ln/>
        </p:spPr>
        <p:txBody>
          <a:bodyPr/>
          <a:lstStyle/>
          <a:p>
            <a:endParaRPr lang="en-GB"/>
          </a:p>
        </p:txBody>
      </p:sp>
      <p:sp>
        <p:nvSpPr>
          <p:cNvPr id="4" name="Shape 2"/>
          <p:cNvSpPr/>
          <p:nvPr/>
        </p:nvSpPr>
        <p:spPr>
          <a:xfrm>
            <a:off x="0" y="749808"/>
            <a:ext cx="9144000" cy="45720"/>
          </a:xfrm>
          <a:prstGeom prst="rect">
            <a:avLst/>
          </a:prstGeom>
          <a:solidFill>
            <a:srgbClr val="4A5A8C"/>
          </a:solidFill>
          <a:ln/>
        </p:spPr>
        <p:txBody>
          <a:bodyPr/>
          <a:lstStyle/>
          <a:p>
            <a:endParaRPr lang="en-GB"/>
          </a:p>
        </p:txBody>
      </p:sp>
      <p:sp>
        <p:nvSpPr>
          <p:cNvPr id="5" name="Text 3"/>
          <p:cNvSpPr txBox="1"/>
          <p:nvPr/>
        </p:nvSpPr>
        <p:spPr>
          <a:xfrm>
            <a:off x="457200" y="91440"/>
            <a:ext cx="7424928" cy="566928"/>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Purpose of This Resource</a:t>
            </a:r>
            <a:endParaRPr lang="en-GB" sz="1900" dirty="0"/>
          </a:p>
        </p:txBody>
      </p:sp>
      <p:sp>
        <p:nvSpPr>
          <p:cNvPr id="7" name="Text 4"/>
          <p:cNvSpPr txBox="1"/>
          <p:nvPr/>
        </p:nvSpPr>
        <p:spPr>
          <a:xfrm>
            <a:off x="457200" y="923544"/>
            <a:ext cx="8229600" cy="365760"/>
          </a:xfrm>
          <a:prstGeom prst="rect">
            <a:avLst/>
          </a:prstGeom>
          <a:noFill/>
          <a:ln/>
        </p:spPr>
        <p:txBody>
          <a:bodyPr wrap="square" lIns="0" tIns="0" rIns="0" bIns="0" rtlCol="0" anchor="ctr"/>
          <a:lstStyle/>
          <a:p>
            <a:pPr marL="0" indent="0">
              <a:buNone/>
            </a:pPr>
            <a:r>
              <a:rPr lang="en-GB" sz="1800" b="1" dirty="0">
                <a:solidFill>
                  <a:srgbClr val="4A5A8C"/>
                </a:solidFill>
                <a:latin typeface="Arial" pitchFamily="34" charset="0"/>
                <a:ea typeface="Arial" pitchFamily="34" charset="-122"/>
                <a:cs typeface="Arial" pitchFamily="34" charset="-120"/>
              </a:rPr>
              <a:t>About this resource</a:t>
            </a:r>
            <a:endParaRPr lang="en-GB" sz="1800" dirty="0"/>
          </a:p>
        </p:txBody>
      </p:sp>
      <p:sp>
        <p:nvSpPr>
          <p:cNvPr id="8" name="Shape 5"/>
          <p:cNvSpPr/>
          <p:nvPr/>
        </p:nvSpPr>
        <p:spPr>
          <a:xfrm>
            <a:off x="457200" y="1417320"/>
            <a:ext cx="8229600" cy="2676144"/>
          </a:xfrm>
          <a:prstGeom prst="rect">
            <a:avLst/>
          </a:prstGeom>
          <a:solidFill>
            <a:srgbClr val="FFFFFF"/>
          </a:solidFill>
          <a:ln w="6350">
            <a:solidFill>
              <a:srgbClr val="D0D5E8"/>
            </a:solidFill>
            <a:prstDash val="solid"/>
          </a:ln>
        </p:spPr>
        <p:txBody>
          <a:bodyPr/>
          <a:lstStyle/>
          <a:p>
            <a:endParaRPr lang="en-GB"/>
          </a:p>
        </p:txBody>
      </p:sp>
      <p:sp>
        <p:nvSpPr>
          <p:cNvPr id="9" name="Shape 6"/>
          <p:cNvSpPr/>
          <p:nvPr/>
        </p:nvSpPr>
        <p:spPr>
          <a:xfrm>
            <a:off x="457200" y="1417320"/>
            <a:ext cx="45720" cy="2676144"/>
          </a:xfrm>
          <a:prstGeom prst="rect">
            <a:avLst/>
          </a:prstGeom>
          <a:solidFill>
            <a:srgbClr val="1C2B5E"/>
          </a:solidFill>
          <a:ln/>
        </p:spPr>
        <p:txBody>
          <a:bodyPr/>
          <a:lstStyle/>
          <a:p>
            <a:endParaRPr lang="en-GB"/>
          </a:p>
        </p:txBody>
      </p:sp>
      <p:sp>
        <p:nvSpPr>
          <p:cNvPr id="10" name="Text 7"/>
          <p:cNvSpPr txBox="1"/>
          <p:nvPr/>
        </p:nvSpPr>
        <p:spPr>
          <a:xfrm>
            <a:off x="707151" y="1545336"/>
            <a:ext cx="7729698" cy="2240280"/>
          </a:xfrm>
          <a:prstGeom prst="rect">
            <a:avLst/>
          </a:prstGeom>
          <a:noFill/>
          <a:ln/>
        </p:spPr>
        <p:txBody>
          <a:bodyPr wrap="square" lIns="0" tIns="0" rIns="0" bIns="0" rtlCol="0" anchor="t"/>
          <a:lstStyle/>
          <a:p>
            <a:pPr marL="0" indent="0">
              <a:lnSpc>
                <a:spcPct val="116000"/>
              </a:lnSpc>
              <a:buNone/>
            </a:pPr>
            <a:r>
              <a:rPr lang="en-GB" sz="1400" dirty="0">
                <a:solidFill>
                  <a:srgbClr val="3D3D5C"/>
                </a:solidFill>
                <a:latin typeface="Arial" pitchFamily="34" charset="0"/>
                <a:ea typeface="Arial" pitchFamily="34" charset="-122"/>
                <a:cs typeface="Arial" pitchFamily="34" charset="-120"/>
              </a:rPr>
              <a:t>This presentation is a staff development resource from LSE’s Eden Centre, designed to prepare academic mentors and educators for the 2026–27 year. It walks through 20 real-world scenarios which split between mentoring and teaching and covering situations like student overwhelm, academic marginalisation, classroom stereotyping, disability accommodations, and crisis response. Each scenario pairs reflective questions with concrete action steps, giving staff a practical toolkit for fostering inclusive, principled learning environments. The final section serves as a quick-reference directory for key student support services (wellbeing, careers, financial aid, crisis lines) so staff know exactly where to refer students when issues go beyond their role.</a:t>
            </a:r>
            <a:endParaRPr lang="en-GB"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Supporting a Student with Maths Anxiety Through Inclusive Teaching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681353" cy="420624"/>
          </a:xfrm>
          <a:prstGeom prst="rect">
            <a:avLst/>
          </a:prstGeom>
          <a:solidFill>
            <a:srgbClr val="4A5A8C"/>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03</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Supporting a Student with Maths Anxiety Through Inclusive Teaching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Possible actions</a:t>
            </a:r>
            <a:endParaRPr lang="en-GB" sz="1800" dirty="0"/>
          </a:p>
        </p:txBody>
      </p:sp>
      <p:sp>
        <p:nvSpPr>
          <p:cNvPr id="10" name="Shape 7"/>
          <p:cNvSpPr/>
          <p:nvPr/>
        </p:nvSpPr>
        <p:spPr>
          <a:xfrm>
            <a:off x="457200" y="1575816"/>
            <a:ext cx="8229600" cy="1051560"/>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1051560"/>
          </a:xfrm>
          <a:prstGeom prst="rect">
            <a:avLst/>
          </a:prstGeom>
          <a:solidFill>
            <a:srgbClr val="E0112B"/>
          </a:solidFill>
          <a:ln/>
        </p:spPr>
        <p:txBody>
          <a:bodyPr/>
          <a:lstStyle/>
          <a:p>
            <a:endParaRPr lang="en-GB"/>
          </a:p>
        </p:txBody>
      </p:sp>
      <p:sp>
        <p:nvSpPr>
          <p:cNvPr id="12" name="Text 9"/>
          <p:cNvSpPr txBox="1"/>
          <p:nvPr/>
        </p:nvSpPr>
        <p:spPr>
          <a:xfrm>
            <a:off x="731520" y="1676400"/>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Student choice and multimodal instruction</a:t>
            </a:r>
            <a:endParaRPr lang="en-GB" sz="1900" dirty="0"/>
          </a:p>
        </p:txBody>
      </p:sp>
      <p:sp>
        <p:nvSpPr>
          <p:cNvPr id="13" name="Text 10"/>
          <p:cNvSpPr txBox="1"/>
          <p:nvPr/>
        </p:nvSpPr>
        <p:spPr>
          <a:xfrm>
            <a:off x="731520" y="2002536"/>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Let Lara choose the topic and data. Combine visual, verbal, and hands-on learning approaches.</a:t>
            </a:r>
            <a:endParaRPr lang="en-GB" sz="1600" dirty="0"/>
          </a:p>
        </p:txBody>
      </p:sp>
      <p:sp>
        <p:nvSpPr>
          <p:cNvPr id="14" name="Shape 11"/>
          <p:cNvSpPr/>
          <p:nvPr/>
        </p:nvSpPr>
        <p:spPr>
          <a:xfrm>
            <a:off x="457200" y="2737104"/>
            <a:ext cx="8229600" cy="105156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2737104"/>
            <a:ext cx="45720" cy="1051560"/>
          </a:xfrm>
          <a:prstGeom prst="rect">
            <a:avLst/>
          </a:prstGeom>
          <a:solidFill>
            <a:srgbClr val="E0112B"/>
          </a:solidFill>
          <a:ln/>
        </p:spPr>
        <p:txBody>
          <a:bodyPr/>
          <a:lstStyle/>
          <a:p>
            <a:endParaRPr lang="en-GB"/>
          </a:p>
        </p:txBody>
      </p:sp>
      <p:sp>
        <p:nvSpPr>
          <p:cNvPr id="16" name="Text 13"/>
          <p:cNvSpPr txBox="1"/>
          <p:nvPr/>
        </p:nvSpPr>
        <p:spPr>
          <a:xfrm>
            <a:off x="731520" y="2837688"/>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Emotional safety and relevance</a:t>
            </a:r>
            <a:endParaRPr lang="en-GB" sz="1900" dirty="0"/>
          </a:p>
        </p:txBody>
      </p:sp>
      <p:sp>
        <p:nvSpPr>
          <p:cNvPr id="17" name="Text 14"/>
          <p:cNvSpPr txBox="1"/>
          <p:nvPr/>
        </p:nvSpPr>
        <p:spPr>
          <a:xfrm>
            <a:off x="731520" y="3163824"/>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Normalise mistakes and reduce performance pressure. Connect statistics to personal and social interests Lara finds meaningful.</a:t>
            </a:r>
            <a:endParaRPr lang="en-GB" sz="1600" dirty="0"/>
          </a:p>
        </p:txBody>
      </p:sp>
      <p:sp>
        <p:nvSpPr>
          <p:cNvPr id="18" name="Shape 15"/>
          <p:cNvSpPr/>
          <p:nvPr/>
        </p:nvSpPr>
        <p:spPr>
          <a:xfrm>
            <a:off x="457200" y="3898392"/>
            <a:ext cx="8229600" cy="1051560"/>
          </a:xfrm>
          <a:prstGeom prst="rect">
            <a:avLst/>
          </a:prstGeom>
          <a:solidFill>
            <a:srgbClr val="FFFFFF"/>
          </a:solidFill>
          <a:ln w="6350">
            <a:solidFill>
              <a:srgbClr val="D0D5E8"/>
            </a:solidFill>
            <a:prstDash val="solid"/>
          </a:ln>
        </p:spPr>
        <p:txBody>
          <a:bodyPr/>
          <a:lstStyle/>
          <a:p>
            <a:endParaRPr lang="en-GB"/>
          </a:p>
        </p:txBody>
      </p:sp>
      <p:sp>
        <p:nvSpPr>
          <p:cNvPr id="19" name="Shape 16"/>
          <p:cNvSpPr/>
          <p:nvPr/>
        </p:nvSpPr>
        <p:spPr>
          <a:xfrm>
            <a:off x="457200" y="3898392"/>
            <a:ext cx="45720" cy="1051560"/>
          </a:xfrm>
          <a:prstGeom prst="rect">
            <a:avLst/>
          </a:prstGeom>
          <a:solidFill>
            <a:srgbClr val="E0112B"/>
          </a:solidFill>
          <a:ln/>
        </p:spPr>
        <p:txBody>
          <a:bodyPr/>
          <a:lstStyle/>
          <a:p>
            <a:endParaRPr lang="en-GB"/>
          </a:p>
        </p:txBody>
      </p:sp>
      <p:sp>
        <p:nvSpPr>
          <p:cNvPr id="20" name="Text 17"/>
          <p:cNvSpPr txBox="1"/>
          <p:nvPr/>
        </p:nvSpPr>
        <p:spPr>
          <a:xfrm>
            <a:off x="731520" y="3998976"/>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Collaborative learning</a:t>
            </a:r>
            <a:endParaRPr lang="en-GB" sz="1900" dirty="0"/>
          </a:p>
        </p:txBody>
      </p:sp>
      <p:sp>
        <p:nvSpPr>
          <p:cNvPr id="21" name="Text 18"/>
          <p:cNvSpPr txBox="1"/>
          <p:nvPr/>
        </p:nvSpPr>
        <p:spPr>
          <a:xfrm>
            <a:off x="731520" y="4325112"/>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Encourage peer support and shared problem-solving to build confidence alongside academic skills.</a:t>
            </a:r>
            <a:endParaRPr lang="en-GB" sz="1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Inaccessible Media: Responding to Student Feedback After Class</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681353" cy="420624"/>
          </a:xfrm>
          <a:prstGeom prst="rect">
            <a:avLst/>
          </a:prstGeom>
          <a:solidFill>
            <a:srgbClr val="4A5A8C"/>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04</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Inaccessible Media: Responding to Student Feedback After Class</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4A5A8C"/>
                </a:solidFill>
                <a:latin typeface="Arial" pitchFamily="34" charset="0"/>
                <a:ea typeface="Arial" pitchFamily="34" charset="-122"/>
                <a:cs typeface="Arial" pitchFamily="34" charset="-120"/>
              </a:rPr>
              <a:t>Scenario</a:t>
            </a:r>
            <a:endParaRPr lang="en-GB" sz="1800" dirty="0"/>
          </a:p>
        </p:txBody>
      </p:sp>
      <p:sp>
        <p:nvSpPr>
          <p:cNvPr id="10" name="Shape 7"/>
          <p:cNvSpPr/>
          <p:nvPr/>
        </p:nvSpPr>
        <p:spPr>
          <a:xfrm>
            <a:off x="457200" y="1575816"/>
            <a:ext cx="8229600" cy="969264"/>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969264"/>
          </a:xfrm>
          <a:prstGeom prst="rect">
            <a:avLst/>
          </a:prstGeom>
          <a:solidFill>
            <a:srgbClr val="1C2B5E"/>
          </a:solidFill>
          <a:ln/>
        </p:spPr>
        <p:txBody>
          <a:bodyPr/>
          <a:lstStyle/>
          <a:p>
            <a:endParaRPr lang="en-GB"/>
          </a:p>
        </p:txBody>
      </p:sp>
      <p:sp>
        <p:nvSpPr>
          <p:cNvPr id="12" name="Text 9"/>
          <p:cNvSpPr txBox="1"/>
          <p:nvPr/>
        </p:nvSpPr>
        <p:spPr>
          <a:xfrm>
            <a:off x="731520" y="1676400"/>
            <a:ext cx="7735824" cy="786384"/>
          </a:xfrm>
          <a:prstGeom prst="rect">
            <a:avLst/>
          </a:prstGeom>
          <a:noFill/>
          <a:ln/>
        </p:spPr>
        <p:txBody>
          <a:bodyPr wrap="square" lIns="0" tIns="0" rIns="0" bIns="0" rtlCol="0" anchor="t"/>
          <a:lstStyle/>
          <a:p>
            <a:pPr marL="0" indent="0">
              <a:lnSpc>
                <a:spcPct val="116000"/>
              </a:lnSpc>
              <a:buNone/>
            </a:pPr>
            <a:r>
              <a:rPr lang="en-GB" sz="1600" i="1" dirty="0">
                <a:solidFill>
                  <a:srgbClr val="3D3D5C"/>
                </a:solidFill>
                <a:latin typeface="Arial" pitchFamily="34" charset="0"/>
                <a:ea typeface="Arial" pitchFamily="34" charset="-122"/>
                <a:cs typeface="Arial" pitchFamily="34" charset="-120"/>
              </a:rPr>
              <a:t>You included a 3-minute video with a lot of information and music as a discussion starter. After class, a student tells you they found the video overwhelming due to the music and lack of captions.</a:t>
            </a:r>
            <a:endParaRPr lang="en-GB" sz="1600" dirty="0"/>
          </a:p>
        </p:txBody>
      </p:sp>
      <p:sp>
        <p:nvSpPr>
          <p:cNvPr id="13" name="Text 10"/>
          <p:cNvSpPr txBox="1"/>
          <p:nvPr/>
        </p:nvSpPr>
        <p:spPr>
          <a:xfrm>
            <a:off x="457200" y="2654808"/>
            <a:ext cx="8229600" cy="365760"/>
          </a:xfrm>
          <a:prstGeom prst="rect">
            <a:avLst/>
          </a:prstGeom>
          <a:noFill/>
          <a:ln/>
        </p:spPr>
        <p:txBody>
          <a:bodyPr wrap="square" lIns="0" tIns="0" rIns="0" bIns="0" rtlCol="0" anchor="ctr"/>
          <a:lstStyle/>
          <a:p>
            <a:pPr marL="0" indent="0">
              <a:buNone/>
            </a:pPr>
            <a:r>
              <a:rPr lang="en-GB" sz="1800" b="1" dirty="0">
                <a:solidFill>
                  <a:srgbClr val="1C2B5E"/>
                </a:solidFill>
                <a:latin typeface="Arial" pitchFamily="34" charset="0"/>
                <a:ea typeface="Arial" pitchFamily="34" charset="-122"/>
                <a:cs typeface="Arial" pitchFamily="34" charset="-120"/>
              </a:rPr>
              <a:t>Reflective questions</a:t>
            </a:r>
            <a:endParaRPr lang="en-GB" sz="1800" dirty="0"/>
          </a:p>
        </p:txBody>
      </p:sp>
      <p:sp>
        <p:nvSpPr>
          <p:cNvPr id="14" name="Shape 11"/>
          <p:cNvSpPr/>
          <p:nvPr/>
        </p:nvSpPr>
        <p:spPr>
          <a:xfrm>
            <a:off x="457200" y="3148584"/>
            <a:ext cx="8229600" cy="64008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3148584"/>
            <a:ext cx="45720" cy="640080"/>
          </a:xfrm>
          <a:prstGeom prst="rect">
            <a:avLst/>
          </a:prstGeom>
          <a:solidFill>
            <a:srgbClr val="1C2B5E"/>
          </a:solidFill>
          <a:ln/>
        </p:spPr>
        <p:txBody>
          <a:bodyPr/>
          <a:lstStyle/>
          <a:p>
            <a:endParaRPr lang="en-GB"/>
          </a:p>
        </p:txBody>
      </p:sp>
      <p:sp>
        <p:nvSpPr>
          <p:cNvPr id="16" name="Shape 13"/>
          <p:cNvSpPr/>
          <p:nvPr/>
        </p:nvSpPr>
        <p:spPr>
          <a:xfrm>
            <a:off x="731520" y="3249168"/>
            <a:ext cx="384048" cy="384048"/>
          </a:xfrm>
          <a:prstGeom prst="ellipse">
            <a:avLst/>
          </a:prstGeom>
          <a:solidFill>
            <a:srgbClr val="1C2B5E"/>
          </a:solidFill>
          <a:ln/>
        </p:spPr>
        <p:txBody>
          <a:bodyPr/>
          <a:lstStyle/>
          <a:p>
            <a:endParaRPr lang="en-GB"/>
          </a:p>
        </p:txBody>
      </p:sp>
      <p:sp>
        <p:nvSpPr>
          <p:cNvPr id="17" name="Text 14"/>
          <p:cNvSpPr txBox="1"/>
          <p:nvPr/>
        </p:nvSpPr>
        <p:spPr>
          <a:xfrm>
            <a:off x="731520" y="3249168"/>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1</a:t>
            </a:r>
            <a:endParaRPr lang="en-GB" sz="1600" dirty="0"/>
          </a:p>
        </p:txBody>
      </p:sp>
      <p:sp>
        <p:nvSpPr>
          <p:cNvPr id="18" name="Text 15"/>
          <p:cNvSpPr txBox="1"/>
          <p:nvPr/>
        </p:nvSpPr>
        <p:spPr>
          <a:xfrm>
            <a:off x="1243584" y="3230880"/>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respond to the student’s feedback?</a:t>
            </a:r>
            <a:endParaRPr lang="en-GB" sz="1600" dirty="0"/>
          </a:p>
        </p:txBody>
      </p:sp>
      <p:sp>
        <p:nvSpPr>
          <p:cNvPr id="19" name="Shape 16"/>
          <p:cNvSpPr/>
          <p:nvPr/>
        </p:nvSpPr>
        <p:spPr>
          <a:xfrm>
            <a:off x="457200" y="3898392"/>
            <a:ext cx="8229600" cy="640080"/>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3898392"/>
            <a:ext cx="45720" cy="640080"/>
          </a:xfrm>
          <a:prstGeom prst="rect">
            <a:avLst/>
          </a:prstGeom>
          <a:solidFill>
            <a:srgbClr val="1C2B5E"/>
          </a:solidFill>
          <a:ln/>
        </p:spPr>
        <p:txBody>
          <a:bodyPr/>
          <a:lstStyle/>
          <a:p>
            <a:endParaRPr lang="en-GB"/>
          </a:p>
        </p:txBody>
      </p:sp>
      <p:sp>
        <p:nvSpPr>
          <p:cNvPr id="21" name="Shape 18"/>
          <p:cNvSpPr/>
          <p:nvPr/>
        </p:nvSpPr>
        <p:spPr>
          <a:xfrm>
            <a:off x="731520" y="3998976"/>
            <a:ext cx="384048" cy="384048"/>
          </a:xfrm>
          <a:prstGeom prst="ellipse">
            <a:avLst/>
          </a:prstGeom>
          <a:solidFill>
            <a:srgbClr val="1C2B5E"/>
          </a:solidFill>
          <a:ln/>
        </p:spPr>
        <p:txBody>
          <a:bodyPr/>
          <a:lstStyle/>
          <a:p>
            <a:endParaRPr lang="en-GB"/>
          </a:p>
        </p:txBody>
      </p:sp>
      <p:sp>
        <p:nvSpPr>
          <p:cNvPr id="22" name="Text 19"/>
          <p:cNvSpPr txBox="1"/>
          <p:nvPr/>
        </p:nvSpPr>
        <p:spPr>
          <a:xfrm>
            <a:off x="731520" y="3998976"/>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2</a:t>
            </a:r>
            <a:endParaRPr lang="en-GB" sz="1600" dirty="0"/>
          </a:p>
        </p:txBody>
      </p:sp>
      <p:sp>
        <p:nvSpPr>
          <p:cNvPr id="23" name="Text 20"/>
          <p:cNvSpPr txBox="1"/>
          <p:nvPr/>
        </p:nvSpPr>
        <p:spPr>
          <a:xfrm>
            <a:off x="1243584" y="3980688"/>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What changes would you make to future use of video material?</a:t>
            </a:r>
            <a:endParaRPr lang="en-GB" sz="1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Inaccessible Media: Responding to Student Feedback After Class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681353" cy="420624"/>
          </a:xfrm>
          <a:prstGeom prst="rect">
            <a:avLst/>
          </a:prstGeom>
          <a:solidFill>
            <a:srgbClr val="4A5A8C"/>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04</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Inaccessible Media: Responding to Student Feedback After Class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Possible actions</a:t>
            </a:r>
            <a:endParaRPr lang="en-GB" sz="1800" dirty="0"/>
          </a:p>
        </p:txBody>
      </p:sp>
      <p:sp>
        <p:nvSpPr>
          <p:cNvPr id="10" name="Shape 7"/>
          <p:cNvSpPr/>
          <p:nvPr/>
        </p:nvSpPr>
        <p:spPr>
          <a:xfrm>
            <a:off x="457200" y="1575816"/>
            <a:ext cx="8229600" cy="1051560"/>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1051560"/>
          </a:xfrm>
          <a:prstGeom prst="rect">
            <a:avLst/>
          </a:prstGeom>
          <a:solidFill>
            <a:srgbClr val="E0112B"/>
          </a:solidFill>
          <a:ln/>
        </p:spPr>
        <p:txBody>
          <a:bodyPr/>
          <a:lstStyle/>
          <a:p>
            <a:endParaRPr lang="en-GB"/>
          </a:p>
        </p:txBody>
      </p:sp>
      <p:sp>
        <p:nvSpPr>
          <p:cNvPr id="12" name="Text 9"/>
          <p:cNvSpPr txBox="1"/>
          <p:nvPr/>
        </p:nvSpPr>
        <p:spPr>
          <a:xfrm>
            <a:off x="731520" y="1676400"/>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Respond with openness and accountability</a:t>
            </a:r>
            <a:endParaRPr lang="en-GB" sz="1900" dirty="0"/>
          </a:p>
        </p:txBody>
      </p:sp>
      <p:sp>
        <p:nvSpPr>
          <p:cNvPr id="13" name="Text 10"/>
          <p:cNvSpPr txBox="1"/>
          <p:nvPr/>
        </p:nvSpPr>
        <p:spPr>
          <a:xfrm>
            <a:off x="731520" y="2002536"/>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Thank the student for their feedback, acknowledge the issue, and explain what changes you will make going forward.</a:t>
            </a:r>
            <a:endParaRPr lang="en-GB" sz="1600" dirty="0"/>
          </a:p>
        </p:txBody>
      </p:sp>
      <p:sp>
        <p:nvSpPr>
          <p:cNvPr id="14" name="Shape 11"/>
          <p:cNvSpPr/>
          <p:nvPr/>
        </p:nvSpPr>
        <p:spPr>
          <a:xfrm>
            <a:off x="457200" y="2737104"/>
            <a:ext cx="8229600" cy="105156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2737104"/>
            <a:ext cx="45720" cy="1051560"/>
          </a:xfrm>
          <a:prstGeom prst="rect">
            <a:avLst/>
          </a:prstGeom>
          <a:solidFill>
            <a:srgbClr val="E0112B"/>
          </a:solidFill>
          <a:ln/>
        </p:spPr>
        <p:txBody>
          <a:bodyPr/>
          <a:lstStyle/>
          <a:p>
            <a:endParaRPr lang="en-GB"/>
          </a:p>
        </p:txBody>
      </p:sp>
      <p:sp>
        <p:nvSpPr>
          <p:cNvPr id="16" name="Text 13"/>
          <p:cNvSpPr txBox="1"/>
          <p:nvPr/>
        </p:nvSpPr>
        <p:spPr>
          <a:xfrm>
            <a:off x="731520" y="2837688"/>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Ensure future accessibility</a:t>
            </a:r>
            <a:endParaRPr lang="en-GB" sz="1900" dirty="0"/>
          </a:p>
        </p:txBody>
      </p:sp>
      <p:sp>
        <p:nvSpPr>
          <p:cNvPr id="17" name="Text 14"/>
          <p:cNvSpPr txBox="1"/>
          <p:nvPr/>
        </p:nvSpPr>
        <p:spPr>
          <a:xfrm>
            <a:off x="731520" y="3163824"/>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For future sessions: use videos with captions, provide transcripts, and consider offering content in multiple formats.</a:t>
            </a:r>
            <a:endParaRPr lang="en-GB" sz="1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Managing Charged Discussion Around Race and Stop-and-Search Data</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681353" cy="420624"/>
          </a:xfrm>
          <a:prstGeom prst="rect">
            <a:avLst/>
          </a:prstGeom>
          <a:solidFill>
            <a:srgbClr val="4A5A8C"/>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05</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Managing Charged Discussion Around Race and Stop-and-Search Data</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4A5A8C"/>
                </a:solidFill>
                <a:latin typeface="Arial" pitchFamily="34" charset="0"/>
                <a:ea typeface="Arial" pitchFamily="34" charset="-122"/>
                <a:cs typeface="Arial" pitchFamily="34" charset="-120"/>
              </a:rPr>
              <a:t>Scenario</a:t>
            </a:r>
            <a:endParaRPr lang="en-GB" sz="1800" dirty="0"/>
          </a:p>
        </p:txBody>
      </p:sp>
      <p:sp>
        <p:nvSpPr>
          <p:cNvPr id="10" name="Shape 7"/>
          <p:cNvSpPr/>
          <p:nvPr/>
        </p:nvSpPr>
        <p:spPr>
          <a:xfrm>
            <a:off x="457200" y="1575816"/>
            <a:ext cx="8229600" cy="1213104"/>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1213104"/>
          </a:xfrm>
          <a:prstGeom prst="rect">
            <a:avLst/>
          </a:prstGeom>
          <a:solidFill>
            <a:srgbClr val="1C2B5E"/>
          </a:solidFill>
          <a:ln/>
        </p:spPr>
        <p:txBody>
          <a:bodyPr/>
          <a:lstStyle/>
          <a:p>
            <a:endParaRPr lang="en-GB"/>
          </a:p>
        </p:txBody>
      </p:sp>
      <p:sp>
        <p:nvSpPr>
          <p:cNvPr id="12" name="Text 9"/>
          <p:cNvSpPr txBox="1"/>
          <p:nvPr/>
        </p:nvSpPr>
        <p:spPr>
          <a:xfrm>
            <a:off x="731520" y="1676400"/>
            <a:ext cx="7735824" cy="1030224"/>
          </a:xfrm>
          <a:prstGeom prst="rect">
            <a:avLst/>
          </a:prstGeom>
          <a:noFill/>
          <a:ln/>
        </p:spPr>
        <p:txBody>
          <a:bodyPr wrap="square" lIns="0" tIns="0" rIns="0" bIns="0" rtlCol="0" anchor="t"/>
          <a:lstStyle/>
          <a:p>
            <a:pPr marL="0" indent="0">
              <a:lnSpc>
                <a:spcPct val="116000"/>
              </a:lnSpc>
              <a:buNone/>
            </a:pPr>
            <a:r>
              <a:rPr lang="en-GB" sz="1600" i="1" dirty="0">
                <a:solidFill>
                  <a:srgbClr val="3D3D5C"/>
                </a:solidFill>
                <a:latin typeface="Arial" pitchFamily="34" charset="0"/>
                <a:ea typeface="Arial" pitchFamily="34" charset="-122"/>
                <a:cs typeface="Arial" pitchFamily="34" charset="-120"/>
              </a:rPr>
              <a:t>You present stop-and-search statistics showing Black young men stopped at 5x the rate of white men in the same neighbourhood. Class discussion quickly becomes charged – students disagree sharply based on lived experience, academic discipline, and personal beliefs.</a:t>
            </a:r>
            <a:endParaRPr lang="en-GB" sz="1600" dirty="0"/>
          </a:p>
        </p:txBody>
      </p:sp>
      <p:sp>
        <p:nvSpPr>
          <p:cNvPr id="13" name="Text 10"/>
          <p:cNvSpPr txBox="1"/>
          <p:nvPr/>
        </p:nvSpPr>
        <p:spPr>
          <a:xfrm>
            <a:off x="457200" y="2898648"/>
            <a:ext cx="8229600" cy="365760"/>
          </a:xfrm>
          <a:prstGeom prst="rect">
            <a:avLst/>
          </a:prstGeom>
          <a:noFill/>
          <a:ln/>
        </p:spPr>
        <p:txBody>
          <a:bodyPr wrap="square" lIns="0" tIns="0" rIns="0" bIns="0" rtlCol="0" anchor="ctr"/>
          <a:lstStyle/>
          <a:p>
            <a:pPr marL="0" indent="0">
              <a:buNone/>
            </a:pPr>
            <a:r>
              <a:rPr lang="en-GB" sz="1800" b="1" dirty="0">
                <a:solidFill>
                  <a:srgbClr val="1C2B5E"/>
                </a:solidFill>
                <a:latin typeface="Arial" pitchFamily="34" charset="0"/>
                <a:ea typeface="Arial" pitchFamily="34" charset="-122"/>
                <a:cs typeface="Arial" pitchFamily="34" charset="-120"/>
              </a:rPr>
              <a:t>Reflective questions</a:t>
            </a:r>
            <a:endParaRPr lang="en-GB" sz="1800" dirty="0"/>
          </a:p>
        </p:txBody>
      </p:sp>
      <p:sp>
        <p:nvSpPr>
          <p:cNvPr id="14" name="Shape 11"/>
          <p:cNvSpPr/>
          <p:nvPr/>
        </p:nvSpPr>
        <p:spPr>
          <a:xfrm>
            <a:off x="457200" y="3392424"/>
            <a:ext cx="8229600" cy="64008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3392424"/>
            <a:ext cx="45720" cy="640080"/>
          </a:xfrm>
          <a:prstGeom prst="rect">
            <a:avLst/>
          </a:prstGeom>
          <a:solidFill>
            <a:srgbClr val="1C2B5E"/>
          </a:solidFill>
          <a:ln/>
        </p:spPr>
        <p:txBody>
          <a:bodyPr/>
          <a:lstStyle/>
          <a:p>
            <a:endParaRPr lang="en-GB"/>
          </a:p>
        </p:txBody>
      </p:sp>
      <p:sp>
        <p:nvSpPr>
          <p:cNvPr id="16" name="Shape 13"/>
          <p:cNvSpPr/>
          <p:nvPr/>
        </p:nvSpPr>
        <p:spPr>
          <a:xfrm>
            <a:off x="731520" y="3493008"/>
            <a:ext cx="384048" cy="384048"/>
          </a:xfrm>
          <a:prstGeom prst="ellipse">
            <a:avLst/>
          </a:prstGeom>
          <a:solidFill>
            <a:srgbClr val="1C2B5E"/>
          </a:solidFill>
          <a:ln/>
        </p:spPr>
        <p:txBody>
          <a:bodyPr/>
          <a:lstStyle/>
          <a:p>
            <a:endParaRPr lang="en-GB"/>
          </a:p>
        </p:txBody>
      </p:sp>
      <p:sp>
        <p:nvSpPr>
          <p:cNvPr id="17" name="Text 14"/>
          <p:cNvSpPr txBox="1"/>
          <p:nvPr/>
        </p:nvSpPr>
        <p:spPr>
          <a:xfrm>
            <a:off x="731520" y="3493008"/>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1</a:t>
            </a:r>
            <a:endParaRPr lang="en-GB" sz="1600" dirty="0"/>
          </a:p>
        </p:txBody>
      </p:sp>
      <p:sp>
        <p:nvSpPr>
          <p:cNvPr id="18" name="Text 15"/>
          <p:cNvSpPr txBox="1"/>
          <p:nvPr/>
        </p:nvSpPr>
        <p:spPr>
          <a:xfrm>
            <a:off x="1243584" y="3474720"/>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acknowledge the tension without shutting down dialogue?</a:t>
            </a:r>
            <a:endParaRPr lang="en-GB" sz="1600" dirty="0"/>
          </a:p>
        </p:txBody>
      </p:sp>
      <p:sp>
        <p:nvSpPr>
          <p:cNvPr id="19" name="Shape 16"/>
          <p:cNvSpPr/>
          <p:nvPr/>
        </p:nvSpPr>
        <p:spPr>
          <a:xfrm>
            <a:off x="457200" y="4142232"/>
            <a:ext cx="8229600" cy="640080"/>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4142232"/>
            <a:ext cx="45720" cy="640080"/>
          </a:xfrm>
          <a:prstGeom prst="rect">
            <a:avLst/>
          </a:prstGeom>
          <a:solidFill>
            <a:srgbClr val="1C2B5E"/>
          </a:solidFill>
          <a:ln/>
        </p:spPr>
        <p:txBody>
          <a:bodyPr/>
          <a:lstStyle/>
          <a:p>
            <a:endParaRPr lang="en-GB"/>
          </a:p>
        </p:txBody>
      </p:sp>
      <p:sp>
        <p:nvSpPr>
          <p:cNvPr id="21" name="Shape 18"/>
          <p:cNvSpPr/>
          <p:nvPr/>
        </p:nvSpPr>
        <p:spPr>
          <a:xfrm>
            <a:off x="731520" y="4242816"/>
            <a:ext cx="384048" cy="384048"/>
          </a:xfrm>
          <a:prstGeom prst="ellipse">
            <a:avLst/>
          </a:prstGeom>
          <a:solidFill>
            <a:srgbClr val="1C2B5E"/>
          </a:solidFill>
          <a:ln/>
        </p:spPr>
        <p:txBody>
          <a:bodyPr/>
          <a:lstStyle/>
          <a:p>
            <a:endParaRPr lang="en-GB"/>
          </a:p>
        </p:txBody>
      </p:sp>
      <p:sp>
        <p:nvSpPr>
          <p:cNvPr id="22" name="Text 19"/>
          <p:cNvSpPr txBox="1"/>
          <p:nvPr/>
        </p:nvSpPr>
        <p:spPr>
          <a:xfrm>
            <a:off x="731520" y="4242816"/>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2</a:t>
            </a:r>
            <a:endParaRPr lang="en-GB" sz="1600" dirty="0"/>
          </a:p>
        </p:txBody>
      </p:sp>
      <p:sp>
        <p:nvSpPr>
          <p:cNvPr id="23" name="Text 20"/>
          <p:cNvSpPr txBox="1"/>
          <p:nvPr/>
        </p:nvSpPr>
        <p:spPr>
          <a:xfrm>
            <a:off x="1243584" y="4224528"/>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 you create structure that lets all voices be heard safely?</a:t>
            </a:r>
            <a:endParaRPr lang="en-GB" sz="1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Managing Charged Discussion Around Race and Stop-and-Search Data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681353" cy="420624"/>
          </a:xfrm>
          <a:prstGeom prst="rect">
            <a:avLst/>
          </a:prstGeom>
          <a:solidFill>
            <a:srgbClr val="4A5A8C"/>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05</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Managing Charged Discussion Around Race and Stop-and-Search Data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Possible actions</a:t>
            </a:r>
            <a:endParaRPr lang="en-GB" sz="1800" dirty="0"/>
          </a:p>
        </p:txBody>
      </p:sp>
      <p:sp>
        <p:nvSpPr>
          <p:cNvPr id="10" name="Shape 7"/>
          <p:cNvSpPr/>
          <p:nvPr/>
        </p:nvSpPr>
        <p:spPr>
          <a:xfrm>
            <a:off x="457200" y="1575816"/>
            <a:ext cx="8229600" cy="1051560"/>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1051560"/>
          </a:xfrm>
          <a:prstGeom prst="rect">
            <a:avLst/>
          </a:prstGeom>
          <a:solidFill>
            <a:srgbClr val="E0112B"/>
          </a:solidFill>
          <a:ln/>
        </p:spPr>
        <p:txBody>
          <a:bodyPr/>
          <a:lstStyle/>
          <a:p>
            <a:endParaRPr lang="en-GB"/>
          </a:p>
        </p:txBody>
      </p:sp>
      <p:sp>
        <p:nvSpPr>
          <p:cNvPr id="12" name="Text 9"/>
          <p:cNvSpPr txBox="1"/>
          <p:nvPr/>
        </p:nvSpPr>
        <p:spPr>
          <a:xfrm>
            <a:off x="731520" y="1676400"/>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Step 1: Acknowledge what’s happening</a:t>
            </a:r>
            <a:endParaRPr lang="en-GB" sz="1900" dirty="0"/>
          </a:p>
        </p:txBody>
      </p:sp>
      <p:sp>
        <p:nvSpPr>
          <p:cNvPr id="13" name="Text 10"/>
          <p:cNvSpPr txBox="1"/>
          <p:nvPr/>
        </p:nvSpPr>
        <p:spPr>
          <a:xfrm>
            <a:off x="731520" y="2002536"/>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“We’re encountering different interpretations that connect to lived experiences and academic training. This is challenging AND valuable.”</a:t>
            </a:r>
            <a:endParaRPr lang="en-GB" sz="1600" dirty="0"/>
          </a:p>
        </p:txBody>
      </p:sp>
      <p:sp>
        <p:nvSpPr>
          <p:cNvPr id="14" name="Shape 11"/>
          <p:cNvSpPr/>
          <p:nvPr/>
        </p:nvSpPr>
        <p:spPr>
          <a:xfrm>
            <a:off x="457200" y="2737104"/>
            <a:ext cx="8229600" cy="105156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2737104"/>
            <a:ext cx="45720" cy="1051560"/>
          </a:xfrm>
          <a:prstGeom prst="rect">
            <a:avLst/>
          </a:prstGeom>
          <a:solidFill>
            <a:srgbClr val="E0112B"/>
          </a:solidFill>
          <a:ln/>
        </p:spPr>
        <p:txBody>
          <a:bodyPr/>
          <a:lstStyle/>
          <a:p>
            <a:endParaRPr lang="en-GB"/>
          </a:p>
        </p:txBody>
      </p:sp>
      <p:sp>
        <p:nvSpPr>
          <p:cNvPr id="16" name="Text 13"/>
          <p:cNvSpPr txBox="1"/>
          <p:nvPr/>
        </p:nvSpPr>
        <p:spPr>
          <a:xfrm>
            <a:off x="731520" y="2837688"/>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Step 2: Return to co-created principles</a:t>
            </a:r>
            <a:endParaRPr lang="en-GB" sz="1900" dirty="0"/>
          </a:p>
        </p:txBody>
      </p:sp>
      <p:sp>
        <p:nvSpPr>
          <p:cNvPr id="17" name="Text 14"/>
          <p:cNvSpPr txBox="1"/>
          <p:nvPr/>
        </p:nvSpPr>
        <p:spPr>
          <a:xfrm>
            <a:off x="731520" y="3163824"/>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Return to the Principled Spaces framework and norms established at the start of the course.</a:t>
            </a:r>
            <a:endParaRPr lang="en-GB" sz="1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Managing Charged Discussion Around Race and Stop-and-Search Data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681353" cy="420624"/>
          </a:xfrm>
          <a:prstGeom prst="rect">
            <a:avLst/>
          </a:prstGeom>
          <a:solidFill>
            <a:srgbClr val="4A5A8C"/>
          </a:solidFill>
          <a:ln/>
        </p:spPr>
        <p:txBody>
          <a:bodyPr/>
          <a:lstStyle/>
          <a:p>
            <a:endParaRPr lang="en-GB"/>
          </a:p>
        </p:txBody>
      </p:sp>
      <p:sp>
        <p:nvSpPr>
          <p:cNvPr id="6" name="Text 4"/>
          <p:cNvSpPr txBox="1"/>
          <p:nvPr/>
        </p:nvSpPr>
        <p:spPr>
          <a:xfrm>
            <a:off x="457200" y="24384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05</a:t>
            </a:r>
            <a:endParaRPr lang="en-GB" sz="1800" dirty="0"/>
          </a:p>
        </p:txBody>
      </p:sp>
      <p:sp>
        <p:nvSpPr>
          <p:cNvPr id="7" name="Text 5"/>
          <p:cNvSpPr txBox="1"/>
          <p:nvPr/>
        </p:nvSpPr>
        <p:spPr>
          <a:xfrm>
            <a:off x="2376297" y="91440"/>
            <a:ext cx="5505831"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Managing Charged Discussion Around Race and Stop-and-Search Data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Shape 6"/>
          <p:cNvSpPr/>
          <p:nvPr/>
        </p:nvSpPr>
        <p:spPr>
          <a:xfrm>
            <a:off x="457200" y="1082040"/>
            <a:ext cx="8229600" cy="1295400"/>
          </a:xfrm>
          <a:prstGeom prst="rect">
            <a:avLst/>
          </a:prstGeom>
          <a:solidFill>
            <a:srgbClr val="FFFFFF"/>
          </a:solidFill>
          <a:ln w="6350">
            <a:solidFill>
              <a:srgbClr val="D0D5E8"/>
            </a:solidFill>
            <a:prstDash val="solid"/>
          </a:ln>
        </p:spPr>
        <p:txBody>
          <a:bodyPr/>
          <a:lstStyle/>
          <a:p>
            <a:endParaRPr lang="en-GB"/>
          </a:p>
        </p:txBody>
      </p:sp>
      <p:sp>
        <p:nvSpPr>
          <p:cNvPr id="10" name="Shape 7"/>
          <p:cNvSpPr/>
          <p:nvPr/>
        </p:nvSpPr>
        <p:spPr>
          <a:xfrm>
            <a:off x="457200" y="1082040"/>
            <a:ext cx="45720" cy="1295400"/>
          </a:xfrm>
          <a:prstGeom prst="rect">
            <a:avLst/>
          </a:prstGeom>
          <a:solidFill>
            <a:srgbClr val="E0112B"/>
          </a:solidFill>
          <a:ln/>
        </p:spPr>
        <p:txBody>
          <a:bodyPr/>
          <a:lstStyle/>
          <a:p>
            <a:endParaRPr lang="en-GB"/>
          </a:p>
        </p:txBody>
      </p:sp>
      <p:sp>
        <p:nvSpPr>
          <p:cNvPr id="11" name="Text 8"/>
          <p:cNvSpPr txBox="1"/>
          <p:nvPr/>
        </p:nvSpPr>
        <p:spPr>
          <a:xfrm>
            <a:off x="731520" y="1182624"/>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Step 3: Create structure for dialogue</a:t>
            </a:r>
            <a:endParaRPr lang="en-GB" sz="1900" dirty="0"/>
          </a:p>
        </p:txBody>
      </p:sp>
      <p:sp>
        <p:nvSpPr>
          <p:cNvPr id="12" name="Text 9"/>
          <p:cNvSpPr txBox="1"/>
          <p:nvPr/>
        </p:nvSpPr>
        <p:spPr>
          <a:xfrm>
            <a:off x="731520" y="1508760"/>
            <a:ext cx="7735824" cy="78638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Offer three reflection prompts and 3 minutes writing: (1) What experiences shape your interpretation? (2) What questions does this raise? (3) What feelings arise?</a:t>
            </a:r>
            <a:endParaRPr lang="en-GB" sz="1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“I Know the Material, But Not Like This”: Supporting Disabled Students in Assessment</a:t>
            </a:r>
            <a:endParaRPr lang="en-GB" sz="1800" dirty="0"/>
          </a:p>
        </p:txBody>
      </p:sp>
      <p:sp>
        <p:nvSpPr>
          <p:cNvPr id="3" name="Shape 1"/>
          <p:cNvSpPr/>
          <p:nvPr/>
        </p:nvSpPr>
        <p:spPr>
          <a:xfrm>
            <a:off x="0" y="0"/>
            <a:ext cx="9144000" cy="1197864"/>
          </a:xfrm>
          <a:prstGeom prst="rect">
            <a:avLst/>
          </a:prstGeom>
          <a:solidFill>
            <a:srgbClr val="1C2B5E"/>
          </a:solidFill>
          <a:ln/>
        </p:spPr>
        <p:txBody>
          <a:bodyPr/>
          <a:lstStyle/>
          <a:p>
            <a:endParaRPr lang="en-GB"/>
          </a:p>
        </p:txBody>
      </p:sp>
      <p:sp>
        <p:nvSpPr>
          <p:cNvPr id="4" name="Shape 2"/>
          <p:cNvSpPr/>
          <p:nvPr/>
        </p:nvSpPr>
        <p:spPr>
          <a:xfrm>
            <a:off x="0" y="1197864"/>
            <a:ext cx="9144000" cy="45720"/>
          </a:xfrm>
          <a:prstGeom prst="rect">
            <a:avLst/>
          </a:prstGeom>
          <a:solidFill>
            <a:srgbClr val="4A5A8C"/>
          </a:solidFill>
          <a:ln/>
        </p:spPr>
        <p:txBody>
          <a:bodyPr/>
          <a:lstStyle/>
          <a:p>
            <a:endParaRPr lang="en-GB"/>
          </a:p>
        </p:txBody>
      </p:sp>
      <p:sp>
        <p:nvSpPr>
          <p:cNvPr id="5" name="Shape 3"/>
          <p:cNvSpPr/>
          <p:nvPr/>
        </p:nvSpPr>
        <p:spPr>
          <a:xfrm>
            <a:off x="457200" y="388620"/>
            <a:ext cx="1681353" cy="420624"/>
          </a:xfrm>
          <a:prstGeom prst="rect">
            <a:avLst/>
          </a:prstGeom>
          <a:solidFill>
            <a:srgbClr val="4A5A8C"/>
          </a:solidFill>
          <a:ln/>
        </p:spPr>
        <p:txBody>
          <a:bodyPr/>
          <a:lstStyle/>
          <a:p>
            <a:endParaRPr lang="en-GB"/>
          </a:p>
        </p:txBody>
      </p:sp>
      <p:sp>
        <p:nvSpPr>
          <p:cNvPr id="6" name="Text 4"/>
          <p:cNvSpPr txBox="1"/>
          <p:nvPr/>
        </p:nvSpPr>
        <p:spPr>
          <a:xfrm>
            <a:off x="457200" y="38862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06</a:t>
            </a:r>
            <a:endParaRPr lang="en-GB" sz="1800" dirty="0"/>
          </a:p>
        </p:txBody>
      </p:sp>
      <p:sp>
        <p:nvSpPr>
          <p:cNvPr id="7" name="Text 5"/>
          <p:cNvSpPr txBox="1"/>
          <p:nvPr/>
        </p:nvSpPr>
        <p:spPr>
          <a:xfrm>
            <a:off x="2376297" y="91440"/>
            <a:ext cx="5505831" cy="101498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“I Know the Material, But Not Like This”: Supporting Disabled Students in Assessment</a:t>
            </a:r>
            <a:endParaRPr lang="en-GB" sz="1900" dirty="0"/>
          </a:p>
        </p:txBody>
      </p:sp>
      <p:pic>
        <p:nvPicPr>
          <p:cNvPr id="8" name="Image 0" descr="Decorative section icon"/>
          <p:cNvPicPr>
            <a:picLocks noChangeAspect="1"/>
          </p:cNvPicPr>
          <p:nvPr/>
        </p:nvPicPr>
        <p:blipFill>
          <a:blip r:embed="rId3"/>
          <a:stretch>
            <a:fillRect/>
          </a:stretch>
        </p:blipFill>
        <p:spPr>
          <a:xfrm>
            <a:off x="8174736" y="388620"/>
            <a:ext cx="420624" cy="420624"/>
          </a:xfrm>
          <a:prstGeom prst="rect">
            <a:avLst/>
          </a:prstGeom>
        </p:spPr>
      </p:pic>
      <p:sp>
        <p:nvSpPr>
          <p:cNvPr id="9" name="Text 6"/>
          <p:cNvSpPr txBox="1"/>
          <p:nvPr/>
        </p:nvSpPr>
        <p:spPr>
          <a:xfrm>
            <a:off x="457200" y="1325880"/>
            <a:ext cx="8229600" cy="365760"/>
          </a:xfrm>
          <a:prstGeom prst="rect">
            <a:avLst/>
          </a:prstGeom>
          <a:noFill/>
          <a:ln/>
        </p:spPr>
        <p:txBody>
          <a:bodyPr wrap="square" lIns="0" tIns="0" rIns="0" bIns="0" rtlCol="0" anchor="ctr"/>
          <a:lstStyle/>
          <a:p>
            <a:pPr marL="0" indent="0">
              <a:buNone/>
            </a:pPr>
            <a:r>
              <a:rPr lang="en-GB" sz="1800" b="1" dirty="0">
                <a:solidFill>
                  <a:srgbClr val="4A5A8C"/>
                </a:solidFill>
                <a:latin typeface="Arial" pitchFamily="34" charset="0"/>
                <a:ea typeface="Arial" pitchFamily="34" charset="-122"/>
                <a:cs typeface="Arial" pitchFamily="34" charset="-120"/>
              </a:rPr>
              <a:t>Scenario</a:t>
            </a:r>
            <a:endParaRPr lang="en-GB" sz="1800" dirty="0"/>
          </a:p>
        </p:txBody>
      </p:sp>
      <p:sp>
        <p:nvSpPr>
          <p:cNvPr id="10" name="Shape 7"/>
          <p:cNvSpPr/>
          <p:nvPr/>
        </p:nvSpPr>
        <p:spPr>
          <a:xfrm>
            <a:off x="457200" y="1802966"/>
            <a:ext cx="8229600" cy="1213104"/>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865376"/>
            <a:ext cx="45720" cy="1213104"/>
          </a:xfrm>
          <a:prstGeom prst="rect">
            <a:avLst/>
          </a:prstGeom>
          <a:solidFill>
            <a:srgbClr val="1C2B5E"/>
          </a:solidFill>
          <a:ln/>
        </p:spPr>
        <p:txBody>
          <a:bodyPr/>
          <a:lstStyle/>
          <a:p>
            <a:endParaRPr lang="en-GB"/>
          </a:p>
        </p:txBody>
      </p:sp>
      <p:sp>
        <p:nvSpPr>
          <p:cNvPr id="12" name="Text 9"/>
          <p:cNvSpPr txBox="1"/>
          <p:nvPr/>
        </p:nvSpPr>
        <p:spPr>
          <a:xfrm>
            <a:off x="704088" y="1894406"/>
            <a:ext cx="7735824" cy="1030224"/>
          </a:xfrm>
          <a:prstGeom prst="rect">
            <a:avLst/>
          </a:prstGeom>
          <a:noFill/>
          <a:ln/>
        </p:spPr>
        <p:txBody>
          <a:bodyPr wrap="square" lIns="0" tIns="0" rIns="0" bIns="0" rtlCol="0" anchor="t"/>
          <a:lstStyle/>
          <a:p>
            <a:pPr marL="0" indent="0">
              <a:lnSpc>
                <a:spcPct val="116000"/>
              </a:lnSpc>
              <a:buNone/>
            </a:pPr>
            <a:r>
              <a:rPr lang="en-GB" sz="1600" i="1" dirty="0">
                <a:solidFill>
                  <a:srgbClr val="3D3D5C"/>
                </a:solidFill>
                <a:latin typeface="Arial" pitchFamily="34" charset="0"/>
                <a:ea typeface="Arial" pitchFamily="34" charset="-122"/>
                <a:cs typeface="Arial" pitchFamily="34" charset="-120"/>
              </a:rPr>
              <a:t>A student is anxious about an observed assessment because their disability affects processing speed and makes timed spoken assessments difficult. They worry the format won’t let them show what they know and feel unsure about asking for adjustments.</a:t>
            </a:r>
            <a:endParaRPr lang="en-GB" sz="1600" dirty="0"/>
          </a:p>
        </p:txBody>
      </p:sp>
      <p:sp>
        <p:nvSpPr>
          <p:cNvPr id="13" name="Text 10"/>
          <p:cNvSpPr txBox="1"/>
          <p:nvPr/>
        </p:nvSpPr>
        <p:spPr>
          <a:xfrm>
            <a:off x="446735" y="3151632"/>
            <a:ext cx="8229600" cy="365760"/>
          </a:xfrm>
          <a:prstGeom prst="rect">
            <a:avLst/>
          </a:prstGeom>
          <a:noFill/>
          <a:ln/>
        </p:spPr>
        <p:txBody>
          <a:bodyPr wrap="square" lIns="0" tIns="0" rIns="0" bIns="0" rtlCol="0" anchor="ctr"/>
          <a:lstStyle/>
          <a:p>
            <a:pPr marL="0" indent="0">
              <a:buNone/>
            </a:pPr>
            <a:r>
              <a:rPr lang="en-GB" sz="1800" b="1" dirty="0">
                <a:solidFill>
                  <a:srgbClr val="1C2B5E"/>
                </a:solidFill>
                <a:latin typeface="Arial" pitchFamily="34" charset="0"/>
                <a:ea typeface="Arial" pitchFamily="34" charset="-122"/>
                <a:cs typeface="Arial" pitchFamily="34" charset="-120"/>
              </a:rPr>
              <a:t>Reflective questions</a:t>
            </a:r>
            <a:endParaRPr lang="en-GB" sz="1800" dirty="0"/>
          </a:p>
        </p:txBody>
      </p:sp>
      <p:sp>
        <p:nvSpPr>
          <p:cNvPr id="14" name="Shape 11"/>
          <p:cNvSpPr/>
          <p:nvPr/>
        </p:nvSpPr>
        <p:spPr>
          <a:xfrm>
            <a:off x="457200" y="3625596"/>
            <a:ext cx="8229600" cy="64008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46735" y="3625596"/>
            <a:ext cx="45720" cy="640080"/>
          </a:xfrm>
          <a:prstGeom prst="rect">
            <a:avLst/>
          </a:prstGeom>
          <a:solidFill>
            <a:srgbClr val="1C2B5E"/>
          </a:solidFill>
          <a:ln/>
        </p:spPr>
        <p:txBody>
          <a:bodyPr/>
          <a:lstStyle/>
          <a:p>
            <a:endParaRPr lang="en-GB"/>
          </a:p>
        </p:txBody>
      </p:sp>
      <p:sp>
        <p:nvSpPr>
          <p:cNvPr id="16" name="Shape 13"/>
          <p:cNvSpPr/>
          <p:nvPr/>
        </p:nvSpPr>
        <p:spPr>
          <a:xfrm>
            <a:off x="731520" y="3782568"/>
            <a:ext cx="384048" cy="384048"/>
          </a:xfrm>
          <a:prstGeom prst="ellipse">
            <a:avLst/>
          </a:prstGeom>
          <a:solidFill>
            <a:srgbClr val="1C2B5E"/>
          </a:solidFill>
          <a:ln/>
        </p:spPr>
        <p:txBody>
          <a:bodyPr/>
          <a:lstStyle/>
          <a:p>
            <a:endParaRPr lang="en-GB"/>
          </a:p>
        </p:txBody>
      </p:sp>
      <p:sp>
        <p:nvSpPr>
          <p:cNvPr id="17" name="Text 14"/>
          <p:cNvSpPr txBox="1"/>
          <p:nvPr/>
        </p:nvSpPr>
        <p:spPr>
          <a:xfrm>
            <a:off x="731520" y="3782568"/>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1</a:t>
            </a:r>
            <a:endParaRPr lang="en-GB" sz="1600" dirty="0"/>
          </a:p>
        </p:txBody>
      </p:sp>
      <p:sp>
        <p:nvSpPr>
          <p:cNvPr id="18" name="Text 15"/>
          <p:cNvSpPr txBox="1"/>
          <p:nvPr/>
        </p:nvSpPr>
        <p:spPr>
          <a:xfrm>
            <a:off x="1243584" y="3764280"/>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What issues do you identify?</a:t>
            </a:r>
            <a:endParaRPr lang="en-GB" sz="1600" dirty="0"/>
          </a:p>
        </p:txBody>
      </p:sp>
      <p:sp>
        <p:nvSpPr>
          <p:cNvPr id="24" name="Text 9">
            <a:extLst>
              <a:ext uri="{FF2B5EF4-FFF2-40B4-BE49-F238E27FC236}">
                <a16:creationId xmlns:a16="http://schemas.microsoft.com/office/drawing/2014/main" id="{08BF6F59-B9AF-4433-7FBE-0E881885C03F}"/>
              </a:ext>
            </a:extLst>
          </p:cNvPr>
          <p:cNvSpPr txBox="1"/>
          <p:nvPr/>
        </p:nvSpPr>
        <p:spPr>
          <a:xfrm>
            <a:off x="731520" y="1472184"/>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2</a:t>
            </a:r>
            <a:endParaRPr lang="en-GB" sz="16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“I Know the Material, But Not Like This”: Supporting Disabled Students in Assessment (cont.)</a:t>
            </a:r>
            <a:endParaRPr lang="en-GB" sz="1800" dirty="0"/>
          </a:p>
        </p:txBody>
      </p:sp>
      <p:sp>
        <p:nvSpPr>
          <p:cNvPr id="3" name="Shape 1"/>
          <p:cNvSpPr/>
          <p:nvPr/>
        </p:nvSpPr>
        <p:spPr>
          <a:xfrm>
            <a:off x="0" y="0"/>
            <a:ext cx="9144000" cy="1197864"/>
          </a:xfrm>
          <a:prstGeom prst="rect">
            <a:avLst/>
          </a:prstGeom>
          <a:solidFill>
            <a:srgbClr val="1C2B5E"/>
          </a:solidFill>
          <a:ln/>
        </p:spPr>
        <p:txBody>
          <a:bodyPr/>
          <a:lstStyle/>
          <a:p>
            <a:endParaRPr lang="en-GB"/>
          </a:p>
        </p:txBody>
      </p:sp>
      <p:sp>
        <p:nvSpPr>
          <p:cNvPr id="4" name="Shape 2"/>
          <p:cNvSpPr/>
          <p:nvPr/>
        </p:nvSpPr>
        <p:spPr>
          <a:xfrm>
            <a:off x="0" y="1197864"/>
            <a:ext cx="9144000" cy="45720"/>
          </a:xfrm>
          <a:prstGeom prst="rect">
            <a:avLst/>
          </a:prstGeom>
          <a:solidFill>
            <a:srgbClr val="4A5A8C"/>
          </a:solidFill>
          <a:ln/>
        </p:spPr>
        <p:txBody>
          <a:bodyPr/>
          <a:lstStyle/>
          <a:p>
            <a:endParaRPr lang="en-GB"/>
          </a:p>
        </p:txBody>
      </p:sp>
      <p:sp>
        <p:nvSpPr>
          <p:cNvPr id="5" name="Shape 3"/>
          <p:cNvSpPr/>
          <p:nvPr/>
        </p:nvSpPr>
        <p:spPr>
          <a:xfrm>
            <a:off x="457200" y="388620"/>
            <a:ext cx="1681353" cy="420624"/>
          </a:xfrm>
          <a:prstGeom prst="rect">
            <a:avLst/>
          </a:prstGeom>
          <a:solidFill>
            <a:srgbClr val="4A5A8C"/>
          </a:solidFill>
          <a:ln/>
        </p:spPr>
        <p:txBody>
          <a:bodyPr/>
          <a:lstStyle/>
          <a:p>
            <a:endParaRPr lang="en-GB"/>
          </a:p>
        </p:txBody>
      </p:sp>
      <p:sp>
        <p:nvSpPr>
          <p:cNvPr id="6" name="Text 4"/>
          <p:cNvSpPr txBox="1"/>
          <p:nvPr/>
        </p:nvSpPr>
        <p:spPr>
          <a:xfrm>
            <a:off x="457200" y="38862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06</a:t>
            </a:r>
            <a:endParaRPr lang="en-GB" sz="1800" dirty="0"/>
          </a:p>
        </p:txBody>
      </p:sp>
      <p:sp>
        <p:nvSpPr>
          <p:cNvPr id="7" name="Text 5"/>
          <p:cNvSpPr txBox="1"/>
          <p:nvPr/>
        </p:nvSpPr>
        <p:spPr>
          <a:xfrm>
            <a:off x="2376297" y="91440"/>
            <a:ext cx="5505831" cy="101498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“I Know the Material, But Not Like This”: Supporting Disabled Students in Assessment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388620"/>
            <a:ext cx="420624" cy="420624"/>
          </a:xfrm>
          <a:prstGeom prst="rect">
            <a:avLst/>
          </a:prstGeom>
        </p:spPr>
      </p:pic>
      <p:sp>
        <p:nvSpPr>
          <p:cNvPr id="9" name="Shape 6"/>
          <p:cNvSpPr/>
          <p:nvPr/>
        </p:nvSpPr>
        <p:spPr>
          <a:xfrm>
            <a:off x="457200" y="1371600"/>
            <a:ext cx="8229600" cy="640080"/>
          </a:xfrm>
          <a:prstGeom prst="rect">
            <a:avLst/>
          </a:prstGeom>
          <a:solidFill>
            <a:srgbClr val="FFFFFF"/>
          </a:solidFill>
          <a:ln w="6350">
            <a:solidFill>
              <a:srgbClr val="D0D5E8"/>
            </a:solidFill>
            <a:prstDash val="solid"/>
          </a:ln>
        </p:spPr>
        <p:txBody>
          <a:bodyPr/>
          <a:lstStyle/>
          <a:p>
            <a:endParaRPr lang="en-GB"/>
          </a:p>
        </p:txBody>
      </p:sp>
      <p:sp>
        <p:nvSpPr>
          <p:cNvPr id="10" name="Shape 7"/>
          <p:cNvSpPr/>
          <p:nvPr/>
        </p:nvSpPr>
        <p:spPr>
          <a:xfrm>
            <a:off x="457200" y="1371600"/>
            <a:ext cx="45720" cy="640080"/>
          </a:xfrm>
          <a:prstGeom prst="rect">
            <a:avLst/>
          </a:prstGeom>
          <a:solidFill>
            <a:srgbClr val="1C2B5E"/>
          </a:solidFill>
          <a:ln/>
        </p:spPr>
        <p:txBody>
          <a:bodyPr/>
          <a:lstStyle/>
          <a:p>
            <a:endParaRPr lang="en-GB"/>
          </a:p>
        </p:txBody>
      </p:sp>
      <p:sp>
        <p:nvSpPr>
          <p:cNvPr id="11" name="Shape 8"/>
          <p:cNvSpPr/>
          <p:nvPr/>
        </p:nvSpPr>
        <p:spPr>
          <a:xfrm>
            <a:off x="731520" y="1472184"/>
            <a:ext cx="384048" cy="384048"/>
          </a:xfrm>
          <a:prstGeom prst="ellipse">
            <a:avLst/>
          </a:prstGeom>
          <a:solidFill>
            <a:srgbClr val="1C2B5E"/>
          </a:solidFill>
          <a:ln/>
        </p:spPr>
        <p:txBody>
          <a:bodyPr/>
          <a:lstStyle/>
          <a:p>
            <a:endParaRPr lang="en-GB"/>
          </a:p>
        </p:txBody>
      </p:sp>
      <p:sp>
        <p:nvSpPr>
          <p:cNvPr id="12" name="Text 9"/>
          <p:cNvSpPr txBox="1"/>
          <p:nvPr/>
        </p:nvSpPr>
        <p:spPr>
          <a:xfrm>
            <a:off x="731520" y="1472184"/>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2</a:t>
            </a:r>
            <a:endParaRPr lang="en-GB" sz="1600" dirty="0"/>
          </a:p>
        </p:txBody>
      </p:sp>
      <p:sp>
        <p:nvSpPr>
          <p:cNvPr id="13" name="Text 10"/>
          <p:cNvSpPr txBox="1"/>
          <p:nvPr/>
        </p:nvSpPr>
        <p:spPr>
          <a:xfrm>
            <a:off x="1243584" y="1453896"/>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would you support the student?</a:t>
            </a:r>
            <a:endParaRPr lang="en-GB" sz="1600" dirty="0"/>
          </a:p>
        </p:txBody>
      </p:sp>
      <p:sp>
        <p:nvSpPr>
          <p:cNvPr id="14" name="Text 11"/>
          <p:cNvSpPr txBox="1"/>
          <p:nvPr/>
        </p:nvSpPr>
        <p:spPr>
          <a:xfrm>
            <a:off x="457200" y="2121408"/>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Possible actions</a:t>
            </a:r>
            <a:endParaRPr lang="en-GB" sz="1800" dirty="0"/>
          </a:p>
        </p:txBody>
      </p:sp>
      <p:sp>
        <p:nvSpPr>
          <p:cNvPr id="15" name="Shape 12"/>
          <p:cNvSpPr/>
          <p:nvPr/>
        </p:nvSpPr>
        <p:spPr>
          <a:xfrm>
            <a:off x="457200" y="2615184"/>
            <a:ext cx="8229600" cy="1051560"/>
          </a:xfrm>
          <a:prstGeom prst="rect">
            <a:avLst/>
          </a:prstGeom>
          <a:solidFill>
            <a:srgbClr val="FFFFFF"/>
          </a:solidFill>
          <a:ln w="6350">
            <a:solidFill>
              <a:srgbClr val="D0D5E8"/>
            </a:solidFill>
            <a:prstDash val="solid"/>
          </a:ln>
        </p:spPr>
        <p:txBody>
          <a:bodyPr/>
          <a:lstStyle/>
          <a:p>
            <a:endParaRPr lang="en-GB"/>
          </a:p>
        </p:txBody>
      </p:sp>
      <p:sp>
        <p:nvSpPr>
          <p:cNvPr id="16" name="Shape 13"/>
          <p:cNvSpPr/>
          <p:nvPr/>
        </p:nvSpPr>
        <p:spPr>
          <a:xfrm>
            <a:off x="457200" y="2615184"/>
            <a:ext cx="45720" cy="1051560"/>
          </a:xfrm>
          <a:prstGeom prst="rect">
            <a:avLst/>
          </a:prstGeom>
          <a:solidFill>
            <a:srgbClr val="E0112B"/>
          </a:solidFill>
          <a:ln/>
        </p:spPr>
        <p:txBody>
          <a:bodyPr/>
          <a:lstStyle/>
          <a:p>
            <a:endParaRPr lang="en-GB"/>
          </a:p>
        </p:txBody>
      </p:sp>
      <p:sp>
        <p:nvSpPr>
          <p:cNvPr id="17" name="Text 14"/>
          <p:cNvSpPr txBox="1"/>
          <p:nvPr/>
        </p:nvSpPr>
        <p:spPr>
          <a:xfrm>
            <a:off x="731520" y="2715768"/>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Listen and validate</a:t>
            </a:r>
            <a:endParaRPr lang="en-GB" sz="1900" dirty="0"/>
          </a:p>
        </p:txBody>
      </p:sp>
      <p:sp>
        <p:nvSpPr>
          <p:cNvPr id="18" name="Text 15"/>
          <p:cNvSpPr txBox="1"/>
          <p:nvPr/>
        </p:nvSpPr>
        <p:spPr>
          <a:xfrm>
            <a:off x="731520" y="3041904"/>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Acknowledge the student’s concerns and identify the barriers created by the assessment format.</a:t>
            </a:r>
            <a:endParaRPr lang="en-GB" sz="1600" dirty="0"/>
          </a:p>
        </p:txBody>
      </p:sp>
      <p:sp>
        <p:nvSpPr>
          <p:cNvPr id="19" name="Shape 16"/>
          <p:cNvSpPr/>
          <p:nvPr/>
        </p:nvSpPr>
        <p:spPr>
          <a:xfrm>
            <a:off x="457200" y="3776472"/>
            <a:ext cx="8229600" cy="1051560"/>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3776472"/>
            <a:ext cx="45720" cy="1051560"/>
          </a:xfrm>
          <a:prstGeom prst="rect">
            <a:avLst/>
          </a:prstGeom>
          <a:solidFill>
            <a:srgbClr val="E0112B"/>
          </a:solidFill>
          <a:ln/>
        </p:spPr>
        <p:txBody>
          <a:bodyPr/>
          <a:lstStyle/>
          <a:p>
            <a:endParaRPr lang="en-GB"/>
          </a:p>
        </p:txBody>
      </p:sp>
      <p:sp>
        <p:nvSpPr>
          <p:cNvPr id="21" name="Text 18"/>
          <p:cNvSpPr txBox="1"/>
          <p:nvPr/>
        </p:nvSpPr>
        <p:spPr>
          <a:xfrm>
            <a:off x="731520" y="3877056"/>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Discuss Reasonable Adjustments Policy</a:t>
            </a:r>
            <a:endParaRPr lang="en-GB" sz="1900" dirty="0"/>
          </a:p>
        </p:txBody>
      </p:sp>
      <p:sp>
        <p:nvSpPr>
          <p:cNvPr id="22" name="Text 19"/>
          <p:cNvSpPr txBox="1"/>
          <p:nvPr/>
        </p:nvSpPr>
        <p:spPr>
          <a:xfrm>
            <a:off x="731520" y="4203192"/>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Explain LSE’s policy allows students to explore adjustments through My Adjustments and, where needed, alternative assessments.</a:t>
            </a:r>
            <a:endParaRPr lang="en-GB" sz="16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“I Know the Material, But Not Like This”: Supporting Disabled Students in Assessment (cont.)</a:t>
            </a:r>
            <a:endParaRPr lang="en-GB" sz="1800" dirty="0"/>
          </a:p>
        </p:txBody>
      </p:sp>
      <p:sp>
        <p:nvSpPr>
          <p:cNvPr id="3" name="Shape 1"/>
          <p:cNvSpPr/>
          <p:nvPr/>
        </p:nvSpPr>
        <p:spPr>
          <a:xfrm>
            <a:off x="0" y="0"/>
            <a:ext cx="9144000" cy="1197864"/>
          </a:xfrm>
          <a:prstGeom prst="rect">
            <a:avLst/>
          </a:prstGeom>
          <a:solidFill>
            <a:srgbClr val="1C2B5E"/>
          </a:solidFill>
          <a:ln/>
        </p:spPr>
        <p:txBody>
          <a:bodyPr/>
          <a:lstStyle/>
          <a:p>
            <a:endParaRPr lang="en-GB"/>
          </a:p>
        </p:txBody>
      </p:sp>
      <p:sp>
        <p:nvSpPr>
          <p:cNvPr id="4" name="Shape 2"/>
          <p:cNvSpPr/>
          <p:nvPr/>
        </p:nvSpPr>
        <p:spPr>
          <a:xfrm>
            <a:off x="0" y="1197864"/>
            <a:ext cx="9144000" cy="45720"/>
          </a:xfrm>
          <a:prstGeom prst="rect">
            <a:avLst/>
          </a:prstGeom>
          <a:solidFill>
            <a:srgbClr val="4A5A8C"/>
          </a:solidFill>
          <a:ln/>
        </p:spPr>
        <p:txBody>
          <a:bodyPr/>
          <a:lstStyle/>
          <a:p>
            <a:endParaRPr lang="en-GB"/>
          </a:p>
        </p:txBody>
      </p:sp>
      <p:sp>
        <p:nvSpPr>
          <p:cNvPr id="5" name="Shape 3"/>
          <p:cNvSpPr/>
          <p:nvPr/>
        </p:nvSpPr>
        <p:spPr>
          <a:xfrm>
            <a:off x="457200" y="388620"/>
            <a:ext cx="1681353" cy="420624"/>
          </a:xfrm>
          <a:prstGeom prst="rect">
            <a:avLst/>
          </a:prstGeom>
          <a:solidFill>
            <a:srgbClr val="4A5A8C"/>
          </a:solidFill>
          <a:ln/>
        </p:spPr>
        <p:txBody>
          <a:bodyPr/>
          <a:lstStyle/>
          <a:p>
            <a:endParaRPr lang="en-GB"/>
          </a:p>
        </p:txBody>
      </p:sp>
      <p:sp>
        <p:nvSpPr>
          <p:cNvPr id="6" name="Text 4"/>
          <p:cNvSpPr txBox="1"/>
          <p:nvPr/>
        </p:nvSpPr>
        <p:spPr>
          <a:xfrm>
            <a:off x="457200" y="388620"/>
            <a:ext cx="1681353"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TEACHING 06</a:t>
            </a:r>
            <a:endParaRPr lang="en-GB" sz="1800" dirty="0"/>
          </a:p>
        </p:txBody>
      </p:sp>
      <p:sp>
        <p:nvSpPr>
          <p:cNvPr id="7" name="Text 5"/>
          <p:cNvSpPr txBox="1"/>
          <p:nvPr/>
        </p:nvSpPr>
        <p:spPr>
          <a:xfrm>
            <a:off x="2376297" y="91440"/>
            <a:ext cx="5505831" cy="101498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“I Know the Material, But Not Like This”: Supporting Disabled Students in Assessment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388620"/>
            <a:ext cx="420624" cy="420624"/>
          </a:xfrm>
          <a:prstGeom prst="rect">
            <a:avLst/>
          </a:prstGeom>
        </p:spPr>
      </p:pic>
      <p:sp>
        <p:nvSpPr>
          <p:cNvPr id="9" name="Shape 6"/>
          <p:cNvSpPr/>
          <p:nvPr/>
        </p:nvSpPr>
        <p:spPr>
          <a:xfrm>
            <a:off x="457200" y="1798320"/>
            <a:ext cx="8229600" cy="1051560"/>
          </a:xfrm>
          <a:prstGeom prst="rect">
            <a:avLst/>
          </a:prstGeom>
          <a:solidFill>
            <a:srgbClr val="FFFFFF"/>
          </a:solidFill>
          <a:ln w="6350">
            <a:solidFill>
              <a:srgbClr val="D0D5E8"/>
            </a:solidFill>
            <a:prstDash val="solid"/>
          </a:ln>
        </p:spPr>
        <p:txBody>
          <a:bodyPr/>
          <a:lstStyle/>
          <a:p>
            <a:endParaRPr lang="en-GB"/>
          </a:p>
        </p:txBody>
      </p:sp>
      <p:sp>
        <p:nvSpPr>
          <p:cNvPr id="10" name="Shape 7"/>
          <p:cNvSpPr/>
          <p:nvPr/>
        </p:nvSpPr>
        <p:spPr>
          <a:xfrm>
            <a:off x="466344" y="1798320"/>
            <a:ext cx="45720" cy="1051560"/>
          </a:xfrm>
          <a:prstGeom prst="rect">
            <a:avLst/>
          </a:prstGeom>
          <a:solidFill>
            <a:srgbClr val="E0112B"/>
          </a:solidFill>
          <a:ln/>
        </p:spPr>
        <p:txBody>
          <a:bodyPr/>
          <a:lstStyle/>
          <a:p>
            <a:endParaRPr lang="en-GB"/>
          </a:p>
        </p:txBody>
      </p:sp>
      <p:sp>
        <p:nvSpPr>
          <p:cNvPr id="11" name="Text 8"/>
          <p:cNvSpPr txBox="1"/>
          <p:nvPr/>
        </p:nvSpPr>
        <p:spPr>
          <a:xfrm>
            <a:off x="731520" y="1844040"/>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Help them prepare</a:t>
            </a:r>
            <a:endParaRPr lang="en-GB" sz="1900" dirty="0"/>
          </a:p>
        </p:txBody>
      </p:sp>
      <p:sp>
        <p:nvSpPr>
          <p:cNvPr id="12" name="Text 9"/>
          <p:cNvSpPr txBox="1"/>
          <p:nvPr/>
        </p:nvSpPr>
        <p:spPr>
          <a:xfrm>
            <a:off x="704088" y="2170176"/>
            <a:ext cx="7735824" cy="54254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Clarify expectations, suggest low-stakes practice, and reassure them that seeking support is appropriate.</a:t>
            </a:r>
            <a:endParaRPr lang="en-GB" sz="16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101A38"/>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PART 3: Key Referral Services at LSE</a:t>
            </a:r>
            <a:endParaRPr lang="en-GB" sz="1800" dirty="0"/>
          </a:p>
        </p:txBody>
      </p:sp>
      <p:sp>
        <p:nvSpPr>
          <p:cNvPr id="3" name="Shape 1"/>
          <p:cNvSpPr/>
          <p:nvPr/>
        </p:nvSpPr>
        <p:spPr>
          <a:xfrm>
            <a:off x="0" y="0"/>
            <a:ext cx="9144000" cy="82296"/>
          </a:xfrm>
          <a:prstGeom prst="rect">
            <a:avLst/>
          </a:prstGeom>
          <a:solidFill>
            <a:srgbClr val="E0112B"/>
          </a:solidFill>
          <a:ln/>
        </p:spPr>
        <p:txBody>
          <a:bodyPr/>
          <a:lstStyle/>
          <a:p>
            <a:endParaRPr lang="en-GB"/>
          </a:p>
        </p:txBody>
      </p:sp>
      <p:sp>
        <p:nvSpPr>
          <p:cNvPr id="4" name="Shape 2"/>
          <p:cNvSpPr/>
          <p:nvPr/>
        </p:nvSpPr>
        <p:spPr>
          <a:xfrm>
            <a:off x="6903720" y="82296"/>
            <a:ext cx="2240280" cy="5061204"/>
          </a:xfrm>
          <a:prstGeom prst="rect">
            <a:avLst/>
          </a:prstGeom>
          <a:solidFill>
            <a:srgbClr val="1C2B5E"/>
          </a:solidFill>
          <a:ln/>
        </p:spPr>
        <p:txBody>
          <a:bodyPr/>
          <a:lstStyle/>
          <a:p>
            <a:endParaRPr lang="en-GB"/>
          </a:p>
        </p:txBody>
      </p:sp>
      <p:sp>
        <p:nvSpPr>
          <p:cNvPr id="5" name="Text 3"/>
          <p:cNvSpPr txBox="1"/>
          <p:nvPr/>
        </p:nvSpPr>
        <p:spPr>
          <a:xfrm>
            <a:off x="6903720" y="1645920"/>
            <a:ext cx="2240280" cy="1371600"/>
          </a:xfrm>
          <a:prstGeom prst="rect">
            <a:avLst/>
          </a:prstGeom>
          <a:noFill/>
          <a:ln/>
        </p:spPr>
        <p:txBody>
          <a:bodyPr wrap="square" lIns="0" tIns="0" rIns="0" bIns="0" rtlCol="0" anchor="ctr"/>
          <a:lstStyle/>
          <a:p>
            <a:pPr marL="0" indent="0" algn="ctr">
              <a:buNone/>
            </a:pPr>
            <a:r>
              <a:rPr lang="en-GB" sz="7200" b="1" dirty="0">
                <a:solidFill>
                  <a:srgbClr val="FFFFFF"/>
                </a:solidFill>
                <a:latin typeface="Arial" pitchFamily="34" charset="0"/>
                <a:ea typeface="Arial" pitchFamily="34" charset="-122"/>
                <a:cs typeface="Arial" pitchFamily="34" charset="-120"/>
              </a:rPr>
              <a:t>03</a:t>
            </a:r>
            <a:endParaRPr lang="en-GB" sz="7200" dirty="0"/>
          </a:p>
        </p:txBody>
      </p:sp>
      <p:sp>
        <p:nvSpPr>
          <p:cNvPr id="6" name="Shape 4"/>
          <p:cNvSpPr/>
          <p:nvPr/>
        </p:nvSpPr>
        <p:spPr>
          <a:xfrm>
            <a:off x="7882128" y="3200400"/>
            <a:ext cx="658368" cy="658368"/>
          </a:xfrm>
          <a:prstGeom prst="ellipse">
            <a:avLst/>
          </a:prstGeom>
          <a:solidFill>
            <a:srgbClr val="FFFFFF"/>
          </a:solidFill>
          <a:ln/>
        </p:spPr>
        <p:txBody>
          <a:bodyPr/>
          <a:lstStyle/>
          <a:p>
            <a:endParaRPr lang="en-GB"/>
          </a:p>
        </p:txBody>
      </p:sp>
      <p:pic>
        <p:nvPicPr>
          <p:cNvPr id="7" name="Image 0" descr="Decorative section icon"/>
          <p:cNvPicPr>
            <a:picLocks noChangeAspect="1"/>
          </p:cNvPicPr>
          <p:nvPr/>
        </p:nvPicPr>
        <p:blipFill>
          <a:blip r:embed="rId3"/>
          <a:stretch>
            <a:fillRect/>
          </a:stretch>
        </p:blipFill>
        <p:spPr>
          <a:xfrm>
            <a:off x="8046720" y="3364992"/>
            <a:ext cx="329184" cy="329184"/>
          </a:xfrm>
          <a:prstGeom prst="rect">
            <a:avLst/>
          </a:prstGeom>
        </p:spPr>
      </p:pic>
      <p:sp>
        <p:nvSpPr>
          <p:cNvPr id="8" name="Text 5"/>
          <p:cNvSpPr txBox="1"/>
          <p:nvPr/>
        </p:nvSpPr>
        <p:spPr>
          <a:xfrm>
            <a:off x="566928" y="1316736"/>
            <a:ext cx="5852160" cy="329184"/>
          </a:xfrm>
          <a:prstGeom prst="rect">
            <a:avLst/>
          </a:prstGeom>
          <a:noFill/>
          <a:ln/>
        </p:spPr>
        <p:txBody>
          <a:bodyPr wrap="square" lIns="0" tIns="0" rIns="0" bIns="0" rtlCol="0" anchor="ctr"/>
          <a:lstStyle/>
          <a:p>
            <a:pPr marL="0" indent="0">
              <a:buNone/>
            </a:pPr>
            <a:r>
              <a:rPr lang="en-GB" sz="1600" b="1" kern="0" spc="80" dirty="0">
                <a:solidFill>
                  <a:srgbClr val="D0D5E8"/>
                </a:solidFill>
                <a:latin typeface="Arial" pitchFamily="34" charset="0"/>
                <a:ea typeface="Arial" pitchFamily="34" charset="-122"/>
                <a:cs typeface="Arial" pitchFamily="34" charset="-120"/>
              </a:rPr>
              <a:t>PART 3</a:t>
            </a:r>
            <a:endParaRPr lang="en-GB" sz="1600" dirty="0"/>
          </a:p>
        </p:txBody>
      </p:sp>
      <p:sp>
        <p:nvSpPr>
          <p:cNvPr id="9" name="Text 6"/>
          <p:cNvSpPr txBox="1"/>
          <p:nvPr/>
        </p:nvSpPr>
        <p:spPr>
          <a:xfrm>
            <a:off x="566928" y="1719072"/>
            <a:ext cx="5852160" cy="1371600"/>
          </a:xfrm>
          <a:prstGeom prst="rect">
            <a:avLst/>
          </a:prstGeom>
          <a:noFill/>
          <a:ln/>
        </p:spPr>
        <p:txBody>
          <a:bodyPr wrap="square" lIns="0" tIns="0" rIns="0" bIns="0" rtlCol="0" anchor="t"/>
          <a:lstStyle/>
          <a:p>
            <a:pPr marL="0" indent="0">
              <a:lnSpc>
                <a:spcPct val="100000"/>
              </a:lnSpc>
              <a:buNone/>
            </a:pPr>
            <a:r>
              <a:rPr lang="en-GB" sz="3400" b="1" dirty="0">
                <a:solidFill>
                  <a:srgbClr val="FFFFFF"/>
                </a:solidFill>
                <a:latin typeface="Arial" pitchFamily="34" charset="0"/>
                <a:ea typeface="Arial" pitchFamily="34" charset="-122"/>
                <a:cs typeface="Arial" pitchFamily="34" charset="-120"/>
              </a:rPr>
              <a:t>Key Referral Services</a:t>
            </a:r>
            <a:endParaRPr lang="en-GB" sz="3400" dirty="0"/>
          </a:p>
          <a:p>
            <a:pPr marL="0" indent="0">
              <a:lnSpc>
                <a:spcPct val="100000"/>
              </a:lnSpc>
              <a:buNone/>
            </a:pPr>
            <a:r>
              <a:rPr lang="en-GB" sz="3400" b="1" dirty="0">
                <a:solidFill>
                  <a:srgbClr val="FFFFFF"/>
                </a:solidFill>
                <a:latin typeface="Arial" pitchFamily="34" charset="0"/>
                <a:ea typeface="Arial" pitchFamily="34" charset="-122"/>
                <a:cs typeface="Arial" pitchFamily="34" charset="-120"/>
              </a:rPr>
              <a:t>at LSE</a:t>
            </a:r>
            <a:endParaRPr lang="en-GB" sz="3400" dirty="0"/>
          </a:p>
        </p:txBody>
      </p:sp>
      <p:sp>
        <p:nvSpPr>
          <p:cNvPr id="10" name="Shape 7"/>
          <p:cNvSpPr/>
          <p:nvPr/>
        </p:nvSpPr>
        <p:spPr>
          <a:xfrm>
            <a:off x="566928" y="3200400"/>
            <a:ext cx="914400" cy="45720"/>
          </a:xfrm>
          <a:prstGeom prst="rect">
            <a:avLst/>
          </a:prstGeom>
          <a:solidFill>
            <a:srgbClr val="FFCD00"/>
          </a:solidFill>
          <a:ln/>
        </p:spPr>
        <p:txBody>
          <a:bodyPr/>
          <a:lstStyle/>
          <a:p>
            <a:endParaRPr lang="en-GB"/>
          </a:p>
        </p:txBody>
      </p:sp>
      <p:sp>
        <p:nvSpPr>
          <p:cNvPr id="11" name="Text 8"/>
          <p:cNvSpPr txBox="1"/>
          <p:nvPr/>
        </p:nvSpPr>
        <p:spPr>
          <a:xfrm>
            <a:off x="566928" y="3383280"/>
            <a:ext cx="5852160" cy="457200"/>
          </a:xfrm>
          <a:prstGeom prst="rect">
            <a:avLst/>
          </a:prstGeom>
          <a:noFill/>
          <a:ln/>
        </p:spPr>
        <p:txBody>
          <a:bodyPr wrap="square" lIns="0" tIns="0" rIns="0" bIns="0" rtlCol="0" anchor="t"/>
          <a:lstStyle/>
          <a:p>
            <a:pPr marL="0" indent="0">
              <a:buNone/>
            </a:pPr>
            <a:r>
              <a:rPr lang="en-GB" sz="1600" i="1" dirty="0">
                <a:solidFill>
                  <a:srgbClr val="E8EBF4"/>
                </a:solidFill>
                <a:latin typeface="Arial" pitchFamily="34" charset="0"/>
                <a:ea typeface="Arial" pitchFamily="34" charset="-122"/>
                <a:cs typeface="Arial" pitchFamily="34" charset="-120"/>
              </a:rPr>
              <a:t>Where to direct students for further support</a:t>
            </a:r>
            <a:endParaRPr lang="en-GB"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01A38"/>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PART 1: Academic Mentoring Scenarios</a:t>
            </a:r>
            <a:endParaRPr lang="en-GB" sz="1800" dirty="0"/>
          </a:p>
        </p:txBody>
      </p:sp>
      <p:sp>
        <p:nvSpPr>
          <p:cNvPr id="3" name="Shape 1"/>
          <p:cNvSpPr/>
          <p:nvPr/>
        </p:nvSpPr>
        <p:spPr>
          <a:xfrm>
            <a:off x="0" y="0"/>
            <a:ext cx="9144000" cy="82296"/>
          </a:xfrm>
          <a:prstGeom prst="rect">
            <a:avLst/>
          </a:prstGeom>
          <a:solidFill>
            <a:srgbClr val="E0112B"/>
          </a:solidFill>
          <a:ln/>
        </p:spPr>
        <p:txBody>
          <a:bodyPr/>
          <a:lstStyle/>
          <a:p>
            <a:endParaRPr lang="en-GB"/>
          </a:p>
        </p:txBody>
      </p:sp>
      <p:sp>
        <p:nvSpPr>
          <p:cNvPr id="4" name="Shape 2"/>
          <p:cNvSpPr/>
          <p:nvPr/>
        </p:nvSpPr>
        <p:spPr>
          <a:xfrm>
            <a:off x="6903720" y="82296"/>
            <a:ext cx="2240280" cy="5061204"/>
          </a:xfrm>
          <a:prstGeom prst="rect">
            <a:avLst/>
          </a:prstGeom>
          <a:solidFill>
            <a:srgbClr val="1C2B5E"/>
          </a:solidFill>
          <a:ln/>
        </p:spPr>
        <p:txBody>
          <a:bodyPr/>
          <a:lstStyle/>
          <a:p>
            <a:endParaRPr lang="en-GB"/>
          </a:p>
        </p:txBody>
      </p:sp>
      <p:sp>
        <p:nvSpPr>
          <p:cNvPr id="5" name="Text 3"/>
          <p:cNvSpPr txBox="1"/>
          <p:nvPr/>
        </p:nvSpPr>
        <p:spPr>
          <a:xfrm>
            <a:off x="6903720" y="1645920"/>
            <a:ext cx="2240280" cy="1371600"/>
          </a:xfrm>
          <a:prstGeom prst="rect">
            <a:avLst/>
          </a:prstGeom>
          <a:noFill/>
          <a:ln/>
        </p:spPr>
        <p:txBody>
          <a:bodyPr wrap="square" lIns="0" tIns="0" rIns="0" bIns="0" rtlCol="0" anchor="ctr"/>
          <a:lstStyle/>
          <a:p>
            <a:pPr marL="0" indent="0" algn="ctr">
              <a:buNone/>
            </a:pPr>
            <a:endParaRPr lang="en-GB" sz="7200" dirty="0"/>
          </a:p>
        </p:txBody>
      </p:sp>
      <p:sp>
        <p:nvSpPr>
          <p:cNvPr id="8" name="Text 5"/>
          <p:cNvSpPr txBox="1"/>
          <p:nvPr/>
        </p:nvSpPr>
        <p:spPr>
          <a:xfrm>
            <a:off x="566928" y="1316736"/>
            <a:ext cx="5852160" cy="329184"/>
          </a:xfrm>
          <a:prstGeom prst="rect">
            <a:avLst/>
          </a:prstGeom>
          <a:noFill/>
          <a:ln/>
        </p:spPr>
        <p:txBody>
          <a:bodyPr wrap="square" lIns="0" tIns="0" rIns="0" bIns="0" rtlCol="0" anchor="ctr"/>
          <a:lstStyle/>
          <a:p>
            <a:pPr marL="0" indent="0">
              <a:buNone/>
            </a:pPr>
            <a:r>
              <a:rPr lang="en-GB" sz="1600" b="1" kern="0" spc="80" dirty="0">
                <a:solidFill>
                  <a:srgbClr val="D0D5E8"/>
                </a:solidFill>
                <a:latin typeface="Arial" pitchFamily="34" charset="0"/>
                <a:ea typeface="Arial" pitchFamily="34" charset="-122"/>
                <a:cs typeface="Arial" pitchFamily="34" charset="-120"/>
              </a:rPr>
              <a:t>PART 1</a:t>
            </a:r>
            <a:endParaRPr lang="en-GB" sz="1600" dirty="0"/>
          </a:p>
        </p:txBody>
      </p:sp>
      <p:sp>
        <p:nvSpPr>
          <p:cNvPr id="9" name="Text 6"/>
          <p:cNvSpPr txBox="1"/>
          <p:nvPr/>
        </p:nvSpPr>
        <p:spPr>
          <a:xfrm>
            <a:off x="566928" y="1719072"/>
            <a:ext cx="5852160" cy="1371600"/>
          </a:xfrm>
          <a:prstGeom prst="rect">
            <a:avLst/>
          </a:prstGeom>
          <a:noFill/>
          <a:ln/>
        </p:spPr>
        <p:txBody>
          <a:bodyPr wrap="square" lIns="0" tIns="0" rIns="0" bIns="0" rtlCol="0" anchor="t"/>
          <a:lstStyle/>
          <a:p>
            <a:pPr marL="0" indent="0">
              <a:lnSpc>
                <a:spcPct val="100000"/>
              </a:lnSpc>
              <a:buNone/>
            </a:pPr>
            <a:r>
              <a:rPr lang="en-GB" sz="3400" b="1" dirty="0">
                <a:solidFill>
                  <a:srgbClr val="FFFFFF"/>
                </a:solidFill>
                <a:latin typeface="Arial" pitchFamily="34" charset="0"/>
                <a:ea typeface="Arial" pitchFamily="34" charset="-122"/>
                <a:cs typeface="Arial" pitchFamily="34" charset="-120"/>
              </a:rPr>
              <a:t>Academic Mentoring</a:t>
            </a:r>
            <a:endParaRPr lang="en-GB" sz="3400" dirty="0"/>
          </a:p>
          <a:p>
            <a:pPr marL="0" indent="0">
              <a:lnSpc>
                <a:spcPct val="100000"/>
              </a:lnSpc>
              <a:buNone/>
            </a:pPr>
            <a:r>
              <a:rPr lang="en-GB" sz="3400" b="1" dirty="0">
                <a:solidFill>
                  <a:srgbClr val="FFFFFF"/>
                </a:solidFill>
                <a:latin typeface="Arial" pitchFamily="34" charset="0"/>
                <a:ea typeface="Arial" pitchFamily="34" charset="-122"/>
                <a:cs typeface="Arial" pitchFamily="34" charset="-120"/>
              </a:rPr>
              <a:t>Scenarios</a:t>
            </a:r>
            <a:endParaRPr lang="en-GB" sz="3400" dirty="0"/>
          </a:p>
        </p:txBody>
      </p:sp>
      <p:sp>
        <p:nvSpPr>
          <p:cNvPr id="10" name="Shape 7"/>
          <p:cNvSpPr/>
          <p:nvPr/>
        </p:nvSpPr>
        <p:spPr>
          <a:xfrm>
            <a:off x="566928" y="3200400"/>
            <a:ext cx="914400" cy="45720"/>
          </a:xfrm>
          <a:prstGeom prst="rect">
            <a:avLst/>
          </a:prstGeom>
          <a:solidFill>
            <a:srgbClr val="4A5A8C"/>
          </a:solidFill>
          <a:ln/>
        </p:spPr>
        <p:txBody>
          <a:bodyPr/>
          <a:lstStyle/>
          <a:p>
            <a:endParaRPr lang="en-GB"/>
          </a:p>
        </p:txBody>
      </p:sp>
      <p:sp>
        <p:nvSpPr>
          <p:cNvPr id="11" name="Text 8"/>
          <p:cNvSpPr txBox="1"/>
          <p:nvPr/>
        </p:nvSpPr>
        <p:spPr>
          <a:xfrm>
            <a:off x="566928" y="3383280"/>
            <a:ext cx="5852160" cy="457200"/>
          </a:xfrm>
          <a:prstGeom prst="rect">
            <a:avLst/>
          </a:prstGeom>
          <a:noFill/>
          <a:ln/>
        </p:spPr>
        <p:txBody>
          <a:bodyPr wrap="square" lIns="0" tIns="0" rIns="0" bIns="0" rtlCol="0" anchor="t"/>
          <a:lstStyle/>
          <a:p>
            <a:pPr marL="0" indent="0">
              <a:buNone/>
            </a:pPr>
            <a:r>
              <a:rPr lang="en-GB" sz="1600" i="1" dirty="0">
                <a:solidFill>
                  <a:srgbClr val="E8EBF4"/>
                </a:solidFill>
                <a:latin typeface="Arial" pitchFamily="34" charset="0"/>
                <a:ea typeface="Arial" pitchFamily="34" charset="-122"/>
                <a:cs typeface="Arial" pitchFamily="34" charset="-120"/>
              </a:rPr>
              <a:t>Seven scenarios for academic mentors at LSE</a:t>
            </a:r>
            <a:endParaRPr lang="en-GB" sz="16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Key Referral Services at LSE</a:t>
            </a:r>
            <a:endParaRPr lang="en-GB" sz="1800" dirty="0"/>
          </a:p>
        </p:txBody>
      </p:sp>
      <p:sp>
        <p:nvSpPr>
          <p:cNvPr id="3" name="Shape 1"/>
          <p:cNvSpPr/>
          <p:nvPr/>
        </p:nvSpPr>
        <p:spPr>
          <a:xfrm>
            <a:off x="0" y="0"/>
            <a:ext cx="9144000" cy="749808"/>
          </a:xfrm>
          <a:prstGeom prst="rect">
            <a:avLst/>
          </a:prstGeom>
          <a:solidFill>
            <a:srgbClr val="1C2B5E"/>
          </a:solidFill>
          <a:ln/>
        </p:spPr>
        <p:txBody>
          <a:bodyPr/>
          <a:lstStyle/>
          <a:p>
            <a:endParaRPr lang="en-GB"/>
          </a:p>
        </p:txBody>
      </p:sp>
      <p:sp>
        <p:nvSpPr>
          <p:cNvPr id="4" name="Shape 2"/>
          <p:cNvSpPr/>
          <p:nvPr/>
        </p:nvSpPr>
        <p:spPr>
          <a:xfrm>
            <a:off x="0" y="749808"/>
            <a:ext cx="9144000" cy="45720"/>
          </a:xfrm>
          <a:prstGeom prst="rect">
            <a:avLst/>
          </a:prstGeom>
          <a:solidFill>
            <a:srgbClr val="4A5A8C"/>
          </a:solidFill>
          <a:ln/>
        </p:spPr>
        <p:txBody>
          <a:bodyPr/>
          <a:lstStyle/>
          <a:p>
            <a:endParaRPr lang="en-GB"/>
          </a:p>
        </p:txBody>
      </p:sp>
      <p:sp>
        <p:nvSpPr>
          <p:cNvPr id="5" name="Text 3"/>
          <p:cNvSpPr txBox="1"/>
          <p:nvPr/>
        </p:nvSpPr>
        <p:spPr>
          <a:xfrm>
            <a:off x="457200" y="91440"/>
            <a:ext cx="7424928" cy="566928"/>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Key Referral Services at LSE</a:t>
            </a:r>
            <a:endParaRPr lang="en-GB" sz="1900" dirty="0"/>
          </a:p>
        </p:txBody>
      </p:sp>
      <p:pic>
        <p:nvPicPr>
          <p:cNvPr id="6" name="Image 0" descr="Decorative section icon"/>
          <p:cNvPicPr>
            <a:picLocks noChangeAspect="1"/>
          </p:cNvPicPr>
          <p:nvPr/>
        </p:nvPicPr>
        <p:blipFill>
          <a:blip r:embed="rId3"/>
          <a:stretch>
            <a:fillRect/>
          </a:stretch>
        </p:blipFill>
        <p:spPr>
          <a:xfrm>
            <a:off x="8174736" y="164592"/>
            <a:ext cx="420624" cy="420624"/>
          </a:xfrm>
          <a:prstGeom prst="rect">
            <a:avLst/>
          </a:prstGeom>
        </p:spPr>
      </p:pic>
      <p:sp>
        <p:nvSpPr>
          <p:cNvPr id="9" name="Text 6"/>
          <p:cNvSpPr txBox="1"/>
          <p:nvPr/>
        </p:nvSpPr>
        <p:spPr>
          <a:xfrm>
            <a:off x="731520" y="1024128"/>
            <a:ext cx="7735824" cy="326136"/>
          </a:xfrm>
          <a:prstGeom prst="rect">
            <a:avLst/>
          </a:prstGeom>
          <a:noFill/>
          <a:ln/>
        </p:spPr>
        <p:txBody>
          <a:bodyPr wrap="square" lIns="0" tIns="0" rIns="0" bIns="0" rtlCol="0" anchor="t"/>
          <a:lstStyle/>
          <a:p>
            <a:pPr marL="0" indent="0">
              <a:lnSpc>
                <a:spcPct val="102000"/>
              </a:lnSpc>
              <a:buNone/>
            </a:pPr>
            <a:r>
              <a:rPr lang="en-GB" b="1" dirty="0">
                <a:solidFill>
                  <a:srgbClr val="1C2B5E"/>
                </a:solidFill>
                <a:latin typeface="Arial" pitchFamily="34" charset="0"/>
                <a:ea typeface="Arial" pitchFamily="34" charset="-122"/>
                <a:cs typeface="Arial" pitchFamily="34" charset="-120"/>
                <a:hlinkClick r:id="rId4"/>
              </a:rPr>
              <a:t>Disability and Mental Health Service</a:t>
            </a:r>
            <a:endParaRPr lang="en-GB" dirty="0"/>
          </a:p>
        </p:txBody>
      </p:sp>
      <p:sp>
        <p:nvSpPr>
          <p:cNvPr id="10" name="Text 7">
            <a:hlinkClick r:id="rId4" tooltip="Disability and Mental Health Service"/>
          </p:cNvPr>
          <p:cNvSpPr txBox="1"/>
          <p:nvPr/>
        </p:nvSpPr>
        <p:spPr>
          <a:xfrm>
            <a:off x="731520" y="1219200"/>
            <a:ext cx="7735824" cy="542544"/>
          </a:xfrm>
          <a:prstGeom prst="rect">
            <a:avLst/>
          </a:prstGeom>
          <a:noFill/>
          <a:ln/>
        </p:spPr>
        <p:txBody>
          <a:bodyPr wrap="square" lIns="0" tIns="0" rIns="0" bIns="0" rtlCol="0" anchor="t"/>
          <a:lstStyle/>
          <a:p>
            <a:pPr marL="0" indent="0">
              <a:lnSpc>
                <a:spcPct val="116000"/>
              </a:lnSpc>
              <a:buNone/>
            </a:pPr>
            <a:endParaRPr lang="en-GB" sz="1600" dirty="0"/>
          </a:p>
        </p:txBody>
      </p:sp>
      <p:sp>
        <p:nvSpPr>
          <p:cNvPr id="13" name="Text 10"/>
          <p:cNvSpPr txBox="1"/>
          <p:nvPr/>
        </p:nvSpPr>
        <p:spPr>
          <a:xfrm>
            <a:off x="731520" y="1499616"/>
            <a:ext cx="7735824" cy="326136"/>
          </a:xfrm>
          <a:prstGeom prst="rect">
            <a:avLst/>
          </a:prstGeom>
          <a:noFill/>
          <a:ln/>
        </p:spPr>
        <p:txBody>
          <a:bodyPr wrap="square" lIns="0" tIns="0" rIns="0" bIns="0" rtlCol="0" anchor="t"/>
          <a:lstStyle/>
          <a:p>
            <a:pPr marL="0" indent="0">
              <a:lnSpc>
                <a:spcPct val="102000"/>
              </a:lnSpc>
              <a:buNone/>
            </a:pPr>
            <a:r>
              <a:rPr lang="en-GB" b="1" dirty="0">
                <a:solidFill>
                  <a:srgbClr val="1C2B5E"/>
                </a:solidFill>
                <a:latin typeface="Arial" pitchFamily="34" charset="0"/>
                <a:ea typeface="Arial" pitchFamily="34" charset="-122"/>
                <a:cs typeface="Arial" pitchFamily="34" charset="-120"/>
                <a:hlinkClick r:id="rId5"/>
              </a:rPr>
              <a:t>LSE LIFE</a:t>
            </a:r>
            <a:endParaRPr lang="en-GB" dirty="0"/>
          </a:p>
        </p:txBody>
      </p:sp>
      <p:sp>
        <p:nvSpPr>
          <p:cNvPr id="14" name="Text 11">
            <a:hlinkClick r:id="rId5" tooltip="LSE LIFE"/>
          </p:cNvPr>
          <p:cNvSpPr txBox="1"/>
          <p:nvPr/>
        </p:nvSpPr>
        <p:spPr>
          <a:xfrm>
            <a:off x="731520" y="2511552"/>
            <a:ext cx="7735824" cy="298704"/>
          </a:xfrm>
          <a:prstGeom prst="rect">
            <a:avLst/>
          </a:prstGeom>
          <a:noFill/>
          <a:ln/>
        </p:spPr>
        <p:txBody>
          <a:bodyPr wrap="square" lIns="0" tIns="0" rIns="0" bIns="0" rtlCol="0" anchor="t"/>
          <a:lstStyle/>
          <a:p>
            <a:pPr>
              <a:lnSpc>
                <a:spcPct val="102000"/>
              </a:lnSpc>
            </a:pPr>
            <a:r>
              <a:rPr lang="en-GB" b="1" dirty="0">
                <a:solidFill>
                  <a:srgbClr val="1C2B5E"/>
                </a:solidFill>
                <a:latin typeface="Arial" pitchFamily="34" charset="0"/>
                <a:ea typeface="Arial" pitchFamily="34" charset="-122"/>
                <a:cs typeface="Arial" pitchFamily="34" charset="-120"/>
                <a:hlinkClick r:id="rId6"/>
              </a:rPr>
              <a:t>LSE Access Fund</a:t>
            </a:r>
            <a:endParaRPr lang="en-GB" b="1" dirty="0">
              <a:solidFill>
                <a:srgbClr val="1C2B5E"/>
              </a:solidFill>
              <a:latin typeface="Arial" pitchFamily="34" charset="0"/>
              <a:ea typeface="Arial" pitchFamily="34" charset="-122"/>
              <a:cs typeface="Arial" pitchFamily="34" charset="-120"/>
            </a:endParaRPr>
          </a:p>
          <a:p>
            <a:pPr>
              <a:lnSpc>
                <a:spcPct val="102000"/>
              </a:lnSpc>
            </a:pPr>
            <a:endParaRPr lang="en-GB" sz="1600" b="1" dirty="0">
              <a:solidFill>
                <a:srgbClr val="1C2B5E"/>
              </a:solidFill>
              <a:latin typeface="Arial" pitchFamily="34" charset="0"/>
              <a:cs typeface="Arial" pitchFamily="34" charset="-120"/>
            </a:endParaRPr>
          </a:p>
          <a:p>
            <a:pPr>
              <a:lnSpc>
                <a:spcPct val="102000"/>
              </a:lnSpc>
            </a:pPr>
            <a:r>
              <a:rPr lang="en-GB" b="1" dirty="0">
                <a:solidFill>
                  <a:srgbClr val="1C2B5E"/>
                </a:solidFill>
                <a:latin typeface="Arial" pitchFamily="34" charset="0"/>
                <a:ea typeface="Arial" pitchFamily="34" charset="-122"/>
                <a:cs typeface="Arial" pitchFamily="34" charset="-120"/>
              </a:rPr>
              <a:t>LSE Security (out of hours): </a:t>
            </a:r>
            <a:r>
              <a:rPr lang="en-GB" dirty="0">
                <a:solidFill>
                  <a:srgbClr val="E0112B"/>
                </a:solidFill>
                <a:latin typeface="Arial" pitchFamily="34" charset="0"/>
                <a:ea typeface="Arial" pitchFamily="34" charset="-122"/>
                <a:cs typeface="Arial" pitchFamily="34" charset="-120"/>
              </a:rPr>
              <a:t>020 7955 6200</a:t>
            </a:r>
            <a:endParaRPr lang="en-GB" dirty="0"/>
          </a:p>
          <a:p>
            <a:pPr>
              <a:lnSpc>
                <a:spcPct val="102000"/>
              </a:lnSpc>
            </a:pPr>
            <a:endParaRPr lang="en-GB" sz="1600" dirty="0"/>
          </a:p>
          <a:p>
            <a:pPr>
              <a:lnSpc>
                <a:spcPct val="102000"/>
              </a:lnSpc>
            </a:pPr>
            <a:endParaRPr lang="en-GB" b="1" dirty="0">
              <a:solidFill>
                <a:srgbClr val="1C2B5E"/>
              </a:solidFill>
              <a:latin typeface="Arial" pitchFamily="34" charset="0"/>
              <a:ea typeface="Arial" pitchFamily="34" charset="-122"/>
              <a:cs typeface="Arial" pitchFamily="34" charset="-120"/>
              <a:hlinkClick r:id="rId7"/>
            </a:endParaRPr>
          </a:p>
          <a:p>
            <a:pPr>
              <a:lnSpc>
                <a:spcPct val="102000"/>
              </a:lnSpc>
            </a:pPr>
            <a:endParaRPr lang="en-GB" b="1" dirty="0">
              <a:solidFill>
                <a:srgbClr val="1C2B5E"/>
              </a:solidFill>
              <a:latin typeface="Arial" pitchFamily="34" charset="0"/>
              <a:ea typeface="Arial" pitchFamily="34" charset="-122"/>
              <a:cs typeface="Arial" pitchFamily="34" charset="-120"/>
              <a:hlinkClick r:id="rId7"/>
            </a:endParaRPr>
          </a:p>
          <a:p>
            <a:pPr>
              <a:lnSpc>
                <a:spcPct val="102000"/>
              </a:lnSpc>
            </a:pPr>
            <a:r>
              <a:rPr lang="en-GB" b="1" dirty="0">
                <a:solidFill>
                  <a:srgbClr val="1C2B5E"/>
                </a:solidFill>
                <a:latin typeface="Arial" pitchFamily="34" charset="0"/>
                <a:ea typeface="Arial" pitchFamily="34" charset="-122"/>
                <a:cs typeface="Arial" pitchFamily="34" charset="-120"/>
                <a:hlinkClick r:id="rId7"/>
              </a:rPr>
              <a:t>LSE Learning Lab</a:t>
            </a:r>
            <a:endParaRPr lang="en-GB" dirty="0"/>
          </a:p>
          <a:p>
            <a:pPr>
              <a:lnSpc>
                <a:spcPct val="102000"/>
              </a:lnSpc>
            </a:pPr>
            <a:endParaRPr lang="en-GB" sz="1600" dirty="0"/>
          </a:p>
        </p:txBody>
      </p:sp>
      <p:sp>
        <p:nvSpPr>
          <p:cNvPr id="17" name="Text 14"/>
          <p:cNvSpPr txBox="1"/>
          <p:nvPr/>
        </p:nvSpPr>
        <p:spPr>
          <a:xfrm>
            <a:off x="731520" y="2005584"/>
            <a:ext cx="7735824" cy="326136"/>
          </a:xfrm>
          <a:prstGeom prst="rect">
            <a:avLst/>
          </a:prstGeom>
          <a:noFill/>
          <a:ln/>
        </p:spPr>
        <p:txBody>
          <a:bodyPr wrap="square" lIns="0" tIns="0" rIns="0" bIns="0" rtlCol="0" anchor="t"/>
          <a:lstStyle/>
          <a:p>
            <a:pPr marL="0" indent="0">
              <a:lnSpc>
                <a:spcPct val="102000"/>
              </a:lnSpc>
              <a:buNone/>
            </a:pPr>
            <a:r>
              <a:rPr lang="en-GB" b="1" dirty="0">
                <a:solidFill>
                  <a:srgbClr val="1C2B5E"/>
                </a:solidFill>
                <a:latin typeface="Arial" pitchFamily="34" charset="0"/>
                <a:ea typeface="Arial" pitchFamily="34" charset="-122"/>
                <a:cs typeface="Arial" pitchFamily="34" charset="-120"/>
                <a:hlinkClick r:id="rId8"/>
              </a:rPr>
              <a:t>LSE Careers</a:t>
            </a:r>
            <a:endParaRPr lang="en-GB" dirty="0"/>
          </a:p>
        </p:txBody>
      </p:sp>
      <p:sp>
        <p:nvSpPr>
          <p:cNvPr id="18" name="Text 15">
            <a:hlinkClick r:id="rId8" tooltip="LSE Careers"/>
          </p:cNvPr>
          <p:cNvSpPr txBox="1"/>
          <p:nvPr/>
        </p:nvSpPr>
        <p:spPr>
          <a:xfrm>
            <a:off x="731520" y="3281964"/>
            <a:ext cx="7735824" cy="542544"/>
          </a:xfrm>
          <a:prstGeom prst="rect">
            <a:avLst/>
          </a:prstGeom>
          <a:noFill/>
          <a:ln/>
        </p:spPr>
        <p:txBody>
          <a:bodyPr wrap="square" lIns="0" tIns="0" rIns="0" bIns="0" rtlCol="0" anchor="t"/>
          <a:lstStyle/>
          <a:p>
            <a:pPr>
              <a:lnSpc>
                <a:spcPct val="102000"/>
              </a:lnSpc>
            </a:pPr>
            <a:endParaRPr lang="en-GB" b="1" dirty="0">
              <a:solidFill>
                <a:srgbClr val="1C2B5E"/>
              </a:solidFill>
              <a:latin typeface="Arial" pitchFamily="34" charset="0"/>
              <a:ea typeface="Arial" pitchFamily="34" charset="-122"/>
              <a:cs typeface="Arial" pitchFamily="34" charset="-120"/>
              <a:hlinkClick r:id="rId9"/>
            </a:endParaRPr>
          </a:p>
          <a:p>
            <a:pPr>
              <a:lnSpc>
                <a:spcPct val="102000"/>
              </a:lnSpc>
            </a:pPr>
            <a:r>
              <a:rPr lang="en-GB" b="1" dirty="0">
                <a:solidFill>
                  <a:srgbClr val="1C2B5E"/>
                </a:solidFill>
                <a:latin typeface="Arial" pitchFamily="34" charset="0"/>
                <a:ea typeface="Arial" pitchFamily="34" charset="-122"/>
                <a:cs typeface="Arial" pitchFamily="34" charset="-120"/>
                <a:hlinkClick r:id="rId9"/>
              </a:rPr>
              <a:t>Departmental Senior Student Advisor</a:t>
            </a:r>
            <a:endParaRPr lang="en-GB" b="1" dirty="0">
              <a:solidFill>
                <a:srgbClr val="1C2B5E"/>
              </a:solidFill>
              <a:latin typeface="Arial" pitchFamily="34" charset="0"/>
              <a:ea typeface="Arial" pitchFamily="34" charset="-122"/>
              <a:cs typeface="Arial" pitchFamily="34" charset="-120"/>
            </a:endParaRPr>
          </a:p>
          <a:p>
            <a:pPr>
              <a:lnSpc>
                <a:spcPct val="102000"/>
              </a:lnSpc>
            </a:pPr>
            <a:endParaRPr lang="en-GB" sz="1600" b="1" dirty="0">
              <a:solidFill>
                <a:srgbClr val="1C2B5E"/>
              </a:solidFill>
              <a:latin typeface="Arial" pitchFamily="34" charset="0"/>
              <a:cs typeface="Arial" pitchFamily="34" charset="-120"/>
            </a:endParaRPr>
          </a:p>
          <a:p>
            <a:pPr>
              <a:lnSpc>
                <a:spcPct val="102000"/>
              </a:lnSpc>
            </a:pPr>
            <a:endParaRPr lang="en-GB" b="1" dirty="0">
              <a:solidFill>
                <a:srgbClr val="1C2B5E"/>
              </a:solidFill>
              <a:latin typeface="Arial" pitchFamily="34" charset="0"/>
              <a:ea typeface="Arial" pitchFamily="34" charset="-122"/>
              <a:cs typeface="Arial" pitchFamily="34" charset="-120"/>
              <a:hlinkClick r:id="rId10"/>
            </a:endParaRPr>
          </a:p>
          <a:p>
            <a:pPr>
              <a:lnSpc>
                <a:spcPct val="102000"/>
              </a:lnSpc>
            </a:pPr>
            <a:endParaRPr lang="en-GB" b="1" dirty="0">
              <a:solidFill>
                <a:srgbClr val="1C2B5E"/>
              </a:solidFill>
              <a:latin typeface="Arial" pitchFamily="34" charset="0"/>
              <a:ea typeface="Arial" pitchFamily="34" charset="-122"/>
              <a:cs typeface="Arial" pitchFamily="34" charset="-120"/>
              <a:hlinkClick r:id="rId10"/>
            </a:endParaRPr>
          </a:p>
          <a:p>
            <a:pPr>
              <a:lnSpc>
                <a:spcPct val="102000"/>
              </a:lnSpc>
            </a:pPr>
            <a:r>
              <a:rPr lang="en-GB" b="1" dirty="0">
                <a:solidFill>
                  <a:srgbClr val="1C2B5E"/>
                </a:solidFill>
                <a:latin typeface="Arial" pitchFamily="34" charset="0"/>
                <a:ea typeface="Arial" pitchFamily="34" charset="-122"/>
                <a:cs typeface="Arial" pitchFamily="34" charset="-120"/>
                <a:hlinkClick r:id="rId10"/>
              </a:rPr>
              <a:t>Eden Centre — Inclusive Education</a:t>
            </a:r>
            <a:endParaRPr lang="en-GB" dirty="0"/>
          </a:p>
          <a:p>
            <a:pPr>
              <a:lnSpc>
                <a:spcPct val="102000"/>
              </a:lnSpc>
            </a:pPr>
            <a:endParaRPr lang="en-GB" sz="16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3">
    <p:bg>
      <p:bgPr>
        <a:solidFill>
          <a:srgbClr val="101A38"/>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Thank you</a:t>
            </a:r>
            <a:endParaRPr lang="en-GB" sz="1800" dirty="0"/>
          </a:p>
        </p:txBody>
      </p:sp>
      <p:sp>
        <p:nvSpPr>
          <p:cNvPr id="3" name="Shape 1"/>
          <p:cNvSpPr/>
          <p:nvPr/>
        </p:nvSpPr>
        <p:spPr>
          <a:xfrm>
            <a:off x="0" y="0"/>
            <a:ext cx="9144000" cy="82296"/>
          </a:xfrm>
          <a:prstGeom prst="rect">
            <a:avLst/>
          </a:prstGeom>
          <a:solidFill>
            <a:srgbClr val="E0112B"/>
          </a:solidFill>
          <a:ln/>
        </p:spPr>
        <p:txBody>
          <a:bodyPr/>
          <a:lstStyle/>
          <a:p>
            <a:endParaRPr lang="en-GB"/>
          </a:p>
        </p:txBody>
      </p:sp>
      <p:sp>
        <p:nvSpPr>
          <p:cNvPr id="4" name="Shape 2"/>
          <p:cNvSpPr/>
          <p:nvPr/>
        </p:nvSpPr>
        <p:spPr>
          <a:xfrm>
            <a:off x="6903720" y="82296"/>
            <a:ext cx="2240280" cy="5061204"/>
          </a:xfrm>
          <a:prstGeom prst="rect">
            <a:avLst/>
          </a:prstGeom>
          <a:solidFill>
            <a:srgbClr val="1C2B5E"/>
          </a:solidFill>
          <a:ln/>
        </p:spPr>
        <p:txBody>
          <a:bodyPr/>
          <a:lstStyle/>
          <a:p>
            <a:endParaRPr lang="en-GB"/>
          </a:p>
        </p:txBody>
      </p:sp>
      <p:pic>
        <p:nvPicPr>
          <p:cNvPr id="5" name="Image 0" descr="The London School of Economics and Political Science logo"/>
          <p:cNvPicPr>
            <a:picLocks noChangeAspect="1"/>
          </p:cNvPicPr>
          <p:nvPr/>
        </p:nvPicPr>
        <p:blipFill>
          <a:blip r:embed="rId3"/>
          <a:stretch>
            <a:fillRect/>
          </a:stretch>
        </p:blipFill>
        <p:spPr>
          <a:xfrm>
            <a:off x="566928" y="566928"/>
            <a:ext cx="1874520" cy="1234440"/>
          </a:xfrm>
          <a:prstGeom prst="rect">
            <a:avLst/>
          </a:prstGeom>
        </p:spPr>
      </p:pic>
      <p:sp>
        <p:nvSpPr>
          <p:cNvPr id="6" name="Text 3"/>
          <p:cNvSpPr txBox="1"/>
          <p:nvPr/>
        </p:nvSpPr>
        <p:spPr>
          <a:xfrm>
            <a:off x="566928" y="2066544"/>
            <a:ext cx="5852160" cy="822960"/>
          </a:xfrm>
          <a:prstGeom prst="rect">
            <a:avLst/>
          </a:prstGeom>
          <a:noFill/>
          <a:ln/>
        </p:spPr>
        <p:txBody>
          <a:bodyPr wrap="square" lIns="0" tIns="0" rIns="0" bIns="0" rtlCol="0" anchor="t"/>
          <a:lstStyle/>
          <a:p>
            <a:pPr marL="0" indent="0">
              <a:buNone/>
            </a:pPr>
            <a:r>
              <a:rPr lang="en-GB" sz="4000" b="1" dirty="0">
                <a:solidFill>
                  <a:srgbClr val="FFFFFF"/>
                </a:solidFill>
                <a:latin typeface="Arial" pitchFamily="34" charset="0"/>
                <a:ea typeface="Arial" pitchFamily="34" charset="-122"/>
                <a:cs typeface="Arial" pitchFamily="34" charset="-120"/>
              </a:rPr>
              <a:t>Thank you</a:t>
            </a:r>
            <a:endParaRPr lang="en-GB" sz="4000" dirty="0"/>
          </a:p>
        </p:txBody>
      </p:sp>
      <p:sp>
        <p:nvSpPr>
          <p:cNvPr id="7" name="Shape 4"/>
          <p:cNvSpPr/>
          <p:nvPr/>
        </p:nvSpPr>
        <p:spPr>
          <a:xfrm>
            <a:off x="566928" y="2944368"/>
            <a:ext cx="914400" cy="45720"/>
          </a:xfrm>
          <a:prstGeom prst="rect">
            <a:avLst/>
          </a:prstGeom>
          <a:solidFill>
            <a:srgbClr val="E0112B"/>
          </a:solidFill>
          <a:ln/>
        </p:spPr>
        <p:txBody>
          <a:bodyPr/>
          <a:lstStyle/>
          <a:p>
            <a:endParaRPr lang="en-GB"/>
          </a:p>
        </p:txBody>
      </p:sp>
      <p:sp>
        <p:nvSpPr>
          <p:cNvPr id="8" name="Text 5"/>
          <p:cNvSpPr txBox="1"/>
          <p:nvPr/>
        </p:nvSpPr>
        <p:spPr>
          <a:xfrm>
            <a:off x="566928" y="3127248"/>
            <a:ext cx="5852160" cy="731520"/>
          </a:xfrm>
          <a:prstGeom prst="rect">
            <a:avLst/>
          </a:prstGeom>
          <a:noFill/>
          <a:ln/>
        </p:spPr>
        <p:txBody>
          <a:bodyPr wrap="square" lIns="0" tIns="0" rIns="0" bIns="0" rtlCol="0" anchor="t"/>
          <a:lstStyle/>
          <a:p>
            <a:pPr marL="0" indent="0">
              <a:lnSpc>
                <a:spcPct val="120000"/>
              </a:lnSpc>
              <a:buNone/>
            </a:pPr>
            <a:r>
              <a:rPr lang="en-GB" sz="1600" dirty="0">
                <a:solidFill>
                  <a:srgbClr val="E8EBF4"/>
                </a:solidFill>
                <a:latin typeface="Arial" pitchFamily="34" charset="0"/>
                <a:ea typeface="Arial" pitchFamily="34" charset="-122"/>
                <a:cs typeface="Arial" pitchFamily="34" charset="-120"/>
              </a:rPr>
              <a:t>For further information and support, visit the Eden Centre at LSE or contact the Inclusive Education team: </a:t>
            </a:r>
            <a:r>
              <a:rPr lang="en-GB" sz="1600" dirty="0">
                <a:solidFill>
                  <a:srgbClr val="E8EBF4"/>
                </a:solidFill>
                <a:latin typeface="Arial" pitchFamily="34" charset="0"/>
                <a:ea typeface="Arial" pitchFamily="34" charset="-122"/>
                <a:cs typeface="Arial" pitchFamily="34" charset="-120"/>
                <a:hlinkClick r:id="rId4"/>
              </a:rPr>
              <a:t>inclusiveedu@lse.ac.uk</a:t>
            </a:r>
            <a:endParaRPr lang="en-GB" sz="1600">
              <a:solidFill>
                <a:srgbClr val="E8EBF4"/>
              </a:solidFill>
              <a:latin typeface="Arial" pitchFamily="34" charset="0"/>
              <a:ea typeface="Arial" pitchFamily="34" charset="-122"/>
              <a:cs typeface="Arial" pitchFamily="34" charset="-120"/>
            </a:endParaRPr>
          </a:p>
          <a:p>
            <a:pPr marL="0" indent="0">
              <a:lnSpc>
                <a:spcPct val="120000"/>
              </a:lnSpc>
              <a:buNone/>
            </a:pPr>
            <a:endParaRPr lang="en-GB" sz="1600" dirty="0"/>
          </a:p>
        </p:txBody>
      </p:sp>
      <p:sp>
        <p:nvSpPr>
          <p:cNvPr id="9" name="Text 6"/>
          <p:cNvSpPr txBox="1"/>
          <p:nvPr/>
        </p:nvSpPr>
        <p:spPr>
          <a:xfrm>
            <a:off x="566928" y="4041648"/>
            <a:ext cx="5852160" cy="731520"/>
          </a:xfrm>
          <a:prstGeom prst="rect">
            <a:avLst/>
          </a:prstGeom>
          <a:noFill/>
          <a:ln/>
        </p:spPr>
        <p:txBody>
          <a:bodyPr wrap="square" lIns="0" tIns="0" rIns="0" bIns="0" rtlCol="0" anchor="t"/>
          <a:lstStyle/>
          <a:p>
            <a:pPr marL="0" indent="0">
              <a:lnSpc>
                <a:spcPct val="120000"/>
              </a:lnSpc>
              <a:buNone/>
            </a:pPr>
            <a:r>
              <a:rPr lang="en-GB" sz="1600" dirty="0">
                <a:solidFill>
                  <a:srgbClr val="D0D5E8"/>
                </a:solidFill>
                <a:latin typeface="Arial" pitchFamily="34" charset="0"/>
                <a:ea typeface="Arial" pitchFamily="34" charset="-122"/>
                <a:cs typeface="Arial" pitchFamily="34" charset="-120"/>
              </a:rPr>
              <a:t>London School of Economics and Political Science</a:t>
            </a:r>
            <a:endParaRPr lang="en-GB" sz="1600" dirty="0"/>
          </a:p>
          <a:p>
            <a:pPr marL="0" indent="0">
              <a:lnSpc>
                <a:spcPct val="120000"/>
              </a:lnSpc>
              <a:buNone/>
            </a:pPr>
            <a:r>
              <a:rPr lang="en-GB" sz="1600" dirty="0">
                <a:solidFill>
                  <a:srgbClr val="D0D5E8"/>
                </a:solidFill>
                <a:latin typeface="Arial" pitchFamily="34" charset="0"/>
                <a:ea typeface="Arial" pitchFamily="34" charset="-122"/>
                <a:cs typeface="Arial" pitchFamily="34" charset="-120"/>
              </a:rPr>
              <a:t>Eden Centre for Education Enhancement  ·  2026–27</a:t>
            </a:r>
            <a:endParaRPr lang="en-GB"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Overwhelmed and Falling Behind: When the Degree Feels Too Much</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805940" cy="420624"/>
          </a:xfrm>
          <a:prstGeom prst="rect">
            <a:avLst/>
          </a:prstGeom>
          <a:solidFill>
            <a:srgbClr val="4A5A8C"/>
          </a:solidFill>
          <a:ln/>
        </p:spPr>
        <p:txBody>
          <a:bodyPr/>
          <a:lstStyle/>
          <a:p>
            <a:endParaRPr lang="en-GB"/>
          </a:p>
        </p:txBody>
      </p:sp>
      <p:sp>
        <p:nvSpPr>
          <p:cNvPr id="6" name="Text 4"/>
          <p:cNvSpPr txBox="1"/>
          <p:nvPr/>
        </p:nvSpPr>
        <p:spPr>
          <a:xfrm>
            <a:off x="457200" y="243840"/>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01</a:t>
            </a:r>
            <a:endParaRPr lang="en-GB" sz="1800" dirty="0"/>
          </a:p>
        </p:txBody>
      </p:sp>
      <p:sp>
        <p:nvSpPr>
          <p:cNvPr id="7" name="Text 5"/>
          <p:cNvSpPr txBox="1"/>
          <p:nvPr/>
        </p:nvSpPr>
        <p:spPr>
          <a:xfrm>
            <a:off x="2500884" y="91440"/>
            <a:ext cx="5381244"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Overwhelmed and Falling Behind: When the Degree Feels Too Much</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Text 6"/>
          <p:cNvSpPr txBox="1"/>
          <p:nvPr/>
        </p:nvSpPr>
        <p:spPr>
          <a:xfrm>
            <a:off x="457200" y="1082040"/>
            <a:ext cx="8229600" cy="365760"/>
          </a:xfrm>
          <a:prstGeom prst="rect">
            <a:avLst/>
          </a:prstGeom>
          <a:noFill/>
          <a:ln/>
        </p:spPr>
        <p:txBody>
          <a:bodyPr wrap="square" lIns="0" tIns="0" rIns="0" bIns="0" rtlCol="0" anchor="ctr"/>
          <a:lstStyle/>
          <a:p>
            <a:pPr marL="0" indent="0">
              <a:buNone/>
            </a:pPr>
            <a:r>
              <a:rPr lang="en-GB" sz="1800" b="1" dirty="0">
                <a:solidFill>
                  <a:srgbClr val="4A5A8C"/>
                </a:solidFill>
                <a:latin typeface="Arial" pitchFamily="34" charset="0"/>
                <a:ea typeface="Arial" pitchFamily="34" charset="-122"/>
                <a:cs typeface="Arial" pitchFamily="34" charset="-120"/>
              </a:rPr>
              <a:t>Scenario</a:t>
            </a:r>
            <a:endParaRPr lang="en-GB" sz="1800" dirty="0"/>
          </a:p>
        </p:txBody>
      </p:sp>
      <p:sp>
        <p:nvSpPr>
          <p:cNvPr id="10" name="Shape 7"/>
          <p:cNvSpPr/>
          <p:nvPr/>
        </p:nvSpPr>
        <p:spPr>
          <a:xfrm>
            <a:off x="457200" y="1575816"/>
            <a:ext cx="8229600" cy="1213104"/>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575816"/>
            <a:ext cx="45720" cy="1213104"/>
          </a:xfrm>
          <a:prstGeom prst="rect">
            <a:avLst/>
          </a:prstGeom>
          <a:solidFill>
            <a:srgbClr val="1C2B5E"/>
          </a:solidFill>
          <a:ln/>
        </p:spPr>
        <p:txBody>
          <a:bodyPr/>
          <a:lstStyle/>
          <a:p>
            <a:endParaRPr lang="en-GB"/>
          </a:p>
        </p:txBody>
      </p:sp>
      <p:sp>
        <p:nvSpPr>
          <p:cNvPr id="12" name="Text 9"/>
          <p:cNvSpPr txBox="1"/>
          <p:nvPr/>
        </p:nvSpPr>
        <p:spPr>
          <a:xfrm>
            <a:off x="731520" y="1676400"/>
            <a:ext cx="7735824" cy="1030224"/>
          </a:xfrm>
          <a:prstGeom prst="rect">
            <a:avLst/>
          </a:prstGeom>
          <a:noFill/>
          <a:ln/>
        </p:spPr>
        <p:txBody>
          <a:bodyPr wrap="square" lIns="0" tIns="0" rIns="0" bIns="0" rtlCol="0" anchor="t"/>
          <a:lstStyle/>
          <a:p>
            <a:pPr marL="0" indent="0">
              <a:lnSpc>
                <a:spcPct val="116000"/>
              </a:lnSpc>
              <a:buNone/>
            </a:pPr>
            <a:r>
              <a:rPr lang="en-GB" sz="1600" i="1" dirty="0">
                <a:solidFill>
                  <a:srgbClr val="3D3D5C"/>
                </a:solidFill>
                <a:latin typeface="Arial" pitchFamily="34" charset="0"/>
                <a:ea typeface="Arial" pitchFamily="34" charset="-122"/>
                <a:cs typeface="Arial" pitchFamily="34" charset="-120"/>
              </a:rPr>
              <a:t>David, a second-year mentee, feels overwhelmed by workload - problem sets taking over 3 hours each. He feels pressured to apply for internships and is questioning whether he chose the right degree, even considering changing programmes or universities.</a:t>
            </a:r>
            <a:endParaRPr lang="en-GB" sz="1600" dirty="0"/>
          </a:p>
        </p:txBody>
      </p:sp>
      <p:sp>
        <p:nvSpPr>
          <p:cNvPr id="13" name="Text 10"/>
          <p:cNvSpPr txBox="1"/>
          <p:nvPr/>
        </p:nvSpPr>
        <p:spPr>
          <a:xfrm>
            <a:off x="457200" y="2898648"/>
            <a:ext cx="8229600" cy="365760"/>
          </a:xfrm>
          <a:prstGeom prst="rect">
            <a:avLst/>
          </a:prstGeom>
          <a:noFill/>
          <a:ln/>
        </p:spPr>
        <p:txBody>
          <a:bodyPr wrap="square" lIns="0" tIns="0" rIns="0" bIns="0" rtlCol="0" anchor="ctr"/>
          <a:lstStyle/>
          <a:p>
            <a:pPr marL="0" indent="0">
              <a:buNone/>
            </a:pPr>
            <a:r>
              <a:rPr lang="en-GB" sz="1800" b="1" dirty="0">
                <a:solidFill>
                  <a:srgbClr val="1C2B5E"/>
                </a:solidFill>
                <a:latin typeface="Arial" pitchFamily="34" charset="0"/>
                <a:ea typeface="Arial" pitchFamily="34" charset="-122"/>
                <a:cs typeface="Arial" pitchFamily="34" charset="-120"/>
              </a:rPr>
              <a:t>Reflective questions</a:t>
            </a:r>
            <a:endParaRPr lang="en-GB" sz="1800" dirty="0"/>
          </a:p>
        </p:txBody>
      </p:sp>
      <p:sp>
        <p:nvSpPr>
          <p:cNvPr id="14" name="Shape 11"/>
          <p:cNvSpPr/>
          <p:nvPr/>
        </p:nvSpPr>
        <p:spPr>
          <a:xfrm>
            <a:off x="457200" y="3392424"/>
            <a:ext cx="8229600" cy="64008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3392424"/>
            <a:ext cx="45720" cy="640080"/>
          </a:xfrm>
          <a:prstGeom prst="rect">
            <a:avLst/>
          </a:prstGeom>
          <a:solidFill>
            <a:srgbClr val="1C2B5E"/>
          </a:solidFill>
          <a:ln/>
        </p:spPr>
        <p:txBody>
          <a:bodyPr/>
          <a:lstStyle/>
          <a:p>
            <a:endParaRPr lang="en-GB"/>
          </a:p>
        </p:txBody>
      </p:sp>
      <p:sp>
        <p:nvSpPr>
          <p:cNvPr id="16" name="Shape 13"/>
          <p:cNvSpPr/>
          <p:nvPr/>
        </p:nvSpPr>
        <p:spPr>
          <a:xfrm>
            <a:off x="731520" y="3493008"/>
            <a:ext cx="384048" cy="384048"/>
          </a:xfrm>
          <a:prstGeom prst="ellipse">
            <a:avLst/>
          </a:prstGeom>
          <a:solidFill>
            <a:srgbClr val="1C2B5E"/>
          </a:solidFill>
          <a:ln/>
        </p:spPr>
        <p:txBody>
          <a:bodyPr/>
          <a:lstStyle/>
          <a:p>
            <a:endParaRPr lang="en-GB"/>
          </a:p>
        </p:txBody>
      </p:sp>
      <p:sp>
        <p:nvSpPr>
          <p:cNvPr id="17" name="Text 14"/>
          <p:cNvSpPr txBox="1"/>
          <p:nvPr/>
        </p:nvSpPr>
        <p:spPr>
          <a:xfrm>
            <a:off x="731520" y="3493008"/>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1</a:t>
            </a:r>
            <a:endParaRPr lang="en-GB" sz="1600" dirty="0"/>
          </a:p>
        </p:txBody>
      </p:sp>
      <p:sp>
        <p:nvSpPr>
          <p:cNvPr id="18" name="Text 15"/>
          <p:cNvSpPr txBox="1"/>
          <p:nvPr/>
        </p:nvSpPr>
        <p:spPr>
          <a:xfrm>
            <a:off x="1243584" y="3474720"/>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What specific challenges is David facing, and which require referral?</a:t>
            </a:r>
            <a:endParaRPr lang="en-GB" sz="1600" dirty="0"/>
          </a:p>
        </p:txBody>
      </p:sp>
      <p:sp>
        <p:nvSpPr>
          <p:cNvPr id="19" name="Shape 16"/>
          <p:cNvSpPr/>
          <p:nvPr/>
        </p:nvSpPr>
        <p:spPr>
          <a:xfrm>
            <a:off x="457200" y="4142232"/>
            <a:ext cx="8229600" cy="640080"/>
          </a:xfrm>
          <a:prstGeom prst="rect">
            <a:avLst/>
          </a:prstGeom>
          <a:solidFill>
            <a:srgbClr val="FFFFFF"/>
          </a:solidFill>
          <a:ln w="6350">
            <a:solidFill>
              <a:srgbClr val="D0D5E8"/>
            </a:solidFill>
            <a:prstDash val="solid"/>
          </a:ln>
        </p:spPr>
        <p:txBody>
          <a:bodyPr/>
          <a:lstStyle/>
          <a:p>
            <a:endParaRPr lang="en-GB"/>
          </a:p>
        </p:txBody>
      </p:sp>
      <p:sp>
        <p:nvSpPr>
          <p:cNvPr id="20" name="Shape 17"/>
          <p:cNvSpPr/>
          <p:nvPr/>
        </p:nvSpPr>
        <p:spPr>
          <a:xfrm>
            <a:off x="457200" y="4142232"/>
            <a:ext cx="45720" cy="640080"/>
          </a:xfrm>
          <a:prstGeom prst="rect">
            <a:avLst/>
          </a:prstGeom>
          <a:solidFill>
            <a:srgbClr val="1C2B5E"/>
          </a:solidFill>
          <a:ln/>
        </p:spPr>
        <p:txBody>
          <a:bodyPr/>
          <a:lstStyle/>
          <a:p>
            <a:endParaRPr lang="en-GB"/>
          </a:p>
        </p:txBody>
      </p:sp>
      <p:sp>
        <p:nvSpPr>
          <p:cNvPr id="21" name="Shape 18"/>
          <p:cNvSpPr/>
          <p:nvPr/>
        </p:nvSpPr>
        <p:spPr>
          <a:xfrm>
            <a:off x="731520" y="4242816"/>
            <a:ext cx="384048" cy="384048"/>
          </a:xfrm>
          <a:prstGeom prst="ellipse">
            <a:avLst/>
          </a:prstGeom>
          <a:solidFill>
            <a:srgbClr val="1C2B5E"/>
          </a:solidFill>
          <a:ln/>
        </p:spPr>
        <p:txBody>
          <a:bodyPr/>
          <a:lstStyle/>
          <a:p>
            <a:endParaRPr lang="en-GB"/>
          </a:p>
        </p:txBody>
      </p:sp>
      <p:sp>
        <p:nvSpPr>
          <p:cNvPr id="22" name="Text 19"/>
          <p:cNvSpPr txBox="1"/>
          <p:nvPr/>
        </p:nvSpPr>
        <p:spPr>
          <a:xfrm>
            <a:off x="731520" y="4242816"/>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2</a:t>
            </a:r>
            <a:endParaRPr lang="en-GB" sz="1600" dirty="0"/>
          </a:p>
        </p:txBody>
      </p:sp>
      <p:sp>
        <p:nvSpPr>
          <p:cNvPr id="23" name="Text 20"/>
          <p:cNvSpPr txBox="1"/>
          <p:nvPr/>
        </p:nvSpPr>
        <p:spPr>
          <a:xfrm>
            <a:off x="1243584" y="4224528"/>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What short- and long-term steps would you take to support him?</a:t>
            </a:r>
            <a:endParaRPr lang="en-GB"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Overwhelmed and Falling Behind: When the Degree Feels Too Much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805940" cy="420624"/>
          </a:xfrm>
          <a:prstGeom prst="rect">
            <a:avLst/>
          </a:prstGeom>
          <a:solidFill>
            <a:srgbClr val="4A5A8C"/>
          </a:solidFill>
          <a:ln/>
        </p:spPr>
        <p:txBody>
          <a:bodyPr/>
          <a:lstStyle/>
          <a:p>
            <a:endParaRPr lang="en-GB"/>
          </a:p>
        </p:txBody>
      </p:sp>
      <p:sp>
        <p:nvSpPr>
          <p:cNvPr id="6" name="Text 4"/>
          <p:cNvSpPr txBox="1"/>
          <p:nvPr/>
        </p:nvSpPr>
        <p:spPr>
          <a:xfrm>
            <a:off x="457200" y="243840"/>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01</a:t>
            </a:r>
            <a:endParaRPr lang="en-GB" sz="1800" dirty="0"/>
          </a:p>
        </p:txBody>
      </p:sp>
      <p:sp>
        <p:nvSpPr>
          <p:cNvPr id="7" name="Text 5"/>
          <p:cNvSpPr txBox="1"/>
          <p:nvPr/>
        </p:nvSpPr>
        <p:spPr>
          <a:xfrm>
            <a:off x="2500884" y="91440"/>
            <a:ext cx="5381244"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Overwhelmed and Falling Behind: When the Degree Feels Too Much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Shape 6"/>
          <p:cNvSpPr/>
          <p:nvPr/>
        </p:nvSpPr>
        <p:spPr>
          <a:xfrm>
            <a:off x="457200" y="1082040"/>
            <a:ext cx="8229600" cy="640080"/>
          </a:xfrm>
          <a:prstGeom prst="rect">
            <a:avLst/>
          </a:prstGeom>
          <a:solidFill>
            <a:srgbClr val="FFFFFF"/>
          </a:solidFill>
          <a:ln w="6350">
            <a:solidFill>
              <a:srgbClr val="D0D5E8"/>
            </a:solidFill>
            <a:prstDash val="solid"/>
          </a:ln>
        </p:spPr>
        <p:txBody>
          <a:bodyPr/>
          <a:lstStyle/>
          <a:p>
            <a:endParaRPr lang="en-GB"/>
          </a:p>
        </p:txBody>
      </p:sp>
      <p:sp>
        <p:nvSpPr>
          <p:cNvPr id="10" name="Shape 7"/>
          <p:cNvSpPr/>
          <p:nvPr/>
        </p:nvSpPr>
        <p:spPr>
          <a:xfrm>
            <a:off x="457200" y="1082040"/>
            <a:ext cx="45720" cy="640080"/>
          </a:xfrm>
          <a:prstGeom prst="rect">
            <a:avLst/>
          </a:prstGeom>
          <a:solidFill>
            <a:srgbClr val="1C2B5E"/>
          </a:solidFill>
          <a:ln/>
        </p:spPr>
        <p:txBody>
          <a:bodyPr/>
          <a:lstStyle/>
          <a:p>
            <a:endParaRPr lang="en-GB"/>
          </a:p>
        </p:txBody>
      </p:sp>
      <p:sp>
        <p:nvSpPr>
          <p:cNvPr id="11" name="Shape 8"/>
          <p:cNvSpPr/>
          <p:nvPr/>
        </p:nvSpPr>
        <p:spPr>
          <a:xfrm>
            <a:off x="731520" y="1182624"/>
            <a:ext cx="384048" cy="384048"/>
          </a:xfrm>
          <a:prstGeom prst="ellipse">
            <a:avLst/>
          </a:prstGeom>
          <a:solidFill>
            <a:srgbClr val="1C2B5E"/>
          </a:solidFill>
          <a:ln/>
        </p:spPr>
        <p:txBody>
          <a:bodyPr/>
          <a:lstStyle/>
          <a:p>
            <a:endParaRPr lang="en-GB"/>
          </a:p>
        </p:txBody>
      </p:sp>
      <p:sp>
        <p:nvSpPr>
          <p:cNvPr id="12" name="Text 9"/>
          <p:cNvSpPr txBox="1"/>
          <p:nvPr/>
        </p:nvSpPr>
        <p:spPr>
          <a:xfrm>
            <a:off x="731520" y="1182624"/>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3</a:t>
            </a:r>
            <a:endParaRPr lang="en-GB" sz="1600" dirty="0"/>
          </a:p>
        </p:txBody>
      </p:sp>
      <p:sp>
        <p:nvSpPr>
          <p:cNvPr id="13" name="Text 10"/>
          <p:cNvSpPr txBox="1"/>
          <p:nvPr/>
        </p:nvSpPr>
        <p:spPr>
          <a:xfrm>
            <a:off x="1243584" y="1164336"/>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would you help him prioritise tasks and manage expectations?</a:t>
            </a:r>
            <a:endParaRPr lang="en-GB" sz="1600" dirty="0"/>
          </a:p>
        </p:txBody>
      </p:sp>
      <p:sp>
        <p:nvSpPr>
          <p:cNvPr id="14" name="Text 11"/>
          <p:cNvSpPr txBox="1"/>
          <p:nvPr/>
        </p:nvSpPr>
        <p:spPr>
          <a:xfrm>
            <a:off x="457200" y="1831848"/>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Possible actions</a:t>
            </a:r>
            <a:endParaRPr lang="en-GB" sz="1800" dirty="0"/>
          </a:p>
        </p:txBody>
      </p:sp>
      <p:sp>
        <p:nvSpPr>
          <p:cNvPr id="15" name="Shape 12"/>
          <p:cNvSpPr/>
          <p:nvPr/>
        </p:nvSpPr>
        <p:spPr>
          <a:xfrm>
            <a:off x="457200" y="2325624"/>
            <a:ext cx="8229600" cy="1295400"/>
          </a:xfrm>
          <a:prstGeom prst="rect">
            <a:avLst/>
          </a:prstGeom>
          <a:solidFill>
            <a:srgbClr val="FFFFFF"/>
          </a:solidFill>
          <a:ln w="6350">
            <a:solidFill>
              <a:srgbClr val="D0D5E8"/>
            </a:solidFill>
            <a:prstDash val="solid"/>
          </a:ln>
        </p:spPr>
        <p:txBody>
          <a:bodyPr/>
          <a:lstStyle/>
          <a:p>
            <a:endParaRPr lang="en-GB"/>
          </a:p>
        </p:txBody>
      </p:sp>
      <p:sp>
        <p:nvSpPr>
          <p:cNvPr id="16" name="Shape 13"/>
          <p:cNvSpPr/>
          <p:nvPr/>
        </p:nvSpPr>
        <p:spPr>
          <a:xfrm>
            <a:off x="457200" y="2325624"/>
            <a:ext cx="45720" cy="1295400"/>
          </a:xfrm>
          <a:prstGeom prst="rect">
            <a:avLst/>
          </a:prstGeom>
          <a:solidFill>
            <a:srgbClr val="E0112B"/>
          </a:solidFill>
          <a:ln/>
        </p:spPr>
        <p:txBody>
          <a:bodyPr/>
          <a:lstStyle/>
          <a:p>
            <a:endParaRPr lang="en-GB"/>
          </a:p>
        </p:txBody>
      </p:sp>
      <p:sp>
        <p:nvSpPr>
          <p:cNvPr id="17" name="Text 14"/>
          <p:cNvSpPr txBox="1"/>
          <p:nvPr/>
        </p:nvSpPr>
        <p:spPr>
          <a:xfrm>
            <a:off x="731520" y="2426208"/>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Listen and clarify the core issues</a:t>
            </a:r>
            <a:endParaRPr lang="en-GB" sz="1900" dirty="0"/>
          </a:p>
        </p:txBody>
      </p:sp>
      <p:sp>
        <p:nvSpPr>
          <p:cNvPr id="18" name="Text 15"/>
          <p:cNvSpPr txBox="1"/>
          <p:nvPr/>
        </p:nvSpPr>
        <p:spPr>
          <a:xfrm>
            <a:off x="731520" y="2752344"/>
            <a:ext cx="7735824" cy="78638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Actively listen; help David unpack challenges. Ask him to complete the Me+LSE tool before the next meeting. This tool might help clarifying what is most important to them at this point, and where to focus the energy.</a:t>
            </a:r>
            <a:endParaRPr lang="en-GB"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Overwhelmed and Falling Behind: When the Degree Feels Too Much (cont.)</a:t>
            </a:r>
            <a:endParaRPr lang="en-GB" sz="1800" dirty="0"/>
          </a:p>
        </p:txBody>
      </p:sp>
      <p:sp>
        <p:nvSpPr>
          <p:cNvPr id="3" name="Shape 1"/>
          <p:cNvSpPr/>
          <p:nvPr/>
        </p:nvSpPr>
        <p:spPr>
          <a:xfrm>
            <a:off x="0" y="0"/>
            <a:ext cx="9144000" cy="908304"/>
          </a:xfrm>
          <a:prstGeom prst="rect">
            <a:avLst/>
          </a:prstGeom>
          <a:solidFill>
            <a:srgbClr val="1C2B5E"/>
          </a:solidFill>
          <a:ln/>
        </p:spPr>
        <p:txBody>
          <a:bodyPr/>
          <a:lstStyle/>
          <a:p>
            <a:endParaRPr lang="en-GB"/>
          </a:p>
        </p:txBody>
      </p:sp>
      <p:sp>
        <p:nvSpPr>
          <p:cNvPr id="4" name="Shape 2"/>
          <p:cNvSpPr/>
          <p:nvPr/>
        </p:nvSpPr>
        <p:spPr>
          <a:xfrm>
            <a:off x="0" y="908304"/>
            <a:ext cx="9144000" cy="45720"/>
          </a:xfrm>
          <a:prstGeom prst="rect">
            <a:avLst/>
          </a:prstGeom>
          <a:solidFill>
            <a:srgbClr val="4A5A8C"/>
          </a:solidFill>
          <a:ln/>
        </p:spPr>
        <p:txBody>
          <a:bodyPr/>
          <a:lstStyle/>
          <a:p>
            <a:endParaRPr lang="en-GB"/>
          </a:p>
        </p:txBody>
      </p:sp>
      <p:sp>
        <p:nvSpPr>
          <p:cNvPr id="5" name="Shape 3"/>
          <p:cNvSpPr/>
          <p:nvPr/>
        </p:nvSpPr>
        <p:spPr>
          <a:xfrm>
            <a:off x="457200" y="243840"/>
            <a:ext cx="1805940" cy="420624"/>
          </a:xfrm>
          <a:prstGeom prst="rect">
            <a:avLst/>
          </a:prstGeom>
          <a:solidFill>
            <a:srgbClr val="4A5A8C"/>
          </a:solidFill>
          <a:ln/>
        </p:spPr>
        <p:txBody>
          <a:bodyPr/>
          <a:lstStyle/>
          <a:p>
            <a:endParaRPr lang="en-GB"/>
          </a:p>
        </p:txBody>
      </p:sp>
      <p:sp>
        <p:nvSpPr>
          <p:cNvPr id="6" name="Text 4"/>
          <p:cNvSpPr txBox="1"/>
          <p:nvPr/>
        </p:nvSpPr>
        <p:spPr>
          <a:xfrm>
            <a:off x="457200" y="243840"/>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01</a:t>
            </a:r>
            <a:endParaRPr lang="en-GB" sz="1800" dirty="0"/>
          </a:p>
        </p:txBody>
      </p:sp>
      <p:sp>
        <p:nvSpPr>
          <p:cNvPr id="7" name="Text 5"/>
          <p:cNvSpPr txBox="1"/>
          <p:nvPr/>
        </p:nvSpPr>
        <p:spPr>
          <a:xfrm>
            <a:off x="2500884" y="91440"/>
            <a:ext cx="5381244" cy="72542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Overwhelmed and Falling Behind: When the Degree Feels Too Much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243840"/>
            <a:ext cx="420624" cy="420624"/>
          </a:xfrm>
          <a:prstGeom prst="rect">
            <a:avLst/>
          </a:prstGeom>
        </p:spPr>
      </p:pic>
      <p:sp>
        <p:nvSpPr>
          <p:cNvPr id="9" name="Shape 6"/>
          <p:cNvSpPr/>
          <p:nvPr/>
        </p:nvSpPr>
        <p:spPr>
          <a:xfrm>
            <a:off x="457200" y="1082040"/>
            <a:ext cx="8229600" cy="1539240"/>
          </a:xfrm>
          <a:prstGeom prst="rect">
            <a:avLst/>
          </a:prstGeom>
          <a:solidFill>
            <a:srgbClr val="FFFFFF"/>
          </a:solidFill>
          <a:ln w="6350">
            <a:solidFill>
              <a:srgbClr val="D0D5E8"/>
            </a:solidFill>
            <a:prstDash val="solid"/>
          </a:ln>
        </p:spPr>
        <p:txBody>
          <a:bodyPr/>
          <a:lstStyle/>
          <a:p>
            <a:endParaRPr lang="en-GB"/>
          </a:p>
        </p:txBody>
      </p:sp>
      <p:sp>
        <p:nvSpPr>
          <p:cNvPr id="10" name="Shape 7"/>
          <p:cNvSpPr/>
          <p:nvPr/>
        </p:nvSpPr>
        <p:spPr>
          <a:xfrm>
            <a:off x="457200" y="1082040"/>
            <a:ext cx="45720" cy="1539240"/>
          </a:xfrm>
          <a:prstGeom prst="rect">
            <a:avLst/>
          </a:prstGeom>
          <a:solidFill>
            <a:srgbClr val="E0112B"/>
          </a:solidFill>
          <a:ln/>
        </p:spPr>
        <p:txBody>
          <a:bodyPr/>
          <a:lstStyle/>
          <a:p>
            <a:endParaRPr lang="en-GB"/>
          </a:p>
        </p:txBody>
      </p:sp>
      <p:sp>
        <p:nvSpPr>
          <p:cNvPr id="11" name="Text 8"/>
          <p:cNvSpPr txBox="1"/>
          <p:nvPr/>
        </p:nvSpPr>
        <p:spPr>
          <a:xfrm>
            <a:off x="731520" y="1182624"/>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Support strategic planning and reassurance</a:t>
            </a:r>
            <a:endParaRPr lang="en-GB" sz="1900" dirty="0"/>
          </a:p>
        </p:txBody>
      </p:sp>
      <p:sp>
        <p:nvSpPr>
          <p:cNvPr id="12" name="Text 9"/>
          <p:cNvSpPr txBox="1"/>
          <p:nvPr/>
        </p:nvSpPr>
        <p:spPr>
          <a:xfrm>
            <a:off x="731520" y="1508760"/>
            <a:ext cx="7735824" cy="103022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Work on manageable short-term steps: time organisation, realistic expectations, and additional support. Offer check-ins, extra support from DSSAs within your department or similar roles and suggest peer mentors or conversations with classmates to get an idea of how they are managing their workload.</a:t>
            </a:r>
            <a:endParaRPr lang="en-GB" sz="1600" dirty="0"/>
          </a:p>
        </p:txBody>
      </p:sp>
      <p:sp>
        <p:nvSpPr>
          <p:cNvPr id="13" name="Shape 10"/>
          <p:cNvSpPr/>
          <p:nvPr/>
        </p:nvSpPr>
        <p:spPr>
          <a:xfrm>
            <a:off x="457200" y="2731008"/>
            <a:ext cx="8229600" cy="1295400"/>
          </a:xfrm>
          <a:prstGeom prst="rect">
            <a:avLst/>
          </a:prstGeom>
          <a:solidFill>
            <a:srgbClr val="FFFFFF"/>
          </a:solidFill>
          <a:ln w="6350">
            <a:solidFill>
              <a:srgbClr val="D0D5E8"/>
            </a:solidFill>
            <a:prstDash val="solid"/>
          </a:ln>
        </p:spPr>
        <p:txBody>
          <a:bodyPr/>
          <a:lstStyle/>
          <a:p>
            <a:endParaRPr lang="en-GB"/>
          </a:p>
        </p:txBody>
      </p:sp>
      <p:sp>
        <p:nvSpPr>
          <p:cNvPr id="14" name="Shape 11"/>
          <p:cNvSpPr/>
          <p:nvPr/>
        </p:nvSpPr>
        <p:spPr>
          <a:xfrm>
            <a:off x="457200" y="2731008"/>
            <a:ext cx="45720" cy="1295400"/>
          </a:xfrm>
          <a:prstGeom prst="rect">
            <a:avLst/>
          </a:prstGeom>
          <a:solidFill>
            <a:srgbClr val="E0112B"/>
          </a:solidFill>
          <a:ln/>
        </p:spPr>
        <p:txBody>
          <a:bodyPr/>
          <a:lstStyle/>
          <a:p>
            <a:endParaRPr lang="en-GB"/>
          </a:p>
        </p:txBody>
      </p:sp>
      <p:sp>
        <p:nvSpPr>
          <p:cNvPr id="15" name="Text 12"/>
          <p:cNvSpPr txBox="1"/>
          <p:nvPr/>
        </p:nvSpPr>
        <p:spPr>
          <a:xfrm>
            <a:off x="731520" y="2831592"/>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Refer to other support services</a:t>
            </a:r>
            <a:endParaRPr lang="en-GB" sz="1900" dirty="0"/>
          </a:p>
        </p:txBody>
      </p:sp>
      <p:sp>
        <p:nvSpPr>
          <p:cNvPr id="16" name="Text 13"/>
          <p:cNvSpPr txBox="1"/>
          <p:nvPr/>
        </p:nvSpPr>
        <p:spPr>
          <a:xfrm>
            <a:off x="731520" y="3157728"/>
            <a:ext cx="7735824" cy="78638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If considering changing programmes, refer to the Programme Manager. For extra support on time management and academic work signpost to LSE Learning Lab and LSE LIFE, LSE Careers, and any other relevant support services.</a:t>
            </a:r>
            <a:endParaRPr lang="en-GB"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“It’s Not Clear to Me”: Responding to Students Experiencing Academic Marginalisation</a:t>
            </a:r>
            <a:endParaRPr lang="en-GB" sz="1800" dirty="0"/>
          </a:p>
        </p:txBody>
      </p:sp>
      <p:sp>
        <p:nvSpPr>
          <p:cNvPr id="3" name="Shape 1"/>
          <p:cNvSpPr/>
          <p:nvPr/>
        </p:nvSpPr>
        <p:spPr>
          <a:xfrm>
            <a:off x="0" y="0"/>
            <a:ext cx="9144000" cy="1197864"/>
          </a:xfrm>
          <a:prstGeom prst="rect">
            <a:avLst/>
          </a:prstGeom>
          <a:solidFill>
            <a:srgbClr val="1C2B5E"/>
          </a:solidFill>
          <a:ln/>
        </p:spPr>
        <p:txBody>
          <a:bodyPr/>
          <a:lstStyle/>
          <a:p>
            <a:endParaRPr lang="en-GB"/>
          </a:p>
        </p:txBody>
      </p:sp>
      <p:sp>
        <p:nvSpPr>
          <p:cNvPr id="4" name="Shape 2"/>
          <p:cNvSpPr/>
          <p:nvPr/>
        </p:nvSpPr>
        <p:spPr>
          <a:xfrm>
            <a:off x="0" y="1197864"/>
            <a:ext cx="9144000" cy="45720"/>
          </a:xfrm>
          <a:prstGeom prst="rect">
            <a:avLst/>
          </a:prstGeom>
          <a:solidFill>
            <a:srgbClr val="4A5A8C"/>
          </a:solidFill>
          <a:ln/>
        </p:spPr>
        <p:txBody>
          <a:bodyPr/>
          <a:lstStyle/>
          <a:p>
            <a:endParaRPr lang="en-GB"/>
          </a:p>
        </p:txBody>
      </p:sp>
      <p:sp>
        <p:nvSpPr>
          <p:cNvPr id="5" name="Shape 3"/>
          <p:cNvSpPr/>
          <p:nvPr/>
        </p:nvSpPr>
        <p:spPr>
          <a:xfrm>
            <a:off x="457200" y="388620"/>
            <a:ext cx="1805940" cy="420624"/>
          </a:xfrm>
          <a:prstGeom prst="rect">
            <a:avLst/>
          </a:prstGeom>
          <a:solidFill>
            <a:srgbClr val="4A5A8C"/>
          </a:solidFill>
          <a:ln/>
        </p:spPr>
        <p:txBody>
          <a:bodyPr/>
          <a:lstStyle/>
          <a:p>
            <a:endParaRPr lang="en-GB"/>
          </a:p>
        </p:txBody>
      </p:sp>
      <p:sp>
        <p:nvSpPr>
          <p:cNvPr id="6" name="Text 4"/>
          <p:cNvSpPr txBox="1"/>
          <p:nvPr/>
        </p:nvSpPr>
        <p:spPr>
          <a:xfrm>
            <a:off x="457200" y="388620"/>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02</a:t>
            </a:r>
            <a:endParaRPr lang="en-GB" sz="1800" dirty="0"/>
          </a:p>
        </p:txBody>
      </p:sp>
      <p:sp>
        <p:nvSpPr>
          <p:cNvPr id="7" name="Text 5"/>
          <p:cNvSpPr txBox="1"/>
          <p:nvPr/>
        </p:nvSpPr>
        <p:spPr>
          <a:xfrm>
            <a:off x="2500884" y="91440"/>
            <a:ext cx="5381244" cy="101498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“It’s Not Clear to Me”: Responding to Students Experiencing Academic Marginalisation</a:t>
            </a:r>
            <a:endParaRPr lang="en-GB" sz="1900" dirty="0"/>
          </a:p>
        </p:txBody>
      </p:sp>
      <p:pic>
        <p:nvPicPr>
          <p:cNvPr id="8" name="Image 0" descr="Decorative section icon"/>
          <p:cNvPicPr>
            <a:picLocks noChangeAspect="1"/>
          </p:cNvPicPr>
          <p:nvPr/>
        </p:nvPicPr>
        <p:blipFill>
          <a:blip r:embed="rId3"/>
          <a:stretch>
            <a:fillRect/>
          </a:stretch>
        </p:blipFill>
        <p:spPr>
          <a:xfrm>
            <a:off x="8174736" y="388620"/>
            <a:ext cx="420624" cy="420624"/>
          </a:xfrm>
          <a:prstGeom prst="rect">
            <a:avLst/>
          </a:prstGeom>
        </p:spPr>
      </p:pic>
      <p:sp>
        <p:nvSpPr>
          <p:cNvPr id="9" name="Text 6"/>
          <p:cNvSpPr txBox="1"/>
          <p:nvPr/>
        </p:nvSpPr>
        <p:spPr>
          <a:xfrm>
            <a:off x="457200" y="1371600"/>
            <a:ext cx="8229600" cy="365760"/>
          </a:xfrm>
          <a:prstGeom prst="rect">
            <a:avLst/>
          </a:prstGeom>
          <a:noFill/>
          <a:ln/>
        </p:spPr>
        <p:txBody>
          <a:bodyPr wrap="square" lIns="0" tIns="0" rIns="0" bIns="0" rtlCol="0" anchor="ctr"/>
          <a:lstStyle/>
          <a:p>
            <a:pPr marL="0" indent="0">
              <a:buNone/>
            </a:pPr>
            <a:r>
              <a:rPr lang="en-GB" sz="1800" b="1" dirty="0">
                <a:solidFill>
                  <a:srgbClr val="4A5A8C"/>
                </a:solidFill>
                <a:latin typeface="Arial" pitchFamily="34" charset="0"/>
                <a:ea typeface="Arial" pitchFamily="34" charset="-122"/>
                <a:cs typeface="Arial" pitchFamily="34" charset="-120"/>
              </a:rPr>
              <a:t>Scenario</a:t>
            </a:r>
            <a:endParaRPr lang="en-GB" sz="1800" dirty="0"/>
          </a:p>
        </p:txBody>
      </p:sp>
      <p:sp>
        <p:nvSpPr>
          <p:cNvPr id="10" name="Shape 7"/>
          <p:cNvSpPr/>
          <p:nvPr/>
        </p:nvSpPr>
        <p:spPr>
          <a:xfrm>
            <a:off x="457200" y="1865376"/>
            <a:ext cx="8229600" cy="1213104"/>
          </a:xfrm>
          <a:prstGeom prst="rect">
            <a:avLst/>
          </a:prstGeom>
          <a:solidFill>
            <a:srgbClr val="FFFFFF"/>
          </a:solidFill>
          <a:ln w="6350">
            <a:solidFill>
              <a:srgbClr val="D0D5E8"/>
            </a:solidFill>
            <a:prstDash val="solid"/>
          </a:ln>
        </p:spPr>
        <p:txBody>
          <a:bodyPr/>
          <a:lstStyle/>
          <a:p>
            <a:endParaRPr lang="en-GB"/>
          </a:p>
        </p:txBody>
      </p:sp>
      <p:sp>
        <p:nvSpPr>
          <p:cNvPr id="11" name="Shape 8"/>
          <p:cNvSpPr/>
          <p:nvPr/>
        </p:nvSpPr>
        <p:spPr>
          <a:xfrm>
            <a:off x="457200" y="1865376"/>
            <a:ext cx="45720" cy="1213104"/>
          </a:xfrm>
          <a:prstGeom prst="rect">
            <a:avLst/>
          </a:prstGeom>
          <a:solidFill>
            <a:srgbClr val="1C2B5E"/>
          </a:solidFill>
          <a:ln/>
        </p:spPr>
        <p:txBody>
          <a:bodyPr/>
          <a:lstStyle/>
          <a:p>
            <a:endParaRPr lang="en-GB"/>
          </a:p>
        </p:txBody>
      </p:sp>
      <p:sp>
        <p:nvSpPr>
          <p:cNvPr id="12" name="Text 9"/>
          <p:cNvSpPr txBox="1"/>
          <p:nvPr/>
        </p:nvSpPr>
        <p:spPr>
          <a:xfrm>
            <a:off x="731520" y="1965960"/>
            <a:ext cx="7735824" cy="1030224"/>
          </a:xfrm>
          <a:prstGeom prst="rect">
            <a:avLst/>
          </a:prstGeom>
          <a:noFill/>
          <a:ln/>
        </p:spPr>
        <p:txBody>
          <a:bodyPr wrap="square" lIns="0" tIns="0" rIns="0" bIns="0" rtlCol="0" anchor="t"/>
          <a:lstStyle/>
          <a:p>
            <a:pPr marL="0" indent="0">
              <a:lnSpc>
                <a:spcPct val="116000"/>
              </a:lnSpc>
              <a:buNone/>
            </a:pPr>
            <a:r>
              <a:rPr lang="en-GB" sz="1600" i="1" dirty="0">
                <a:solidFill>
                  <a:srgbClr val="3D3D5C"/>
                </a:solidFill>
                <a:latin typeface="Arial" pitchFamily="34" charset="0"/>
                <a:ea typeface="Arial" pitchFamily="34" charset="-122"/>
                <a:cs typeface="Arial" pitchFamily="34" charset="-120"/>
              </a:rPr>
              <a:t>Ashlee is concerned their difficulties are being marginalised. Terms like ‘obvious’ and ‘clear’ don’t reflect their experience. Feedback annotations don’t help, and even positive grades leave them confused. Their class teachers have not acknowledged their concerns.</a:t>
            </a:r>
            <a:endParaRPr lang="en-GB" sz="1600" dirty="0"/>
          </a:p>
        </p:txBody>
      </p:sp>
      <p:sp>
        <p:nvSpPr>
          <p:cNvPr id="13" name="Text 10"/>
          <p:cNvSpPr txBox="1"/>
          <p:nvPr/>
        </p:nvSpPr>
        <p:spPr>
          <a:xfrm>
            <a:off x="457200" y="3188208"/>
            <a:ext cx="8229600" cy="365760"/>
          </a:xfrm>
          <a:prstGeom prst="rect">
            <a:avLst/>
          </a:prstGeom>
          <a:noFill/>
          <a:ln/>
        </p:spPr>
        <p:txBody>
          <a:bodyPr wrap="square" lIns="0" tIns="0" rIns="0" bIns="0" rtlCol="0" anchor="ctr"/>
          <a:lstStyle/>
          <a:p>
            <a:pPr marL="0" indent="0">
              <a:buNone/>
            </a:pPr>
            <a:r>
              <a:rPr lang="en-GB" sz="1800" b="1" dirty="0">
                <a:solidFill>
                  <a:srgbClr val="1C2B5E"/>
                </a:solidFill>
                <a:latin typeface="Arial" pitchFamily="34" charset="0"/>
                <a:ea typeface="Arial" pitchFamily="34" charset="-122"/>
                <a:cs typeface="Arial" pitchFamily="34" charset="-120"/>
              </a:rPr>
              <a:t>Reflective questions</a:t>
            </a:r>
            <a:endParaRPr lang="en-GB" sz="1800" dirty="0"/>
          </a:p>
        </p:txBody>
      </p:sp>
      <p:sp>
        <p:nvSpPr>
          <p:cNvPr id="14" name="Shape 11"/>
          <p:cNvSpPr/>
          <p:nvPr/>
        </p:nvSpPr>
        <p:spPr>
          <a:xfrm>
            <a:off x="457200" y="3681984"/>
            <a:ext cx="8229600" cy="64008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3681984"/>
            <a:ext cx="45720" cy="640080"/>
          </a:xfrm>
          <a:prstGeom prst="rect">
            <a:avLst/>
          </a:prstGeom>
          <a:solidFill>
            <a:srgbClr val="1C2B5E"/>
          </a:solidFill>
          <a:ln/>
        </p:spPr>
        <p:txBody>
          <a:bodyPr/>
          <a:lstStyle/>
          <a:p>
            <a:endParaRPr lang="en-GB"/>
          </a:p>
        </p:txBody>
      </p:sp>
      <p:sp>
        <p:nvSpPr>
          <p:cNvPr id="16" name="Shape 13"/>
          <p:cNvSpPr/>
          <p:nvPr/>
        </p:nvSpPr>
        <p:spPr>
          <a:xfrm>
            <a:off x="731520" y="3782568"/>
            <a:ext cx="384048" cy="384048"/>
          </a:xfrm>
          <a:prstGeom prst="ellipse">
            <a:avLst/>
          </a:prstGeom>
          <a:solidFill>
            <a:srgbClr val="1C2B5E"/>
          </a:solidFill>
          <a:ln/>
        </p:spPr>
        <p:txBody>
          <a:bodyPr/>
          <a:lstStyle/>
          <a:p>
            <a:endParaRPr lang="en-GB"/>
          </a:p>
        </p:txBody>
      </p:sp>
      <p:sp>
        <p:nvSpPr>
          <p:cNvPr id="17" name="Text 14"/>
          <p:cNvSpPr txBox="1"/>
          <p:nvPr/>
        </p:nvSpPr>
        <p:spPr>
          <a:xfrm>
            <a:off x="731520" y="3782568"/>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1</a:t>
            </a:r>
            <a:endParaRPr lang="en-GB" sz="1600" dirty="0"/>
          </a:p>
        </p:txBody>
      </p:sp>
      <p:sp>
        <p:nvSpPr>
          <p:cNvPr id="18" name="Text 15"/>
          <p:cNvSpPr txBox="1"/>
          <p:nvPr/>
        </p:nvSpPr>
        <p:spPr>
          <a:xfrm>
            <a:off x="1243584" y="3764280"/>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does language like ‘obvious’ contribute to feelings of exclusion?</a:t>
            </a:r>
            <a:endParaRPr lang="en-GB"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5F9"/>
        </a:solidFill>
        <a:effectLst/>
      </p:bgPr>
    </p:bg>
    <p:spTree>
      <p:nvGrpSpPr>
        <p:cNvPr id="1" name=""/>
        <p:cNvGrpSpPr/>
        <p:nvPr/>
      </p:nvGrpSpPr>
      <p:grpSpPr>
        <a:xfrm>
          <a:off x="0" y="0"/>
          <a:ext cx="0" cy="0"/>
          <a:chOff x="0" y="0"/>
          <a:chExt cx="0" cy="0"/>
        </a:xfrm>
      </p:grpSpPr>
      <p:sp>
        <p:nvSpPr>
          <p:cNvPr id="2" name="Text 0"/>
          <p:cNvSpPr txBox="1">
            <a:spLocks noGrp="1"/>
          </p:cNvSpPr>
          <p:nvPr>
            <p:ph type="title" idx="100" hasCustomPrompt="1"/>
          </p:nvPr>
        </p:nvSpPr>
        <p:spPr>
          <a:xfrm>
            <a:off x="-10972800" y="91440"/>
            <a:ext cx="8229600" cy="731520"/>
          </a:xfrm>
          <a:prstGeom prst="rect">
            <a:avLst/>
          </a:prstGeom>
          <a:noFill/>
          <a:ln/>
        </p:spPr>
        <p:txBody>
          <a:bodyPr wrap="square" rtlCol="0"/>
          <a:lstStyle/>
          <a:p>
            <a:pPr marL="0" indent="0">
              <a:buNone/>
            </a:pPr>
            <a:r>
              <a:rPr lang="en-GB" sz="1800" dirty="0">
                <a:latin typeface="Arial" pitchFamily="34" charset="0"/>
                <a:ea typeface="Arial" pitchFamily="34" charset="-122"/>
                <a:cs typeface="Arial" pitchFamily="34" charset="-120"/>
              </a:rPr>
              <a:t>“It’s Not Clear to Me”: Responding to Students Experiencing Academic Marginalisation (cont.)</a:t>
            </a:r>
            <a:endParaRPr lang="en-GB" sz="1800" dirty="0"/>
          </a:p>
        </p:txBody>
      </p:sp>
      <p:sp>
        <p:nvSpPr>
          <p:cNvPr id="3" name="Shape 1"/>
          <p:cNvSpPr/>
          <p:nvPr/>
        </p:nvSpPr>
        <p:spPr>
          <a:xfrm>
            <a:off x="0" y="0"/>
            <a:ext cx="9144000" cy="1197864"/>
          </a:xfrm>
          <a:prstGeom prst="rect">
            <a:avLst/>
          </a:prstGeom>
          <a:solidFill>
            <a:srgbClr val="1C2B5E"/>
          </a:solidFill>
          <a:ln/>
        </p:spPr>
        <p:txBody>
          <a:bodyPr/>
          <a:lstStyle/>
          <a:p>
            <a:endParaRPr lang="en-GB"/>
          </a:p>
        </p:txBody>
      </p:sp>
      <p:sp>
        <p:nvSpPr>
          <p:cNvPr id="4" name="Shape 2"/>
          <p:cNvSpPr/>
          <p:nvPr/>
        </p:nvSpPr>
        <p:spPr>
          <a:xfrm>
            <a:off x="0" y="1197864"/>
            <a:ext cx="9144000" cy="45720"/>
          </a:xfrm>
          <a:prstGeom prst="rect">
            <a:avLst/>
          </a:prstGeom>
          <a:solidFill>
            <a:srgbClr val="4A5A8C"/>
          </a:solidFill>
          <a:ln/>
        </p:spPr>
        <p:txBody>
          <a:bodyPr/>
          <a:lstStyle/>
          <a:p>
            <a:endParaRPr lang="en-GB"/>
          </a:p>
        </p:txBody>
      </p:sp>
      <p:sp>
        <p:nvSpPr>
          <p:cNvPr id="5" name="Shape 3"/>
          <p:cNvSpPr/>
          <p:nvPr/>
        </p:nvSpPr>
        <p:spPr>
          <a:xfrm>
            <a:off x="457200" y="388620"/>
            <a:ext cx="1805940" cy="420624"/>
          </a:xfrm>
          <a:prstGeom prst="rect">
            <a:avLst/>
          </a:prstGeom>
          <a:solidFill>
            <a:srgbClr val="4A5A8C"/>
          </a:solidFill>
          <a:ln/>
        </p:spPr>
        <p:txBody>
          <a:bodyPr/>
          <a:lstStyle/>
          <a:p>
            <a:endParaRPr lang="en-GB"/>
          </a:p>
        </p:txBody>
      </p:sp>
      <p:sp>
        <p:nvSpPr>
          <p:cNvPr id="6" name="Text 4"/>
          <p:cNvSpPr txBox="1"/>
          <p:nvPr/>
        </p:nvSpPr>
        <p:spPr>
          <a:xfrm>
            <a:off x="457200" y="388620"/>
            <a:ext cx="1805940" cy="420624"/>
          </a:xfrm>
          <a:prstGeom prst="rect">
            <a:avLst/>
          </a:prstGeom>
          <a:noFill/>
          <a:ln/>
        </p:spPr>
        <p:txBody>
          <a:bodyPr wrap="square" lIns="0" tIns="0" rIns="0" bIns="0" rtlCol="0" anchor="ctr"/>
          <a:lstStyle/>
          <a:p>
            <a:pPr marL="0" indent="0" algn="ctr">
              <a:buNone/>
            </a:pPr>
            <a:r>
              <a:rPr lang="en-GB" sz="1800" b="1" dirty="0">
                <a:solidFill>
                  <a:srgbClr val="FFFFFF"/>
                </a:solidFill>
                <a:latin typeface="Arial" pitchFamily="34" charset="0"/>
                <a:ea typeface="Arial" pitchFamily="34" charset="-122"/>
                <a:cs typeface="Arial" pitchFamily="34" charset="-120"/>
              </a:rPr>
              <a:t>MENTORING 02</a:t>
            </a:r>
            <a:endParaRPr lang="en-GB" sz="1800" dirty="0"/>
          </a:p>
        </p:txBody>
      </p:sp>
      <p:sp>
        <p:nvSpPr>
          <p:cNvPr id="7" name="Text 5"/>
          <p:cNvSpPr txBox="1"/>
          <p:nvPr/>
        </p:nvSpPr>
        <p:spPr>
          <a:xfrm>
            <a:off x="2500884" y="91440"/>
            <a:ext cx="5381244" cy="1014984"/>
          </a:xfrm>
          <a:prstGeom prst="rect">
            <a:avLst/>
          </a:prstGeom>
          <a:noFill/>
          <a:ln/>
        </p:spPr>
        <p:txBody>
          <a:bodyPr wrap="square" lIns="0" tIns="0" rIns="0" bIns="0" rtlCol="0" anchor="ctr"/>
          <a:lstStyle/>
          <a:p>
            <a:pPr marL="0" indent="0">
              <a:lnSpc>
                <a:spcPct val="102000"/>
              </a:lnSpc>
              <a:buNone/>
            </a:pPr>
            <a:r>
              <a:rPr lang="en-GB" sz="1900" b="1" dirty="0">
                <a:solidFill>
                  <a:srgbClr val="FFFFFF"/>
                </a:solidFill>
                <a:latin typeface="Arial" pitchFamily="34" charset="0"/>
                <a:ea typeface="Arial" pitchFamily="34" charset="-122"/>
                <a:cs typeface="Arial" pitchFamily="34" charset="-120"/>
              </a:rPr>
              <a:t>“It’s Not Clear to Me”: Responding to Students Experiencing Academic Marginalisation (cont.)</a:t>
            </a:r>
            <a:endParaRPr lang="en-GB" sz="1900" dirty="0"/>
          </a:p>
        </p:txBody>
      </p:sp>
      <p:pic>
        <p:nvPicPr>
          <p:cNvPr id="8" name="Image 0" descr="Decorative section icon"/>
          <p:cNvPicPr>
            <a:picLocks noChangeAspect="1"/>
          </p:cNvPicPr>
          <p:nvPr/>
        </p:nvPicPr>
        <p:blipFill>
          <a:blip r:embed="rId3"/>
          <a:stretch>
            <a:fillRect/>
          </a:stretch>
        </p:blipFill>
        <p:spPr>
          <a:xfrm>
            <a:off x="8174736" y="388620"/>
            <a:ext cx="420624" cy="420624"/>
          </a:xfrm>
          <a:prstGeom prst="rect">
            <a:avLst/>
          </a:prstGeom>
        </p:spPr>
      </p:pic>
      <p:sp>
        <p:nvSpPr>
          <p:cNvPr id="9" name="Shape 6"/>
          <p:cNvSpPr/>
          <p:nvPr/>
        </p:nvSpPr>
        <p:spPr>
          <a:xfrm>
            <a:off x="457200" y="1371600"/>
            <a:ext cx="8229600" cy="640080"/>
          </a:xfrm>
          <a:prstGeom prst="rect">
            <a:avLst/>
          </a:prstGeom>
          <a:solidFill>
            <a:srgbClr val="FFFFFF"/>
          </a:solidFill>
          <a:ln w="6350">
            <a:solidFill>
              <a:srgbClr val="D0D5E8"/>
            </a:solidFill>
            <a:prstDash val="solid"/>
          </a:ln>
        </p:spPr>
        <p:txBody>
          <a:bodyPr/>
          <a:lstStyle/>
          <a:p>
            <a:endParaRPr lang="en-GB"/>
          </a:p>
        </p:txBody>
      </p:sp>
      <p:sp>
        <p:nvSpPr>
          <p:cNvPr id="10" name="Shape 7"/>
          <p:cNvSpPr/>
          <p:nvPr/>
        </p:nvSpPr>
        <p:spPr>
          <a:xfrm>
            <a:off x="457200" y="1371600"/>
            <a:ext cx="45720" cy="640080"/>
          </a:xfrm>
          <a:prstGeom prst="rect">
            <a:avLst/>
          </a:prstGeom>
          <a:solidFill>
            <a:srgbClr val="1C2B5E"/>
          </a:solidFill>
          <a:ln/>
        </p:spPr>
        <p:txBody>
          <a:bodyPr/>
          <a:lstStyle/>
          <a:p>
            <a:endParaRPr lang="en-GB"/>
          </a:p>
        </p:txBody>
      </p:sp>
      <p:sp>
        <p:nvSpPr>
          <p:cNvPr id="11" name="Shape 8"/>
          <p:cNvSpPr/>
          <p:nvPr/>
        </p:nvSpPr>
        <p:spPr>
          <a:xfrm>
            <a:off x="731520" y="1472184"/>
            <a:ext cx="384048" cy="384048"/>
          </a:xfrm>
          <a:prstGeom prst="ellipse">
            <a:avLst/>
          </a:prstGeom>
          <a:solidFill>
            <a:srgbClr val="1C2B5E"/>
          </a:solidFill>
          <a:ln/>
        </p:spPr>
        <p:txBody>
          <a:bodyPr/>
          <a:lstStyle/>
          <a:p>
            <a:endParaRPr lang="en-GB"/>
          </a:p>
        </p:txBody>
      </p:sp>
      <p:sp>
        <p:nvSpPr>
          <p:cNvPr id="12" name="Text 9"/>
          <p:cNvSpPr txBox="1"/>
          <p:nvPr/>
        </p:nvSpPr>
        <p:spPr>
          <a:xfrm>
            <a:off x="731520" y="1472184"/>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2</a:t>
            </a:r>
            <a:endParaRPr lang="en-GB" sz="1600" dirty="0"/>
          </a:p>
        </p:txBody>
      </p:sp>
      <p:sp>
        <p:nvSpPr>
          <p:cNvPr id="13" name="Text 10"/>
          <p:cNvSpPr txBox="1"/>
          <p:nvPr/>
        </p:nvSpPr>
        <p:spPr>
          <a:xfrm>
            <a:off x="1243584" y="1453896"/>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How would you balance emotional distress and academic concerns?</a:t>
            </a:r>
            <a:endParaRPr lang="en-GB" sz="1600" dirty="0"/>
          </a:p>
        </p:txBody>
      </p:sp>
      <p:sp>
        <p:nvSpPr>
          <p:cNvPr id="14" name="Shape 11"/>
          <p:cNvSpPr/>
          <p:nvPr/>
        </p:nvSpPr>
        <p:spPr>
          <a:xfrm>
            <a:off x="457200" y="2121408"/>
            <a:ext cx="8229600" cy="640080"/>
          </a:xfrm>
          <a:prstGeom prst="rect">
            <a:avLst/>
          </a:prstGeom>
          <a:solidFill>
            <a:srgbClr val="FFFFFF"/>
          </a:solidFill>
          <a:ln w="6350">
            <a:solidFill>
              <a:srgbClr val="D0D5E8"/>
            </a:solidFill>
            <a:prstDash val="solid"/>
          </a:ln>
        </p:spPr>
        <p:txBody>
          <a:bodyPr/>
          <a:lstStyle/>
          <a:p>
            <a:endParaRPr lang="en-GB"/>
          </a:p>
        </p:txBody>
      </p:sp>
      <p:sp>
        <p:nvSpPr>
          <p:cNvPr id="15" name="Shape 12"/>
          <p:cNvSpPr/>
          <p:nvPr/>
        </p:nvSpPr>
        <p:spPr>
          <a:xfrm>
            <a:off x="457200" y="2121408"/>
            <a:ext cx="45720" cy="640080"/>
          </a:xfrm>
          <a:prstGeom prst="rect">
            <a:avLst/>
          </a:prstGeom>
          <a:solidFill>
            <a:srgbClr val="1C2B5E"/>
          </a:solidFill>
          <a:ln/>
        </p:spPr>
        <p:txBody>
          <a:bodyPr/>
          <a:lstStyle/>
          <a:p>
            <a:endParaRPr lang="en-GB"/>
          </a:p>
        </p:txBody>
      </p:sp>
      <p:sp>
        <p:nvSpPr>
          <p:cNvPr id="16" name="Shape 13"/>
          <p:cNvSpPr/>
          <p:nvPr/>
        </p:nvSpPr>
        <p:spPr>
          <a:xfrm>
            <a:off x="731520" y="2221992"/>
            <a:ext cx="384048" cy="384048"/>
          </a:xfrm>
          <a:prstGeom prst="ellipse">
            <a:avLst/>
          </a:prstGeom>
          <a:solidFill>
            <a:srgbClr val="1C2B5E"/>
          </a:solidFill>
          <a:ln/>
        </p:spPr>
        <p:txBody>
          <a:bodyPr/>
          <a:lstStyle/>
          <a:p>
            <a:endParaRPr lang="en-GB"/>
          </a:p>
        </p:txBody>
      </p:sp>
      <p:sp>
        <p:nvSpPr>
          <p:cNvPr id="17" name="Text 14"/>
          <p:cNvSpPr txBox="1"/>
          <p:nvPr/>
        </p:nvSpPr>
        <p:spPr>
          <a:xfrm>
            <a:off x="731520" y="2221992"/>
            <a:ext cx="384048" cy="384048"/>
          </a:xfrm>
          <a:prstGeom prst="rect">
            <a:avLst/>
          </a:prstGeom>
          <a:noFill/>
          <a:ln/>
        </p:spPr>
        <p:txBody>
          <a:bodyPr wrap="square" lIns="0" tIns="0" rIns="0" bIns="0" rtlCol="0" anchor="ctr"/>
          <a:lstStyle/>
          <a:p>
            <a:pPr marL="0" indent="0" algn="ctr">
              <a:buNone/>
            </a:pPr>
            <a:r>
              <a:rPr lang="en-GB" sz="1600" b="1" dirty="0">
                <a:solidFill>
                  <a:srgbClr val="FFFFFF"/>
                </a:solidFill>
                <a:latin typeface="Arial" pitchFamily="34" charset="0"/>
                <a:ea typeface="Arial" pitchFamily="34" charset="-122"/>
                <a:cs typeface="Arial" pitchFamily="34" charset="-120"/>
              </a:rPr>
              <a:t>3</a:t>
            </a:r>
            <a:endParaRPr lang="en-GB" sz="1600" dirty="0"/>
          </a:p>
        </p:txBody>
      </p:sp>
      <p:sp>
        <p:nvSpPr>
          <p:cNvPr id="18" name="Text 15"/>
          <p:cNvSpPr txBox="1"/>
          <p:nvPr/>
        </p:nvSpPr>
        <p:spPr>
          <a:xfrm>
            <a:off x="1243584" y="2203704"/>
            <a:ext cx="7223760" cy="29870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Could you advocate for students like Ashlee institutionally?</a:t>
            </a:r>
            <a:endParaRPr lang="en-GB" sz="1600" dirty="0"/>
          </a:p>
        </p:txBody>
      </p:sp>
      <p:sp>
        <p:nvSpPr>
          <p:cNvPr id="19" name="Text 16"/>
          <p:cNvSpPr txBox="1"/>
          <p:nvPr/>
        </p:nvSpPr>
        <p:spPr>
          <a:xfrm>
            <a:off x="457200" y="2871216"/>
            <a:ext cx="8229600" cy="365760"/>
          </a:xfrm>
          <a:prstGeom prst="rect">
            <a:avLst/>
          </a:prstGeom>
          <a:noFill/>
          <a:ln/>
        </p:spPr>
        <p:txBody>
          <a:bodyPr wrap="square" lIns="0" tIns="0" rIns="0" bIns="0" rtlCol="0" anchor="ctr"/>
          <a:lstStyle/>
          <a:p>
            <a:pPr marL="0" indent="0">
              <a:buNone/>
            </a:pPr>
            <a:r>
              <a:rPr lang="en-GB" sz="1800" b="1" dirty="0">
                <a:solidFill>
                  <a:srgbClr val="E0112B"/>
                </a:solidFill>
                <a:latin typeface="Arial" pitchFamily="34" charset="0"/>
                <a:ea typeface="Arial" pitchFamily="34" charset="-122"/>
                <a:cs typeface="Arial" pitchFamily="34" charset="-120"/>
              </a:rPr>
              <a:t>Possible actions</a:t>
            </a:r>
            <a:endParaRPr lang="en-GB" sz="1800" dirty="0"/>
          </a:p>
        </p:txBody>
      </p:sp>
      <p:sp>
        <p:nvSpPr>
          <p:cNvPr id="20" name="Shape 17"/>
          <p:cNvSpPr/>
          <p:nvPr/>
        </p:nvSpPr>
        <p:spPr>
          <a:xfrm>
            <a:off x="457200" y="3364992"/>
            <a:ext cx="8229600" cy="1295400"/>
          </a:xfrm>
          <a:prstGeom prst="rect">
            <a:avLst/>
          </a:prstGeom>
          <a:solidFill>
            <a:srgbClr val="FFFFFF"/>
          </a:solidFill>
          <a:ln w="6350">
            <a:solidFill>
              <a:srgbClr val="D0D5E8"/>
            </a:solidFill>
            <a:prstDash val="solid"/>
          </a:ln>
        </p:spPr>
        <p:txBody>
          <a:bodyPr/>
          <a:lstStyle/>
          <a:p>
            <a:endParaRPr lang="en-GB"/>
          </a:p>
        </p:txBody>
      </p:sp>
      <p:sp>
        <p:nvSpPr>
          <p:cNvPr id="21" name="Shape 18"/>
          <p:cNvSpPr/>
          <p:nvPr/>
        </p:nvSpPr>
        <p:spPr>
          <a:xfrm>
            <a:off x="457200" y="3364992"/>
            <a:ext cx="45720" cy="1295400"/>
          </a:xfrm>
          <a:prstGeom prst="rect">
            <a:avLst/>
          </a:prstGeom>
          <a:solidFill>
            <a:srgbClr val="E0112B"/>
          </a:solidFill>
          <a:ln/>
        </p:spPr>
        <p:txBody>
          <a:bodyPr/>
          <a:lstStyle/>
          <a:p>
            <a:endParaRPr lang="en-GB"/>
          </a:p>
        </p:txBody>
      </p:sp>
      <p:sp>
        <p:nvSpPr>
          <p:cNvPr id="22" name="Text 19"/>
          <p:cNvSpPr txBox="1"/>
          <p:nvPr/>
        </p:nvSpPr>
        <p:spPr>
          <a:xfrm>
            <a:off x="731520" y="3465576"/>
            <a:ext cx="7735824" cy="326136"/>
          </a:xfrm>
          <a:prstGeom prst="rect">
            <a:avLst/>
          </a:prstGeom>
          <a:noFill/>
          <a:ln/>
        </p:spPr>
        <p:txBody>
          <a:bodyPr wrap="square" lIns="0" tIns="0" rIns="0" bIns="0" rtlCol="0" anchor="t"/>
          <a:lstStyle/>
          <a:p>
            <a:pPr marL="0" indent="0">
              <a:lnSpc>
                <a:spcPct val="102000"/>
              </a:lnSpc>
              <a:buNone/>
            </a:pPr>
            <a:r>
              <a:rPr lang="en-GB" sz="1900" b="1" dirty="0">
                <a:solidFill>
                  <a:srgbClr val="1C2B5E"/>
                </a:solidFill>
                <a:latin typeface="Arial" pitchFamily="34" charset="0"/>
                <a:ea typeface="Arial" pitchFamily="34" charset="-122"/>
                <a:cs typeface="Arial" pitchFamily="34" charset="-120"/>
              </a:rPr>
              <a:t>Active listening and validation</a:t>
            </a:r>
            <a:endParaRPr lang="en-GB" sz="1900" dirty="0"/>
          </a:p>
        </p:txBody>
      </p:sp>
      <p:sp>
        <p:nvSpPr>
          <p:cNvPr id="23" name="Text 20"/>
          <p:cNvSpPr txBox="1"/>
          <p:nvPr/>
        </p:nvSpPr>
        <p:spPr>
          <a:xfrm>
            <a:off x="731520" y="3791712"/>
            <a:ext cx="7735824" cy="786384"/>
          </a:xfrm>
          <a:prstGeom prst="rect">
            <a:avLst/>
          </a:prstGeom>
          <a:noFill/>
          <a:ln/>
        </p:spPr>
        <p:txBody>
          <a:bodyPr wrap="square" lIns="0" tIns="0" rIns="0" bIns="0" rtlCol="0" anchor="t"/>
          <a:lstStyle/>
          <a:p>
            <a:pPr marL="0" indent="0">
              <a:lnSpc>
                <a:spcPct val="116000"/>
              </a:lnSpc>
              <a:buNone/>
            </a:pPr>
            <a:r>
              <a:rPr lang="en-GB" sz="1600" dirty="0">
                <a:solidFill>
                  <a:srgbClr val="3D3D5C"/>
                </a:solidFill>
                <a:latin typeface="Arial" pitchFamily="34" charset="0"/>
                <a:ea typeface="Arial" pitchFamily="34" charset="-122"/>
                <a:cs typeface="Arial" pitchFamily="34" charset="-120"/>
              </a:rPr>
              <a:t>Acknowledge the emotional impact of unclear feedback or feeling dismissed. Validating experience builds trust. It might help to think back about your experiences and how you can empathise.</a:t>
            </a:r>
            <a:endParaRPr lang="en-GB"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8410689-43c4-4c97-b035-77dd0f0b4771" xsi:nil="true"/>
    <lcf76f155ced4ddcb4097134ff3c332f xmlns="788c733f-7be1-410d-aa39-6a8d7538e9d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CD8C5E554C9746B74162CF47E78A48" ma:contentTypeVersion="18" ma:contentTypeDescription="Create a new document." ma:contentTypeScope="" ma:versionID="f1d20c4612e1e9ea08214a474e3e847f">
  <xsd:schema xmlns:xsd="http://www.w3.org/2001/XMLSchema" xmlns:xs="http://www.w3.org/2001/XMLSchema" xmlns:p="http://schemas.microsoft.com/office/2006/metadata/properties" xmlns:ns2="788c733f-7be1-410d-aa39-6a8d7538e9db" xmlns:ns3="a8410689-43c4-4c97-b035-77dd0f0b4771" targetNamespace="http://schemas.microsoft.com/office/2006/metadata/properties" ma:root="true" ma:fieldsID="a94c9d1ac1def6bfcc8f8226766db31c" ns2:_="" ns3:_="">
    <xsd:import namespace="788c733f-7be1-410d-aa39-6a8d7538e9db"/>
    <xsd:import namespace="a8410689-43c4-4c97-b035-77dd0f0b477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lcf76f155ced4ddcb4097134ff3c332f" minOccurs="0"/>
                <xsd:element ref="ns3:TaxCatchAll"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8c733f-7be1-410d-aa39-6a8d7538e9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c64bf66-3ab6-4740-8ae4-bf44781f3889"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8410689-43c4-4c97-b035-77dd0f0b477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46f6016-b104-4156-8625-b96f945fce5c}" ma:internalName="TaxCatchAll" ma:showField="CatchAllData" ma:web="a8410689-43c4-4c97-b035-77dd0f0b477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E7FFF2-1471-4884-94E5-2BF69CA65ED1}">
  <ds:schemaRefs>
    <ds:schemaRef ds:uri="http://schemas.microsoft.com/sharepoint/v3/contenttype/forms"/>
  </ds:schemaRefs>
</ds:datastoreItem>
</file>

<file path=customXml/itemProps2.xml><?xml version="1.0" encoding="utf-8"?>
<ds:datastoreItem xmlns:ds="http://schemas.openxmlformats.org/officeDocument/2006/customXml" ds:itemID="{CA8FF39A-14D1-4A26-99E9-606B2E286A1F}">
  <ds:schemaRefs>
    <ds:schemaRef ds:uri="http://schemas.microsoft.com/office/2006/metadata/properties"/>
    <ds:schemaRef ds:uri="http://schemas.microsoft.com/office/infopath/2007/PartnerControls"/>
    <ds:schemaRef ds:uri="a8410689-43c4-4c97-b035-77dd0f0b4771"/>
    <ds:schemaRef ds:uri="788c733f-7be1-410d-aa39-6a8d7538e9db"/>
  </ds:schemaRefs>
</ds:datastoreItem>
</file>

<file path=customXml/itemProps3.xml><?xml version="1.0" encoding="utf-8"?>
<ds:datastoreItem xmlns:ds="http://schemas.openxmlformats.org/officeDocument/2006/customXml" ds:itemID="{31013954-E503-450E-84A8-4A9C7CBAD8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8c733f-7be1-410d-aa39-6a8d7538e9db"/>
    <ds:schemaRef ds:uri="a8410689-43c4-4c97-b035-77dd0f0b47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5567eafd-e777-42a5-91bb-9440fd43b893}" enabled="0" method="" siteId="{5567eafd-e777-42a5-91bb-9440fd43b893}" removed="1"/>
</clbl:labelList>
</file>

<file path=docProps/app.xml><?xml version="1.0" encoding="utf-8"?>
<Properties xmlns="http://schemas.openxmlformats.org/officeDocument/2006/extended-properties" xmlns:vt="http://schemas.openxmlformats.org/officeDocument/2006/docPropsVTypes">
  <TotalTime>130</TotalTime>
  <Words>3207</Words>
  <Application>Microsoft Macintosh PowerPoint</Application>
  <PresentationFormat>On-screen Show (16:9)</PresentationFormat>
  <Paragraphs>390</Paragraphs>
  <Slides>41</Slides>
  <Notes>41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41</vt:i4>
      </vt:variant>
    </vt:vector>
  </HeadingPairs>
  <TitlesOfParts>
    <vt:vector size="43" baseType="lpstr">
      <vt:lpstr>Arial</vt:lpstr>
      <vt:lpstr>Office Theme</vt:lpstr>
      <vt:lpstr>Academic Mentoring and Teaching Scenarios 2026-27</vt:lpstr>
      <vt:lpstr>Contents</vt:lpstr>
      <vt:lpstr>Purpose of This Resource</vt:lpstr>
      <vt:lpstr>PART 1: Academic Mentoring Scenarios</vt:lpstr>
      <vt:lpstr>Overwhelmed and Falling Behind: When the Degree Feels Too Much</vt:lpstr>
      <vt:lpstr>Overwhelmed and Falling Behind: When the Degree Feels Too Much (cont.)</vt:lpstr>
      <vt:lpstr>Overwhelmed and Falling Behind: When the Degree Feels Too Much (cont.)</vt:lpstr>
      <vt:lpstr>“It’s Not Clear to Me”: Responding to Students Experiencing Academic Marginalisation</vt:lpstr>
      <vt:lpstr>“It’s Not Clear to Me”: Responding to Students Experiencing Academic Marginalisation (cont.)</vt:lpstr>
      <vt:lpstr>“It’s Not Clear to Me”: Responding to Students Experiencing Academic Marginalisation (cont.)</vt:lpstr>
      <vt:lpstr>Addressing Disrespect and Creating Safe Group Spaces</vt:lpstr>
      <vt:lpstr>Addressing Disrespect and Creating Safe Group Spaces (cont.)</vt:lpstr>
      <vt:lpstr>Addressing Disrespect and Creating Safe Group Spaces (cont.)</vt:lpstr>
      <vt:lpstr>Establishing Boundaries and Referrals</vt:lpstr>
      <vt:lpstr>Establishing Boundaries and Referrals (cont.)</vt:lpstr>
      <vt:lpstr>Establishing Boundaries and Referrals (cont.)</vt:lpstr>
      <vt:lpstr>Career Prospects and Managing Workload</vt:lpstr>
      <vt:lpstr>Career Prospects and Managing Workload (cont.)</vt:lpstr>
      <vt:lpstr>Homesickness and Financial Difficulties</vt:lpstr>
      <vt:lpstr>Homesickness and Financial Difficulties (cont.)</vt:lpstr>
      <vt:lpstr>Recognising Crisis: Responding to a Student at Risk of Self-Harm</vt:lpstr>
      <vt:lpstr>Recognising Crisis: Responding to a Student at Risk of Self-Harm (cont.)</vt:lpstr>
      <vt:lpstr>Recognising Crisis: Responding to a Student at Risk of Self-Harm (cont.)</vt:lpstr>
      <vt:lpstr>PART 2: Creating Inclusive and Principled Classrooms</vt:lpstr>
      <vt:lpstr>Navigating Student Challenges to Course Content and Teaching Authority</vt:lpstr>
      <vt:lpstr>Navigating Student Challenges to Course Content and Teaching Authority (cont.)</vt:lpstr>
      <vt:lpstr>Responding to Stereotyping in Class Discussions</vt:lpstr>
      <vt:lpstr>Responding to Stereotyping in Class Discussions (cont.)</vt:lpstr>
      <vt:lpstr>Supporting a Student with Maths Anxiety Through Inclusive Teaching</vt:lpstr>
      <vt:lpstr>Supporting a Student with Maths Anxiety Through Inclusive Teaching (cont.)</vt:lpstr>
      <vt:lpstr>Inaccessible Media: Responding to Student Feedback After Class</vt:lpstr>
      <vt:lpstr>Inaccessible Media: Responding to Student Feedback After Class (cont.)</vt:lpstr>
      <vt:lpstr>Managing Charged Discussion Around Race and Stop-and-Search Data</vt:lpstr>
      <vt:lpstr>Managing Charged Discussion Around Race and Stop-and-Search Data (cont.)</vt:lpstr>
      <vt:lpstr>Managing Charged Discussion Around Race and Stop-and-Search Data (cont.)</vt:lpstr>
      <vt:lpstr>“I Know the Material, But Not Like This”: Supporting Disabled Students in Assessment</vt:lpstr>
      <vt:lpstr>“I Know the Material, But Not Like This”: Supporting Disabled Students in Assessment (cont.)</vt:lpstr>
      <vt:lpstr>“I Know the Material, But Not Like This”: Supporting Disabled Students in Assessment (cont.)</vt:lpstr>
      <vt:lpstr>PART 3: Key Referral Services at LSE</vt:lpstr>
      <vt:lpstr>Key Referral Services at LSE</vt:lpstr>
      <vt:lpstr>Thank you</vt:lpstr>
    </vt:vector>
  </TitlesOfParts>
  <Company>London School of Economics and Political Science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Mentoring and Teaching Scenarios 2026-27</dc:title>
  <dc:subject>Staff development resource, Eden Centre for Education Enhancement</dc:subject>
  <dc:creator>LSE Design Unit</dc:creator>
  <cp:lastModifiedBy>Akile Ahmet</cp:lastModifiedBy>
  <cp:revision>2</cp:revision>
  <dcterms:created xsi:type="dcterms:W3CDTF">2026-09-09T08:28:24Z</dcterms:created>
  <dcterms:modified xsi:type="dcterms:W3CDTF">2026-09-10T12:59:53Z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0x010100D7CD8C5E554C9746B74162CF47E78A48</vt:lpwstr>
  </property>
  <property fmtid="{D5CDD505-2E9C-101B-9397-08002B2CF9AE}" pid="3" name="MediaServiceImageTags">
    <vt:lpwstr/>
  </property>
</Properties>
</file>