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5"/>
  </p:sldMasterIdLst>
  <p:notesMasterIdLst>
    <p:notesMasterId r:id="rId11"/>
  </p:notesMasterIdLst>
  <p:sldIdLst>
    <p:sldId id="256" r:id="rId6"/>
    <p:sldId id="266" r:id="rId7"/>
    <p:sldId id="262" r:id="rId8"/>
    <p:sldId id="263" r:id="rId9"/>
    <p:sldId id="264" r:id="rId10"/>
  </p:sldIdLst>
  <p:sldSz cx="7561263" cy="10693400"/>
  <p:notesSz cx="6797675" cy="9928225"/>
  <p:defaultTextStyle>
    <a:defPPr>
      <a:defRPr lang="en-US"/>
    </a:defPPr>
    <a:lvl1pPr algn="l" defTabSz="1042988" rtl="0" fontAlgn="base">
      <a:spcBef>
        <a:spcPct val="0"/>
      </a:spcBef>
      <a:spcAft>
        <a:spcPct val="0"/>
      </a:spcAft>
      <a:defRPr sz="2100" b="1" kern="1200">
        <a:solidFill>
          <a:schemeClr val="tx1"/>
        </a:solidFill>
        <a:latin typeface="Arial" panose="020B0604020202020204" pitchFamily="34" charset="0"/>
        <a:ea typeface="+mn-ea"/>
        <a:cs typeface="+mn-cs"/>
      </a:defRPr>
    </a:lvl1pPr>
    <a:lvl2pPr marL="520700" indent="-63500" algn="l" defTabSz="1042988" rtl="0" fontAlgn="base">
      <a:spcBef>
        <a:spcPct val="0"/>
      </a:spcBef>
      <a:spcAft>
        <a:spcPct val="0"/>
      </a:spcAft>
      <a:defRPr sz="2100" b="1" kern="1200">
        <a:solidFill>
          <a:schemeClr val="tx1"/>
        </a:solidFill>
        <a:latin typeface="Arial" panose="020B0604020202020204" pitchFamily="34" charset="0"/>
        <a:ea typeface="+mn-ea"/>
        <a:cs typeface="+mn-cs"/>
      </a:defRPr>
    </a:lvl2pPr>
    <a:lvl3pPr marL="1042988" indent="-128588" algn="l" defTabSz="1042988" rtl="0" fontAlgn="base">
      <a:spcBef>
        <a:spcPct val="0"/>
      </a:spcBef>
      <a:spcAft>
        <a:spcPct val="0"/>
      </a:spcAft>
      <a:defRPr sz="2100" b="1" kern="1200">
        <a:solidFill>
          <a:schemeClr val="tx1"/>
        </a:solidFill>
        <a:latin typeface="Arial" panose="020B0604020202020204" pitchFamily="34" charset="0"/>
        <a:ea typeface="+mn-ea"/>
        <a:cs typeface="+mn-cs"/>
      </a:defRPr>
    </a:lvl3pPr>
    <a:lvl4pPr marL="1563688" indent="-192088" algn="l" defTabSz="1042988" rtl="0" fontAlgn="base">
      <a:spcBef>
        <a:spcPct val="0"/>
      </a:spcBef>
      <a:spcAft>
        <a:spcPct val="0"/>
      </a:spcAft>
      <a:defRPr sz="2100" b="1" kern="1200">
        <a:solidFill>
          <a:schemeClr val="tx1"/>
        </a:solidFill>
        <a:latin typeface="Arial" panose="020B0604020202020204" pitchFamily="34" charset="0"/>
        <a:ea typeface="+mn-ea"/>
        <a:cs typeface="+mn-cs"/>
      </a:defRPr>
    </a:lvl4pPr>
    <a:lvl5pPr marL="2085975" indent="-257175" algn="l" defTabSz="1042988" rtl="0" fontAlgn="base">
      <a:spcBef>
        <a:spcPct val="0"/>
      </a:spcBef>
      <a:spcAft>
        <a:spcPct val="0"/>
      </a:spcAft>
      <a:defRPr sz="2100" b="1" kern="1200">
        <a:solidFill>
          <a:schemeClr val="tx1"/>
        </a:solidFill>
        <a:latin typeface="Arial" panose="020B0604020202020204" pitchFamily="34" charset="0"/>
        <a:ea typeface="+mn-ea"/>
        <a:cs typeface="+mn-cs"/>
      </a:defRPr>
    </a:lvl5pPr>
    <a:lvl6pPr marL="2286000" algn="l" defTabSz="914400" rtl="0" eaLnBrk="1" latinLnBrk="0" hangingPunct="1">
      <a:defRPr sz="2100" b="1" kern="1200">
        <a:solidFill>
          <a:schemeClr val="tx1"/>
        </a:solidFill>
        <a:latin typeface="Arial" panose="020B0604020202020204" pitchFamily="34" charset="0"/>
        <a:ea typeface="+mn-ea"/>
        <a:cs typeface="+mn-cs"/>
      </a:defRPr>
    </a:lvl6pPr>
    <a:lvl7pPr marL="2743200" algn="l" defTabSz="914400" rtl="0" eaLnBrk="1" latinLnBrk="0" hangingPunct="1">
      <a:defRPr sz="2100" b="1" kern="1200">
        <a:solidFill>
          <a:schemeClr val="tx1"/>
        </a:solidFill>
        <a:latin typeface="Arial" panose="020B0604020202020204" pitchFamily="34" charset="0"/>
        <a:ea typeface="+mn-ea"/>
        <a:cs typeface="+mn-cs"/>
      </a:defRPr>
    </a:lvl7pPr>
    <a:lvl8pPr marL="3200400" algn="l" defTabSz="914400" rtl="0" eaLnBrk="1" latinLnBrk="0" hangingPunct="1">
      <a:defRPr sz="2100" b="1" kern="1200">
        <a:solidFill>
          <a:schemeClr val="tx1"/>
        </a:solidFill>
        <a:latin typeface="Arial" panose="020B0604020202020204" pitchFamily="34" charset="0"/>
        <a:ea typeface="+mn-ea"/>
        <a:cs typeface="+mn-cs"/>
      </a:defRPr>
    </a:lvl8pPr>
    <a:lvl9pPr marL="3657600" algn="l" defTabSz="914400" rtl="0" eaLnBrk="1" latinLnBrk="0" hangingPunct="1">
      <a:defRPr sz="2100" b="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1554" userDrawn="1">
          <p15:clr>
            <a:srgbClr val="A4A3A4"/>
          </p15:clr>
        </p15:guide>
        <p15:guide id="2" pos="238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Clare Leahy" initials="CL [2]" lastIdx="16" clrIdx="6">
    <p:extLst>
      <p:ext uri="{19B8F6BF-5375-455C-9EA6-DF929625EA0E}">
        <p15:presenceInfo xmlns:p15="http://schemas.microsoft.com/office/powerpoint/2012/main" userId="S::cleahy@optimum.co.uk::e36ea77e-b8fa-4343-bc77-08179fc3f2eb" providerId="AD"/>
      </p:ext>
    </p:extLst>
  </p:cmAuthor>
  <p:cmAuthor id="1" name="Clare Leahy" initials="CL" lastIdx="20" clrIdx="0">
    <p:extLst>
      <p:ext uri="{19B8F6BF-5375-455C-9EA6-DF929625EA0E}">
        <p15:presenceInfo xmlns:p15="http://schemas.microsoft.com/office/powerpoint/2012/main" userId="S-1-5-21-1588057235-2298104034-1572904165-7766" providerId="AD"/>
      </p:ext>
    </p:extLst>
  </p:cmAuthor>
  <p:cmAuthor id="8" name="Rehman2,M" initials="R" lastIdx="86" clrIdx="7">
    <p:extLst>
      <p:ext uri="{19B8F6BF-5375-455C-9EA6-DF929625EA0E}">
        <p15:presenceInfo xmlns:p15="http://schemas.microsoft.com/office/powerpoint/2012/main" userId="S-1-5-21-70982057-922121612-1704399178-396135" providerId="AD"/>
      </p:ext>
    </p:extLst>
  </p:cmAuthor>
  <p:cmAuthor id="2" name="Lowri Needham" initials="LN" lastIdx="10" clrIdx="1">
    <p:extLst>
      <p:ext uri="{19B8F6BF-5375-455C-9EA6-DF929625EA0E}">
        <p15:presenceInfo xmlns:p15="http://schemas.microsoft.com/office/powerpoint/2012/main" userId="S-1-5-21-1588057235-2298104034-1572904165-4931" providerId="AD"/>
      </p:ext>
    </p:extLst>
  </p:cmAuthor>
  <p:cmAuthor id="9" name="Robin Wilson" initials="RW" lastIdx="2" clrIdx="8">
    <p:extLst>
      <p:ext uri="{19B8F6BF-5375-455C-9EA6-DF929625EA0E}">
        <p15:presenceInfo xmlns:p15="http://schemas.microsoft.com/office/powerpoint/2012/main" userId="S::rwilson@optimum.co.uk::5fc38ab8-ac93-4426-936c-f2e7d097aa4e" providerId="AD"/>
      </p:ext>
    </p:extLst>
  </p:cmAuthor>
  <p:cmAuthor id="3" name="Jennifer Mills" initials="JM" lastIdx="30" clrIdx="2">
    <p:extLst>
      <p:ext uri="{19B8F6BF-5375-455C-9EA6-DF929625EA0E}">
        <p15:presenceInfo xmlns:p15="http://schemas.microsoft.com/office/powerpoint/2012/main" userId="S-1-5-21-1588057235-2298104034-1572904165-7763" providerId="AD"/>
      </p:ext>
    </p:extLst>
  </p:cmAuthor>
  <p:cmAuthor id="4" name="Olivia Allum-Cornforth" initials="OA" lastIdx="5" clrIdx="3">
    <p:extLst>
      <p:ext uri="{19B8F6BF-5375-455C-9EA6-DF929625EA0E}">
        <p15:presenceInfo xmlns:p15="http://schemas.microsoft.com/office/powerpoint/2012/main" userId="S-1-5-21-1588057235-2298104034-1572904165-7744" providerId="AD"/>
      </p:ext>
    </p:extLst>
  </p:cmAuthor>
  <p:cmAuthor id="5" name="Hannah" initials="H" lastIdx="4" clrIdx="4">
    <p:extLst>
      <p:ext uri="{19B8F6BF-5375-455C-9EA6-DF929625EA0E}">
        <p15:presenceInfo xmlns:p15="http://schemas.microsoft.com/office/powerpoint/2012/main" userId="Hannah" providerId="None"/>
      </p:ext>
    </p:extLst>
  </p:cmAuthor>
  <p:cmAuthor id="6" name="Edward Sutton" initials="ES" lastIdx="5" clrIdx="5">
    <p:extLst>
      <p:ext uri="{19B8F6BF-5375-455C-9EA6-DF929625EA0E}">
        <p15:presenceInfo xmlns:p15="http://schemas.microsoft.com/office/powerpoint/2012/main" userId="S::esutton@optimum.co.uk::185124f0-4d25-4e5d-b00f-78f9b3e0ae7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43131"/>
    <a:srgbClr val="F93131"/>
    <a:srgbClr val="00B5AF"/>
    <a:srgbClr val="943634"/>
    <a:srgbClr val="3C726C"/>
    <a:srgbClr val="D8D8D8"/>
    <a:srgbClr val="FFDFC2"/>
    <a:srgbClr val="DDDDDD"/>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815" autoAdjust="0"/>
    <p:restoredTop sz="94671" autoAdjust="0"/>
  </p:normalViewPr>
  <p:slideViewPr>
    <p:cSldViewPr>
      <p:cViewPr varScale="1">
        <p:scale>
          <a:sx n="72" d="100"/>
          <a:sy n="72" d="100"/>
        </p:scale>
        <p:origin x="3360" y="78"/>
      </p:cViewPr>
      <p:guideLst>
        <p:guide orient="horz" pos="1554"/>
        <p:guide pos="238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79" d="100"/>
          <a:sy n="79" d="100"/>
        </p:scale>
        <p:origin x="3954" y="102"/>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33" tIns="45717" rIns="91433" bIns="45717" numCol="1" anchor="t" anchorCtr="0" compatLnSpc="1">
            <a:prstTxWarp prst="textNoShape">
              <a:avLst/>
            </a:prstTxWarp>
          </a:bodyPr>
          <a:lstStyle>
            <a:lvl1pPr eaLnBrk="0" hangingPunct="0">
              <a:defRPr sz="1200" b="0">
                <a:latin typeface="Arial" charset="0"/>
              </a:defRPr>
            </a:lvl1pPr>
          </a:lstStyle>
          <a:p>
            <a:pPr>
              <a:defRPr/>
            </a:pPr>
            <a:endParaRPr lang="en-GB" dirty="0"/>
          </a:p>
        </p:txBody>
      </p:sp>
      <p:sp>
        <p:nvSpPr>
          <p:cNvPr id="5123"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33" tIns="45717" rIns="91433" bIns="45717" numCol="1" anchor="t" anchorCtr="0" compatLnSpc="1">
            <a:prstTxWarp prst="textNoShape">
              <a:avLst/>
            </a:prstTxWarp>
          </a:bodyPr>
          <a:lstStyle>
            <a:lvl1pPr algn="r" eaLnBrk="0" hangingPunct="0">
              <a:defRPr sz="1200" b="0">
                <a:latin typeface="Arial" charset="0"/>
              </a:defRPr>
            </a:lvl1pPr>
          </a:lstStyle>
          <a:p>
            <a:pPr>
              <a:defRPr/>
            </a:pPr>
            <a:fld id="{66582CB0-BB50-4A11-99EC-BCC5BDE9541B}" type="datetimeFigureOut">
              <a:rPr lang="en-GB"/>
              <a:pPr>
                <a:defRPr/>
              </a:pPr>
              <a:t>31/10/2019</a:t>
            </a:fld>
            <a:endParaRPr lang="en-GB" dirty="0"/>
          </a:p>
        </p:txBody>
      </p:sp>
      <p:sp>
        <p:nvSpPr>
          <p:cNvPr id="6148" name="Rectangle 4"/>
          <p:cNvSpPr>
            <a:spLocks noGrp="1" noRot="1" noChangeAspect="1" noChangeArrowheads="1" noTextEdit="1"/>
          </p:cNvSpPr>
          <p:nvPr>
            <p:ph type="sldImg" idx="2"/>
          </p:nvPr>
        </p:nvSpPr>
        <p:spPr bwMode="auto">
          <a:xfrm>
            <a:off x="2082800" y="744538"/>
            <a:ext cx="263207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33" tIns="45717" rIns="91433" bIns="45717"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5126"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33" tIns="45717" rIns="91433" bIns="45717" numCol="1" anchor="b" anchorCtr="0" compatLnSpc="1">
            <a:prstTxWarp prst="textNoShape">
              <a:avLst/>
            </a:prstTxWarp>
          </a:bodyPr>
          <a:lstStyle>
            <a:lvl1pPr eaLnBrk="0" hangingPunct="0">
              <a:defRPr sz="1200" b="0">
                <a:latin typeface="Arial" charset="0"/>
              </a:defRPr>
            </a:lvl1pPr>
          </a:lstStyle>
          <a:p>
            <a:pPr>
              <a:defRPr/>
            </a:pPr>
            <a:endParaRPr lang="en-GB" dirty="0"/>
          </a:p>
        </p:txBody>
      </p:sp>
      <p:sp>
        <p:nvSpPr>
          <p:cNvPr id="5127"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33" tIns="45717" rIns="91433" bIns="45717" numCol="1" anchor="b" anchorCtr="0" compatLnSpc="1">
            <a:prstTxWarp prst="textNoShape">
              <a:avLst/>
            </a:prstTxWarp>
          </a:bodyPr>
          <a:lstStyle>
            <a:lvl1pPr algn="r" eaLnBrk="0" hangingPunct="0">
              <a:defRPr sz="1200" b="0"/>
            </a:lvl1pPr>
          </a:lstStyle>
          <a:p>
            <a:fld id="{224B4689-3119-4EBC-959D-9505CFAFD815}" type="slidenum">
              <a:rPr lang="en-GB" altLang="en-US"/>
              <a:pPr/>
              <a:t>‹#›</a:t>
            </a:fld>
            <a:endParaRPr lang="en-GB" altLang="en-US" dirty="0"/>
          </a:p>
        </p:txBody>
      </p:sp>
    </p:spTree>
    <p:extLst>
      <p:ext uri="{BB962C8B-B14F-4D97-AF65-F5344CB8AC3E}">
        <p14:creationId xmlns:p14="http://schemas.microsoft.com/office/powerpoint/2010/main" val="31915135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24B4689-3119-4EBC-959D-9505CFAFD815}" type="slidenum">
              <a:rPr lang="en-GB" altLang="en-US" smtClean="0"/>
              <a:pPr/>
              <a:t>1</a:t>
            </a:fld>
            <a:endParaRPr lang="en-GB" altLang="en-US" dirty="0"/>
          </a:p>
        </p:txBody>
      </p:sp>
    </p:spTree>
    <p:extLst>
      <p:ext uri="{BB962C8B-B14F-4D97-AF65-F5344CB8AC3E}">
        <p14:creationId xmlns:p14="http://schemas.microsoft.com/office/powerpoint/2010/main" val="35239135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24B4689-3119-4EBC-959D-9505CFAFD815}" type="slidenum">
              <a:rPr lang="en-GB" altLang="en-US" smtClean="0"/>
              <a:pPr/>
              <a:t>2</a:t>
            </a:fld>
            <a:endParaRPr lang="en-GB" altLang="en-US" dirty="0"/>
          </a:p>
        </p:txBody>
      </p:sp>
    </p:spTree>
    <p:extLst>
      <p:ext uri="{BB962C8B-B14F-4D97-AF65-F5344CB8AC3E}">
        <p14:creationId xmlns:p14="http://schemas.microsoft.com/office/powerpoint/2010/main" val="29259183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24B4689-3119-4EBC-959D-9505CFAFD815}" type="slidenum">
              <a:rPr lang="en-GB" altLang="en-US" smtClean="0"/>
              <a:pPr/>
              <a:t>3</a:t>
            </a:fld>
            <a:endParaRPr lang="en-GB" altLang="en-US" dirty="0"/>
          </a:p>
        </p:txBody>
      </p:sp>
    </p:spTree>
    <p:extLst>
      <p:ext uri="{BB962C8B-B14F-4D97-AF65-F5344CB8AC3E}">
        <p14:creationId xmlns:p14="http://schemas.microsoft.com/office/powerpoint/2010/main" val="6774463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24B4689-3119-4EBC-959D-9505CFAFD815}" type="slidenum">
              <a:rPr lang="en-GB" altLang="en-US" smtClean="0"/>
              <a:pPr/>
              <a:t>4</a:t>
            </a:fld>
            <a:endParaRPr lang="en-GB" altLang="en-US" dirty="0"/>
          </a:p>
        </p:txBody>
      </p:sp>
    </p:spTree>
    <p:extLst>
      <p:ext uri="{BB962C8B-B14F-4D97-AF65-F5344CB8AC3E}">
        <p14:creationId xmlns:p14="http://schemas.microsoft.com/office/powerpoint/2010/main" val="398448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24B4689-3119-4EBC-959D-9505CFAFD815}" type="slidenum">
              <a:rPr lang="en-GB" altLang="en-US" smtClean="0"/>
              <a:pPr/>
              <a:t>5</a:t>
            </a:fld>
            <a:endParaRPr lang="en-GB" altLang="en-US" dirty="0"/>
          </a:p>
        </p:txBody>
      </p:sp>
    </p:spTree>
    <p:extLst>
      <p:ext uri="{BB962C8B-B14F-4D97-AF65-F5344CB8AC3E}">
        <p14:creationId xmlns:p14="http://schemas.microsoft.com/office/powerpoint/2010/main" val="16838239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Title 8"/>
          <p:cNvSpPr>
            <a:spLocks noGrp="1"/>
          </p:cNvSpPr>
          <p:nvPr>
            <p:ph type="title" hasCustomPrompt="1"/>
          </p:nvPr>
        </p:nvSpPr>
        <p:spPr>
          <a:xfrm>
            <a:off x="635794" y="378148"/>
            <a:ext cx="6293644" cy="540060"/>
          </a:xfrm>
          <a:prstGeom prst="rect">
            <a:avLst/>
          </a:prstGeom>
          <a:solidFill>
            <a:srgbClr val="F43131"/>
          </a:solidFill>
        </p:spPr>
        <p:txBody>
          <a:bodyPr anchor="ctr" anchorCtr="0"/>
          <a:lstStyle>
            <a:lvl1pPr>
              <a:defRPr sz="2000"/>
            </a:lvl1pPr>
          </a:lstStyle>
          <a:p>
            <a:r>
              <a:rPr lang="en-GB" dirty="0">
                <a:latin typeface="Roboto" panose="02000000000000000000" pitchFamily="2" charset="0"/>
                <a:ea typeface="Roboto" panose="02000000000000000000" pitchFamily="2" charset="0"/>
              </a:rPr>
              <a:t>Shortlisting in </a:t>
            </a:r>
            <a:r>
              <a:rPr lang="en-GB" dirty="0" err="1">
                <a:latin typeface="Roboto" panose="02000000000000000000" pitchFamily="2" charset="0"/>
                <a:ea typeface="Roboto" panose="02000000000000000000" pitchFamily="2" charset="0"/>
              </a:rPr>
              <a:t>EngageATS</a:t>
            </a:r>
            <a:endParaRPr lang="en-GB" dirty="0"/>
          </a:p>
        </p:txBody>
      </p:sp>
      <p:pic>
        <p:nvPicPr>
          <p:cNvPr id="3" name="Picture 2">
            <a:extLst>
              <a:ext uri="{FF2B5EF4-FFF2-40B4-BE49-F238E27FC236}">
                <a16:creationId xmlns:a16="http://schemas.microsoft.com/office/drawing/2014/main" xmlns="" id="{89A48A6B-A960-42BF-9955-8C5F7275786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49825" y="263526"/>
            <a:ext cx="1979613" cy="671300"/>
          </a:xfrm>
          <a:prstGeom prst="rect">
            <a:avLst/>
          </a:prstGeom>
        </p:spPr>
      </p:pic>
    </p:spTree>
    <p:extLst>
      <p:ext uri="{BB962C8B-B14F-4D97-AF65-F5344CB8AC3E}">
        <p14:creationId xmlns:p14="http://schemas.microsoft.com/office/powerpoint/2010/main" val="1273883593"/>
      </p:ext>
    </p:extLst>
  </p:cSld>
  <p:clrMapOvr>
    <a:masterClrMapping/>
  </p:clrMapOvr>
  <p:extLst>
    <p:ext uri="{DCECCB84-F9BA-43D5-87BE-67443E8EF086}">
      <p15:sldGuideLst xmlns:p15="http://schemas.microsoft.com/office/powerpoint/2012/main">
        <p15:guide id="2" pos="3005" userDrawn="1">
          <p15:clr>
            <a:srgbClr val="FBAE40"/>
          </p15:clr>
        </p15:guide>
        <p15:guide id="3" pos="396" userDrawn="1">
          <p15:clr>
            <a:srgbClr val="FBAE40"/>
          </p15:clr>
        </p15:guide>
        <p15:guide id="4" pos="1644" userDrawn="1">
          <p15:clr>
            <a:srgbClr val="FBAE40"/>
          </p15:clr>
        </p15:guide>
        <p15:guide id="5" pos="1758" userDrawn="1">
          <p15:clr>
            <a:srgbClr val="FBAE40"/>
          </p15:clr>
        </p15:guide>
        <p15:guide id="6" pos="3118" userDrawn="1">
          <p15:clr>
            <a:srgbClr val="FBAE40"/>
          </p15:clr>
        </p15:guide>
        <p15:guide id="7" pos="4365" userDrawn="1">
          <p15:clr>
            <a:srgbClr val="FBAE40"/>
          </p15:clr>
        </p15:guide>
        <p15:guide id="8" pos="2382" userDrawn="1">
          <p15:clr>
            <a:srgbClr val="FBAE40"/>
          </p15:clr>
        </p15:guide>
        <p15:guide id="9" pos="2495" userDrawn="1">
          <p15:clr>
            <a:srgbClr val="FBAE40"/>
          </p15:clr>
        </p15:guide>
        <p15:guide id="10" pos="2268" userDrawn="1">
          <p15:clr>
            <a:srgbClr val="FBAE40"/>
          </p15:clr>
        </p15:guide>
        <p15:guide id="11" orient="horz" pos="646"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txBox="1">
            <a:spLocks/>
          </p:cNvSpPr>
          <p:nvPr userDrawn="1"/>
        </p:nvSpPr>
        <p:spPr>
          <a:xfrm>
            <a:off x="635794" y="9988550"/>
            <a:ext cx="6289675" cy="360363"/>
          </a:xfrm>
          <a:prstGeom prst="rect">
            <a:avLst/>
          </a:prstGeom>
        </p:spPr>
        <p:txBody>
          <a:bodyPr lIns="0" tIns="52153" rIns="0" bIns="52153" anchor="ctr"/>
          <a:lstStyle>
            <a:lvl1pPr algn="l">
              <a:tabLst>
                <a:tab pos="5745163" algn="r"/>
              </a:tabLst>
              <a:defRPr sz="800">
                <a:solidFill>
                  <a:schemeClr val="tx1"/>
                </a:solidFill>
              </a:defRPr>
            </a:lvl1pPr>
          </a:lstStyle>
          <a:p>
            <a:pPr>
              <a:tabLst>
                <a:tab pos="6276975" algn="r"/>
              </a:tabLst>
              <a:defRPr/>
            </a:pPr>
            <a:r>
              <a:rPr lang="en-US" b="0" dirty="0">
                <a:latin typeface="Roboto" panose="02000000000000000000" pitchFamily="2" charset="0"/>
                <a:ea typeface="Roboto" panose="02000000000000000000" pitchFamily="2" charset="0"/>
              </a:rPr>
              <a:t>Copyright © 2019	   Created by Optimum (www.optimum.co.uk)</a:t>
            </a:r>
          </a:p>
          <a:p>
            <a:pPr>
              <a:tabLst>
                <a:tab pos="6276975" algn="r"/>
              </a:tabLst>
              <a:defRPr/>
            </a:pPr>
            <a:r>
              <a:rPr lang="en-US" b="0" dirty="0">
                <a:latin typeface="Roboto" panose="02000000000000000000" pitchFamily="2" charset="0"/>
                <a:ea typeface="Roboto" panose="02000000000000000000" pitchFamily="2" charset="0"/>
              </a:rPr>
              <a:t>Version 1.0 – October</a:t>
            </a:r>
            <a:r>
              <a:rPr lang="en-US" b="0" baseline="0" dirty="0">
                <a:latin typeface="Roboto" panose="02000000000000000000" pitchFamily="2" charset="0"/>
                <a:ea typeface="Roboto" panose="02000000000000000000" pitchFamily="2" charset="0"/>
              </a:rPr>
              <a:t> 2019</a:t>
            </a:r>
            <a:r>
              <a:rPr lang="en-US" b="0" dirty="0">
                <a:latin typeface="Roboto" panose="02000000000000000000" pitchFamily="2" charset="0"/>
                <a:ea typeface="Roboto" panose="02000000000000000000" pitchFamily="2" charset="0"/>
              </a:rPr>
              <a:t>	for The London School of Economics and Political Science</a:t>
            </a:r>
            <a:endParaRPr lang="en-GB" b="0" dirty="0">
              <a:latin typeface="Roboto" panose="02000000000000000000" pitchFamily="2" charset="0"/>
              <a:ea typeface="Roboto" panose="02000000000000000000" pitchFamily="2" charset="0"/>
            </a:endParaRPr>
          </a:p>
        </p:txBody>
      </p:sp>
      <p:sp>
        <p:nvSpPr>
          <p:cNvPr id="8" name="Footer Placeholder 4"/>
          <p:cNvSpPr txBox="1">
            <a:spLocks/>
          </p:cNvSpPr>
          <p:nvPr userDrawn="1"/>
        </p:nvSpPr>
        <p:spPr>
          <a:xfrm>
            <a:off x="635794" y="10179270"/>
            <a:ext cx="5629113" cy="360363"/>
          </a:xfrm>
          <a:prstGeom prst="rect">
            <a:avLst/>
          </a:prstGeom>
        </p:spPr>
        <p:txBody>
          <a:bodyPr lIns="0" tIns="52153" rIns="0" bIns="52153" anchor="ctr"/>
          <a:lstStyle>
            <a:lvl1pPr algn="l">
              <a:tabLst>
                <a:tab pos="5745163" algn="r"/>
              </a:tabLst>
              <a:defRPr sz="800">
                <a:solidFill>
                  <a:schemeClr val="tx1"/>
                </a:solidFill>
              </a:defRPr>
            </a:lvl1pPr>
          </a:lstStyle>
          <a:p>
            <a:pPr algn="ctr">
              <a:tabLst>
                <a:tab pos="3051175" algn="l"/>
                <a:tab pos="5745163" algn="r"/>
              </a:tabLst>
              <a:defRPr/>
            </a:pPr>
            <a:r>
              <a:rPr lang="en-GB" b="0" dirty="0">
                <a:latin typeface="Roboto" panose="02000000000000000000" pitchFamily="2" charset="0"/>
                <a:ea typeface="Roboto" panose="02000000000000000000" pitchFamily="2" charset="0"/>
              </a:rPr>
              <a:t>Page </a:t>
            </a:r>
            <a:fld id="{EF16FC44-2FAE-40B1-B508-E377A9AF63AC}" type="slidenum">
              <a:rPr lang="en-GB" b="0" smtClean="0">
                <a:latin typeface="Roboto" panose="02000000000000000000" pitchFamily="2" charset="0"/>
                <a:ea typeface="Roboto" panose="02000000000000000000" pitchFamily="2" charset="0"/>
              </a:rPr>
              <a:pPr algn="ctr">
                <a:tabLst>
                  <a:tab pos="3051175" algn="l"/>
                  <a:tab pos="5745163" algn="r"/>
                </a:tabLst>
                <a:defRPr/>
              </a:pPr>
              <a:t>‹#›</a:t>
            </a:fld>
            <a:r>
              <a:rPr lang="en-GB" b="0" dirty="0">
                <a:latin typeface="Roboto" panose="02000000000000000000" pitchFamily="2" charset="0"/>
                <a:ea typeface="Roboto" panose="02000000000000000000" pitchFamily="2" charset="0"/>
              </a:rPr>
              <a:t> of 5</a:t>
            </a:r>
          </a:p>
        </p:txBody>
      </p:sp>
    </p:spTree>
  </p:cSld>
  <p:clrMap bg1="lt1" tx1="dk1" bg2="lt2" tx2="dk2" accent1="accent1" accent2="accent2" accent3="accent3" accent4="accent4" accent5="accent5" accent6="accent6" hlink="hlink" folHlink="folHlink"/>
  <p:sldLayoutIdLst>
    <p:sldLayoutId id="2147483699" r:id="rId1"/>
  </p:sldLayoutIdLst>
  <p:txStyles>
    <p:titleStyle>
      <a:lvl1pPr algn="l" defTabSz="1042988" rtl="0" eaLnBrk="0" fontAlgn="base" hangingPunct="0">
        <a:spcBef>
          <a:spcPct val="0"/>
        </a:spcBef>
        <a:spcAft>
          <a:spcPct val="0"/>
        </a:spcAft>
        <a:defRPr sz="1600" kern="1200">
          <a:solidFill>
            <a:schemeClr val="bg1"/>
          </a:solidFill>
          <a:latin typeface="Arial" charset="0"/>
          <a:ea typeface="+mj-ea"/>
          <a:cs typeface="+mj-cs"/>
        </a:defRPr>
      </a:lvl1pPr>
      <a:lvl2pPr algn="l" defTabSz="1042988" rtl="0" eaLnBrk="0" fontAlgn="base" hangingPunct="0">
        <a:spcBef>
          <a:spcPct val="0"/>
        </a:spcBef>
        <a:spcAft>
          <a:spcPct val="0"/>
        </a:spcAft>
        <a:defRPr sz="1600">
          <a:solidFill>
            <a:schemeClr val="bg1"/>
          </a:solidFill>
          <a:latin typeface="Arial" charset="0"/>
        </a:defRPr>
      </a:lvl2pPr>
      <a:lvl3pPr algn="l" defTabSz="1042988" rtl="0" eaLnBrk="0" fontAlgn="base" hangingPunct="0">
        <a:spcBef>
          <a:spcPct val="0"/>
        </a:spcBef>
        <a:spcAft>
          <a:spcPct val="0"/>
        </a:spcAft>
        <a:defRPr sz="1600">
          <a:solidFill>
            <a:schemeClr val="bg1"/>
          </a:solidFill>
          <a:latin typeface="Arial" charset="0"/>
        </a:defRPr>
      </a:lvl3pPr>
      <a:lvl4pPr algn="l" defTabSz="1042988" rtl="0" eaLnBrk="0" fontAlgn="base" hangingPunct="0">
        <a:spcBef>
          <a:spcPct val="0"/>
        </a:spcBef>
        <a:spcAft>
          <a:spcPct val="0"/>
        </a:spcAft>
        <a:defRPr sz="1600">
          <a:solidFill>
            <a:schemeClr val="bg1"/>
          </a:solidFill>
          <a:latin typeface="Arial" charset="0"/>
        </a:defRPr>
      </a:lvl4pPr>
      <a:lvl5pPr algn="l" defTabSz="1042988" rtl="0" eaLnBrk="0" fontAlgn="base" hangingPunct="0">
        <a:spcBef>
          <a:spcPct val="0"/>
        </a:spcBef>
        <a:spcAft>
          <a:spcPct val="0"/>
        </a:spcAft>
        <a:defRPr sz="1600">
          <a:solidFill>
            <a:schemeClr val="bg1"/>
          </a:solidFill>
          <a:latin typeface="Arial" charset="0"/>
        </a:defRPr>
      </a:lvl5pPr>
      <a:lvl6pPr marL="457200" algn="r" defTabSz="1042988" rtl="0" fontAlgn="base">
        <a:spcBef>
          <a:spcPct val="0"/>
        </a:spcBef>
        <a:spcAft>
          <a:spcPct val="0"/>
        </a:spcAft>
        <a:defRPr sz="3200">
          <a:solidFill>
            <a:schemeClr val="bg1"/>
          </a:solidFill>
          <a:latin typeface="Calibri" pitchFamily="34" charset="0"/>
        </a:defRPr>
      </a:lvl6pPr>
      <a:lvl7pPr marL="914400" algn="r" defTabSz="1042988" rtl="0" fontAlgn="base">
        <a:spcBef>
          <a:spcPct val="0"/>
        </a:spcBef>
        <a:spcAft>
          <a:spcPct val="0"/>
        </a:spcAft>
        <a:defRPr sz="3200">
          <a:solidFill>
            <a:schemeClr val="bg1"/>
          </a:solidFill>
          <a:latin typeface="Calibri" pitchFamily="34" charset="0"/>
        </a:defRPr>
      </a:lvl7pPr>
      <a:lvl8pPr marL="1371600" algn="r" defTabSz="1042988" rtl="0" fontAlgn="base">
        <a:spcBef>
          <a:spcPct val="0"/>
        </a:spcBef>
        <a:spcAft>
          <a:spcPct val="0"/>
        </a:spcAft>
        <a:defRPr sz="3200">
          <a:solidFill>
            <a:schemeClr val="bg1"/>
          </a:solidFill>
          <a:latin typeface="Calibri" pitchFamily="34" charset="0"/>
        </a:defRPr>
      </a:lvl8pPr>
      <a:lvl9pPr marL="1828800" algn="r" defTabSz="1042988" rtl="0" fontAlgn="base">
        <a:spcBef>
          <a:spcPct val="0"/>
        </a:spcBef>
        <a:spcAft>
          <a:spcPct val="0"/>
        </a:spcAft>
        <a:defRPr sz="3200">
          <a:solidFill>
            <a:schemeClr val="bg1"/>
          </a:solidFill>
          <a:latin typeface="Calibri" pitchFamily="34" charset="0"/>
        </a:defRPr>
      </a:lvl9pPr>
    </p:titleStyle>
    <p:bodyStyle>
      <a:lvl1pPr marL="390525" indent="-390525" algn="l" defTabSz="1042988" rtl="0" eaLnBrk="0" fontAlgn="base" hangingPunct="0">
        <a:spcBef>
          <a:spcPct val="20000"/>
        </a:spcBef>
        <a:spcAft>
          <a:spcPct val="0"/>
        </a:spcAft>
        <a:buFont typeface="Arial" panose="020B0604020202020204" pitchFamily="34" charset="0"/>
        <a:defRPr sz="1400" kern="1200">
          <a:solidFill>
            <a:schemeClr val="tx1"/>
          </a:solidFill>
          <a:latin typeface="Arial" charset="0"/>
          <a:ea typeface="+mn-ea"/>
          <a:cs typeface="+mn-cs"/>
        </a:defRPr>
      </a:lvl1pPr>
      <a:lvl2pPr marL="846138" indent="-325438" algn="l" defTabSz="1042988" rtl="0" eaLnBrk="0" fontAlgn="base" hangingPunct="0">
        <a:spcBef>
          <a:spcPct val="20000"/>
        </a:spcBef>
        <a:spcAft>
          <a:spcPct val="0"/>
        </a:spcAft>
        <a:buFont typeface="Arial" panose="020B0604020202020204" pitchFamily="34" charset="0"/>
        <a:buChar char="–"/>
        <a:defRPr sz="3200" kern="1200">
          <a:solidFill>
            <a:schemeClr val="tx1"/>
          </a:solidFill>
          <a:latin typeface="Arial" charset="0"/>
          <a:ea typeface="+mn-ea"/>
          <a:cs typeface="+mn-cs"/>
        </a:defRPr>
      </a:lvl2pPr>
      <a:lvl3pPr marL="1303338" indent="-260350" algn="l" defTabSz="1042988" rtl="0" eaLnBrk="0" fontAlgn="base" hangingPunct="0">
        <a:spcBef>
          <a:spcPct val="20000"/>
        </a:spcBef>
        <a:spcAft>
          <a:spcPct val="0"/>
        </a:spcAft>
        <a:buFont typeface="Arial" panose="020B0604020202020204" pitchFamily="34" charset="0"/>
        <a:buChar char="•"/>
        <a:defRPr sz="2700" kern="1200">
          <a:solidFill>
            <a:schemeClr val="tx1"/>
          </a:solidFill>
          <a:latin typeface="Arial" charset="0"/>
          <a:ea typeface="+mn-ea"/>
          <a:cs typeface="+mn-cs"/>
        </a:defRPr>
      </a:lvl3pPr>
      <a:lvl4pPr marL="1824038" indent="-260350" algn="l" defTabSz="1042988" rtl="0" eaLnBrk="0" fontAlgn="base" hangingPunct="0">
        <a:spcBef>
          <a:spcPct val="20000"/>
        </a:spcBef>
        <a:spcAft>
          <a:spcPct val="0"/>
        </a:spcAft>
        <a:buFont typeface="Arial" panose="020B0604020202020204" pitchFamily="34" charset="0"/>
        <a:buChar char="–"/>
        <a:defRPr sz="2300" kern="1200">
          <a:solidFill>
            <a:schemeClr val="tx1"/>
          </a:solidFill>
          <a:latin typeface="Arial" charset="0"/>
          <a:ea typeface="+mn-ea"/>
          <a:cs typeface="+mn-cs"/>
        </a:defRPr>
      </a:lvl4pPr>
      <a:lvl5pPr marL="2346325" indent="-260350" algn="l" defTabSz="1042988" rtl="0" eaLnBrk="0" fontAlgn="base" hangingPunct="0">
        <a:spcBef>
          <a:spcPct val="20000"/>
        </a:spcBef>
        <a:spcAft>
          <a:spcPct val="0"/>
        </a:spcAft>
        <a:buFont typeface="Arial" panose="020B0604020202020204" pitchFamily="34" charset="0"/>
        <a:buChar char="»"/>
        <a:defRPr sz="2300" kern="1200">
          <a:solidFill>
            <a:schemeClr val="tx1"/>
          </a:solidFill>
          <a:latin typeface="Arial" charset="0"/>
          <a:ea typeface="+mn-ea"/>
          <a:cs typeface="+mn-cs"/>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C31D6671-49A8-44AE-8D2C-E866A5A75D55}"/>
              </a:ext>
            </a:extLst>
          </p:cNvPr>
          <p:cNvPicPr>
            <a:picLocks noChangeAspect="1"/>
          </p:cNvPicPr>
          <p:nvPr/>
        </p:nvPicPr>
        <p:blipFill>
          <a:blip r:embed="rId3"/>
          <a:stretch>
            <a:fillRect/>
          </a:stretch>
        </p:blipFill>
        <p:spPr>
          <a:xfrm>
            <a:off x="639048" y="1819348"/>
            <a:ext cx="6283165" cy="1787393"/>
          </a:xfrm>
          <a:prstGeom prst="rect">
            <a:avLst/>
          </a:prstGeom>
          <a:ln w="12700">
            <a:solidFill>
              <a:schemeClr val="tx1"/>
            </a:solidFill>
          </a:ln>
        </p:spPr>
      </p:pic>
      <p:sp>
        <p:nvSpPr>
          <p:cNvPr id="3" name="Title 2"/>
          <p:cNvSpPr>
            <a:spLocks noGrp="1"/>
          </p:cNvSpPr>
          <p:nvPr>
            <p:ph type="title"/>
          </p:nvPr>
        </p:nvSpPr>
        <p:spPr>
          <a:xfrm>
            <a:off x="634873" y="377636"/>
            <a:ext cx="4131817" cy="540060"/>
          </a:xfrm>
          <a:solidFill>
            <a:srgbClr val="F43131"/>
          </a:solidFill>
        </p:spPr>
        <p:txBody>
          <a:bodyPr>
            <a:noAutofit/>
          </a:bodyPr>
          <a:lstStyle/>
          <a:p>
            <a:r>
              <a:rPr lang="en-GB" sz="1200" dirty="0">
                <a:latin typeface="Roboto" panose="02000000000000000000" pitchFamily="2" charset="0"/>
                <a:ea typeface="Roboto" panose="02000000000000000000" pitchFamily="2" charset="0"/>
              </a:rPr>
              <a:t>Shortlisting Professional Services vacancies – anonymised applications in the E-recruitment system</a:t>
            </a:r>
          </a:p>
        </p:txBody>
      </p:sp>
      <p:sp>
        <p:nvSpPr>
          <p:cNvPr id="24" name="Text Box 10"/>
          <p:cNvSpPr txBox="1">
            <a:spLocks noChangeArrowheads="1"/>
          </p:cNvSpPr>
          <p:nvPr/>
        </p:nvSpPr>
        <p:spPr bwMode="auto">
          <a:xfrm>
            <a:off x="632870" y="1026220"/>
            <a:ext cx="4132805" cy="257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72000">
            <a:spAutoFit/>
          </a:bodyPr>
          <a:lstStyle>
            <a:lvl1pPr eaLnBrk="0" hangingPunct="0">
              <a:defRPr sz="2100" b="1">
                <a:solidFill>
                  <a:schemeClr val="tx1"/>
                </a:solidFill>
                <a:latin typeface="Arial" panose="020B0604020202020204" pitchFamily="34" charset="0"/>
              </a:defRPr>
            </a:lvl1pPr>
            <a:lvl2pPr marL="742950" indent="-285750" eaLnBrk="0" hangingPunct="0">
              <a:defRPr sz="2100" b="1">
                <a:solidFill>
                  <a:schemeClr val="tx1"/>
                </a:solidFill>
                <a:latin typeface="Arial" panose="020B0604020202020204" pitchFamily="34" charset="0"/>
              </a:defRPr>
            </a:lvl2pPr>
            <a:lvl3pPr marL="1143000" indent="-228600" eaLnBrk="0" hangingPunct="0">
              <a:defRPr sz="2100" b="1">
                <a:solidFill>
                  <a:schemeClr val="tx1"/>
                </a:solidFill>
                <a:latin typeface="Arial" panose="020B0604020202020204" pitchFamily="34" charset="0"/>
              </a:defRPr>
            </a:lvl3pPr>
            <a:lvl4pPr marL="1600200" indent="-228600" eaLnBrk="0" hangingPunct="0">
              <a:defRPr sz="2100" b="1">
                <a:solidFill>
                  <a:schemeClr val="tx1"/>
                </a:solidFill>
                <a:latin typeface="Arial" panose="020B0604020202020204" pitchFamily="34" charset="0"/>
              </a:defRPr>
            </a:lvl4pPr>
            <a:lvl5pPr marL="2057400" indent="-228600" eaLnBrk="0" hangingPunct="0">
              <a:defRPr sz="2100" b="1">
                <a:solidFill>
                  <a:schemeClr val="tx1"/>
                </a:solidFill>
                <a:latin typeface="Arial" panose="020B0604020202020204" pitchFamily="34" charset="0"/>
              </a:defRPr>
            </a:lvl5pPr>
            <a:lvl6pPr marL="2514600" indent="-228600" eaLnBrk="0" fontAlgn="base" hangingPunct="0">
              <a:spcBef>
                <a:spcPct val="0"/>
              </a:spcBef>
              <a:spcAft>
                <a:spcPct val="0"/>
              </a:spcAft>
              <a:defRPr sz="2100" b="1">
                <a:solidFill>
                  <a:schemeClr val="tx1"/>
                </a:solidFill>
                <a:latin typeface="Arial" panose="020B0604020202020204" pitchFamily="34" charset="0"/>
              </a:defRPr>
            </a:lvl6pPr>
            <a:lvl7pPr marL="2971800" indent="-228600" eaLnBrk="0" fontAlgn="base" hangingPunct="0">
              <a:spcBef>
                <a:spcPct val="0"/>
              </a:spcBef>
              <a:spcAft>
                <a:spcPct val="0"/>
              </a:spcAft>
              <a:defRPr sz="2100" b="1">
                <a:solidFill>
                  <a:schemeClr val="tx1"/>
                </a:solidFill>
                <a:latin typeface="Arial" panose="020B0604020202020204" pitchFamily="34" charset="0"/>
              </a:defRPr>
            </a:lvl7pPr>
            <a:lvl8pPr marL="3429000" indent="-228600" eaLnBrk="0" fontAlgn="base" hangingPunct="0">
              <a:spcBef>
                <a:spcPct val="0"/>
              </a:spcBef>
              <a:spcAft>
                <a:spcPct val="0"/>
              </a:spcAft>
              <a:defRPr sz="2100" b="1">
                <a:solidFill>
                  <a:schemeClr val="tx1"/>
                </a:solidFill>
                <a:latin typeface="Arial" panose="020B0604020202020204" pitchFamily="34" charset="0"/>
              </a:defRPr>
            </a:lvl8pPr>
            <a:lvl9pPr marL="3886200" indent="-228600" eaLnBrk="0" fontAlgn="base" hangingPunct="0">
              <a:spcBef>
                <a:spcPct val="0"/>
              </a:spcBef>
              <a:spcAft>
                <a:spcPct val="0"/>
              </a:spcAft>
              <a:defRPr sz="2100" b="1">
                <a:solidFill>
                  <a:schemeClr val="tx1"/>
                </a:solidFill>
                <a:latin typeface="Arial" panose="020B0604020202020204" pitchFamily="34" charset="0"/>
              </a:defRPr>
            </a:lvl9pPr>
          </a:lstStyle>
          <a:p>
            <a:pPr defTabSz="914400">
              <a:spcBef>
                <a:spcPts val="0"/>
              </a:spcBef>
              <a:defRPr/>
            </a:pPr>
            <a:r>
              <a:rPr lang="en-GB" sz="1200" dirty="0">
                <a:solidFill>
                  <a:srgbClr val="F43131"/>
                </a:solidFill>
                <a:latin typeface="Roboto" panose="02000000000000000000" pitchFamily="2" charset="0"/>
                <a:ea typeface="Roboto" panose="02000000000000000000" pitchFamily="2" charset="0"/>
                <a:sym typeface="Wingdings" pitchFamily="2" charset="2"/>
              </a:rPr>
              <a:t>Viewing applications for a vacancy </a:t>
            </a:r>
          </a:p>
        </p:txBody>
      </p:sp>
      <p:sp>
        <p:nvSpPr>
          <p:cNvPr id="15" name="Rectangle: Rounded Corners 14">
            <a:extLst>
              <a:ext uri="{FF2B5EF4-FFF2-40B4-BE49-F238E27FC236}">
                <a16:creationId xmlns:a16="http://schemas.microsoft.com/office/drawing/2014/main" xmlns="" id="{E11B7598-1938-45A2-BB43-A65C7F10856C}"/>
              </a:ext>
            </a:extLst>
          </p:cNvPr>
          <p:cNvSpPr/>
          <p:nvPr/>
        </p:nvSpPr>
        <p:spPr>
          <a:xfrm>
            <a:off x="1116334" y="1818308"/>
            <a:ext cx="720080" cy="210623"/>
          </a:xfrm>
          <a:prstGeom prst="round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 Box 10">
            <a:extLst>
              <a:ext uri="{FF2B5EF4-FFF2-40B4-BE49-F238E27FC236}">
                <a16:creationId xmlns:a16="http://schemas.microsoft.com/office/drawing/2014/main" xmlns="" id="{F2216927-0AE3-402F-AA38-4CC59A7764BE}"/>
              </a:ext>
            </a:extLst>
          </p:cNvPr>
          <p:cNvSpPr txBox="1">
            <a:spLocks noChangeArrowheads="1"/>
          </p:cNvSpPr>
          <p:nvPr/>
        </p:nvSpPr>
        <p:spPr bwMode="auto">
          <a:xfrm>
            <a:off x="633414" y="1278248"/>
            <a:ext cx="6296024" cy="461665"/>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GB" sz="1000" b="0" dirty="0">
                <a:latin typeface="Roboto" panose="02000000000000000000"/>
                <a:ea typeface="Roboto" panose="02000000000000000000" pitchFamily="2" charset="0"/>
                <a:cs typeface="Tahoma" panose="020B0604030504040204" pitchFamily="34" charset="0"/>
              </a:rPr>
              <a:t>You can view applications for a vacancy from the Panel Home tab</a:t>
            </a:r>
            <a:r>
              <a:rPr lang="en-GB" sz="1000" b="0" dirty="0">
                <a:latin typeface="Roboto" panose="02000000000000000000" pitchFamily="2" charset="0"/>
                <a:ea typeface="Roboto" panose="02000000000000000000" pitchFamily="2" charset="0"/>
                <a:cs typeface="Tahoma" panose="020B0604030504040204" pitchFamily="34" charset="0"/>
              </a:rPr>
              <a:t>. The Panel Home tab displays information about published vacancies including the vacancy name, status and the number of applications received for the vacancy.</a:t>
            </a:r>
          </a:p>
        </p:txBody>
      </p:sp>
      <p:sp>
        <p:nvSpPr>
          <p:cNvPr id="17" name="Rectangle: Rounded Corners 16">
            <a:extLst>
              <a:ext uri="{FF2B5EF4-FFF2-40B4-BE49-F238E27FC236}">
                <a16:creationId xmlns:a16="http://schemas.microsoft.com/office/drawing/2014/main" xmlns="" id="{C698ACA8-CDE0-4662-B03D-EEAD0E2AB065}"/>
              </a:ext>
            </a:extLst>
          </p:cNvPr>
          <p:cNvSpPr/>
          <p:nvPr/>
        </p:nvSpPr>
        <p:spPr>
          <a:xfrm>
            <a:off x="684286" y="2530843"/>
            <a:ext cx="6237927" cy="210623"/>
          </a:xfrm>
          <a:prstGeom prst="round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 Box 10">
            <a:extLst>
              <a:ext uri="{FF2B5EF4-FFF2-40B4-BE49-F238E27FC236}">
                <a16:creationId xmlns:a16="http://schemas.microsoft.com/office/drawing/2014/main" xmlns="" id="{A9D3C150-B586-4908-9817-9DDC1598B17F}"/>
              </a:ext>
            </a:extLst>
          </p:cNvPr>
          <p:cNvSpPr txBox="1">
            <a:spLocks noChangeArrowheads="1"/>
          </p:cNvSpPr>
          <p:nvPr/>
        </p:nvSpPr>
        <p:spPr bwMode="auto">
          <a:xfrm>
            <a:off x="628650" y="3690516"/>
            <a:ext cx="6300788" cy="846386"/>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Click the ‘+’ icon, on the vacancy you want to view, to expand the Stages tab. All vacancy stages that have one or more candidates are displayed. The status for vacancies which require shortlisting is PS – New submitted application/shortlisting. </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Click the </a:t>
            </a:r>
            <a:r>
              <a:rPr lang="en-GB" sz="1000" dirty="0">
                <a:latin typeface="Roboto" panose="02000000000000000000" pitchFamily="2" charset="0"/>
                <a:ea typeface="Roboto" panose="02000000000000000000" pitchFamily="2" charset="0"/>
                <a:cs typeface="Tahoma" panose="020B0604030504040204" pitchFamily="34" charset="0"/>
              </a:rPr>
              <a:t>PS – New submitted application/shortlisting</a:t>
            </a:r>
            <a:r>
              <a:rPr lang="en-GB" sz="1000" b="0" dirty="0">
                <a:latin typeface="Roboto" panose="02000000000000000000" pitchFamily="2" charset="0"/>
                <a:ea typeface="Roboto" panose="02000000000000000000" pitchFamily="2" charset="0"/>
                <a:cs typeface="Tahoma" panose="020B0604030504040204" pitchFamily="34" charset="0"/>
              </a:rPr>
              <a:t> in the Stages tab. The Candidate recommendations page opens.</a:t>
            </a:r>
          </a:p>
        </p:txBody>
      </p:sp>
      <p:sp>
        <p:nvSpPr>
          <p:cNvPr id="26" name="Rectangle: Rounded Corners 25">
            <a:extLst>
              <a:ext uri="{FF2B5EF4-FFF2-40B4-BE49-F238E27FC236}">
                <a16:creationId xmlns:a16="http://schemas.microsoft.com/office/drawing/2014/main" xmlns="" id="{A8D7AFB6-7D57-4423-85EC-4FC4138E8477}"/>
              </a:ext>
            </a:extLst>
          </p:cNvPr>
          <p:cNvSpPr/>
          <p:nvPr/>
        </p:nvSpPr>
        <p:spPr>
          <a:xfrm>
            <a:off x="756294" y="2822055"/>
            <a:ext cx="109721" cy="107934"/>
          </a:xfrm>
          <a:prstGeom prst="round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Rounded Corners 26">
            <a:extLst>
              <a:ext uri="{FF2B5EF4-FFF2-40B4-BE49-F238E27FC236}">
                <a16:creationId xmlns:a16="http://schemas.microsoft.com/office/drawing/2014/main" xmlns="" id="{8881A37D-1941-4043-952F-9246427FC75D}"/>
              </a:ext>
            </a:extLst>
          </p:cNvPr>
          <p:cNvSpPr/>
          <p:nvPr/>
        </p:nvSpPr>
        <p:spPr>
          <a:xfrm>
            <a:off x="863950" y="3225033"/>
            <a:ext cx="1926873" cy="210623"/>
          </a:xfrm>
          <a:prstGeom prst="round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 Box 10">
            <a:extLst>
              <a:ext uri="{FF2B5EF4-FFF2-40B4-BE49-F238E27FC236}">
                <a16:creationId xmlns:a16="http://schemas.microsoft.com/office/drawing/2014/main" xmlns="" id="{78942593-F33D-4CAC-BEA5-D0E556976B78}"/>
              </a:ext>
            </a:extLst>
          </p:cNvPr>
          <p:cNvSpPr txBox="1">
            <a:spLocks noChangeArrowheads="1"/>
          </p:cNvSpPr>
          <p:nvPr/>
        </p:nvSpPr>
        <p:spPr bwMode="auto">
          <a:xfrm>
            <a:off x="617848" y="4583868"/>
            <a:ext cx="6315257" cy="257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72000">
            <a:spAutoFit/>
          </a:bodyPr>
          <a:lstStyle>
            <a:lvl1pPr eaLnBrk="0" hangingPunct="0">
              <a:defRPr sz="2100" b="1">
                <a:solidFill>
                  <a:schemeClr val="tx1"/>
                </a:solidFill>
                <a:latin typeface="Arial" panose="020B0604020202020204" pitchFamily="34" charset="0"/>
              </a:defRPr>
            </a:lvl1pPr>
            <a:lvl2pPr marL="742950" indent="-285750" eaLnBrk="0" hangingPunct="0">
              <a:defRPr sz="2100" b="1">
                <a:solidFill>
                  <a:schemeClr val="tx1"/>
                </a:solidFill>
                <a:latin typeface="Arial" panose="020B0604020202020204" pitchFamily="34" charset="0"/>
              </a:defRPr>
            </a:lvl2pPr>
            <a:lvl3pPr marL="1143000" indent="-228600" eaLnBrk="0" hangingPunct="0">
              <a:defRPr sz="2100" b="1">
                <a:solidFill>
                  <a:schemeClr val="tx1"/>
                </a:solidFill>
                <a:latin typeface="Arial" panose="020B0604020202020204" pitchFamily="34" charset="0"/>
              </a:defRPr>
            </a:lvl3pPr>
            <a:lvl4pPr marL="1600200" indent="-228600" eaLnBrk="0" hangingPunct="0">
              <a:defRPr sz="2100" b="1">
                <a:solidFill>
                  <a:schemeClr val="tx1"/>
                </a:solidFill>
                <a:latin typeface="Arial" panose="020B0604020202020204" pitchFamily="34" charset="0"/>
              </a:defRPr>
            </a:lvl4pPr>
            <a:lvl5pPr marL="2057400" indent="-228600" eaLnBrk="0" hangingPunct="0">
              <a:defRPr sz="2100" b="1">
                <a:solidFill>
                  <a:schemeClr val="tx1"/>
                </a:solidFill>
                <a:latin typeface="Arial" panose="020B0604020202020204" pitchFamily="34" charset="0"/>
              </a:defRPr>
            </a:lvl5pPr>
            <a:lvl6pPr marL="2514600" indent="-228600" eaLnBrk="0" fontAlgn="base" hangingPunct="0">
              <a:spcBef>
                <a:spcPct val="0"/>
              </a:spcBef>
              <a:spcAft>
                <a:spcPct val="0"/>
              </a:spcAft>
              <a:defRPr sz="2100" b="1">
                <a:solidFill>
                  <a:schemeClr val="tx1"/>
                </a:solidFill>
                <a:latin typeface="Arial" panose="020B0604020202020204" pitchFamily="34" charset="0"/>
              </a:defRPr>
            </a:lvl6pPr>
            <a:lvl7pPr marL="2971800" indent="-228600" eaLnBrk="0" fontAlgn="base" hangingPunct="0">
              <a:spcBef>
                <a:spcPct val="0"/>
              </a:spcBef>
              <a:spcAft>
                <a:spcPct val="0"/>
              </a:spcAft>
              <a:defRPr sz="2100" b="1">
                <a:solidFill>
                  <a:schemeClr val="tx1"/>
                </a:solidFill>
                <a:latin typeface="Arial" panose="020B0604020202020204" pitchFamily="34" charset="0"/>
              </a:defRPr>
            </a:lvl7pPr>
            <a:lvl8pPr marL="3429000" indent="-228600" eaLnBrk="0" fontAlgn="base" hangingPunct="0">
              <a:spcBef>
                <a:spcPct val="0"/>
              </a:spcBef>
              <a:spcAft>
                <a:spcPct val="0"/>
              </a:spcAft>
              <a:defRPr sz="2100" b="1">
                <a:solidFill>
                  <a:schemeClr val="tx1"/>
                </a:solidFill>
                <a:latin typeface="Arial" panose="020B0604020202020204" pitchFamily="34" charset="0"/>
              </a:defRPr>
            </a:lvl8pPr>
            <a:lvl9pPr marL="3886200" indent="-228600" eaLnBrk="0" fontAlgn="base" hangingPunct="0">
              <a:spcBef>
                <a:spcPct val="0"/>
              </a:spcBef>
              <a:spcAft>
                <a:spcPct val="0"/>
              </a:spcAft>
              <a:defRPr sz="2100" b="1">
                <a:solidFill>
                  <a:schemeClr val="tx1"/>
                </a:solidFill>
                <a:latin typeface="Arial" panose="020B0604020202020204" pitchFamily="34" charset="0"/>
              </a:defRPr>
            </a:lvl9pPr>
          </a:lstStyle>
          <a:p>
            <a:pPr defTabSz="914400">
              <a:spcBef>
                <a:spcPts val="0"/>
              </a:spcBef>
              <a:defRPr/>
            </a:pPr>
            <a:r>
              <a:rPr lang="en-GB" sz="1200" dirty="0">
                <a:solidFill>
                  <a:srgbClr val="F43131"/>
                </a:solidFill>
                <a:latin typeface="Roboto" panose="02000000000000000000" pitchFamily="2" charset="0"/>
                <a:ea typeface="Roboto" panose="02000000000000000000" pitchFamily="2" charset="0"/>
                <a:sym typeface="Wingdings" pitchFamily="2" charset="2"/>
              </a:rPr>
              <a:t>Viewing candidate recommendations </a:t>
            </a:r>
          </a:p>
        </p:txBody>
      </p:sp>
      <p:sp>
        <p:nvSpPr>
          <p:cNvPr id="31" name="Text Box 10">
            <a:extLst>
              <a:ext uri="{FF2B5EF4-FFF2-40B4-BE49-F238E27FC236}">
                <a16:creationId xmlns:a16="http://schemas.microsoft.com/office/drawing/2014/main" xmlns="" id="{24E7265B-EDD8-4680-ACDE-3232BD097AA0}"/>
              </a:ext>
            </a:extLst>
          </p:cNvPr>
          <p:cNvSpPr txBox="1">
            <a:spLocks noChangeArrowheads="1"/>
          </p:cNvSpPr>
          <p:nvPr/>
        </p:nvSpPr>
        <p:spPr bwMode="auto">
          <a:xfrm>
            <a:off x="626932" y="4841237"/>
            <a:ext cx="6315257" cy="461665"/>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Applications are displayed on the Candidate recommendations page. Here, you can see the list of applications awaiting review. </a:t>
            </a:r>
            <a:r>
              <a:rPr lang="en-US" sz="1000" b="0" dirty="0">
                <a:latin typeface="Roboto" panose="02000000000000000000" pitchFamily="2" charset="0"/>
                <a:ea typeface="Roboto" panose="02000000000000000000" pitchFamily="2" charset="0"/>
                <a:cs typeface="Tahoma" panose="020B0604030504040204" pitchFamily="34" charset="0"/>
              </a:rPr>
              <a:t>From the </a:t>
            </a:r>
            <a:r>
              <a:rPr lang="en-US" sz="1000" b="0" dirty="0" smtClean="0">
                <a:latin typeface="Roboto" panose="02000000000000000000" pitchFamily="2" charset="0"/>
                <a:ea typeface="Roboto" panose="02000000000000000000" pitchFamily="2" charset="0"/>
                <a:cs typeface="Tahoma" panose="020B0604030504040204" pitchFamily="34" charset="0"/>
              </a:rPr>
              <a:t>recommendations </a:t>
            </a:r>
            <a:r>
              <a:rPr lang="en-US" sz="1000" b="0" dirty="0">
                <a:latin typeface="Roboto" panose="02000000000000000000" pitchFamily="2" charset="0"/>
                <a:ea typeface="Roboto" panose="02000000000000000000" pitchFamily="2" charset="0"/>
                <a:cs typeface="Tahoma" panose="020B0604030504040204" pitchFamily="34" charset="0"/>
              </a:rPr>
              <a:t>page you can review the applications.  If required, you can also print and send copies to panel members.</a:t>
            </a:r>
            <a:r>
              <a:rPr lang="en-GB" sz="1000" b="0" dirty="0">
                <a:latin typeface="Roboto" panose="02000000000000000000" pitchFamily="2" charset="0"/>
                <a:ea typeface="Roboto" panose="02000000000000000000" pitchFamily="2" charset="0"/>
                <a:cs typeface="Tahoma" panose="020B0604030504040204" pitchFamily="34" charset="0"/>
              </a:rPr>
              <a:t> </a:t>
            </a:r>
          </a:p>
        </p:txBody>
      </p:sp>
      <p:pic>
        <p:nvPicPr>
          <p:cNvPr id="7" name="Picture 6">
            <a:extLst>
              <a:ext uri="{FF2B5EF4-FFF2-40B4-BE49-F238E27FC236}">
                <a16:creationId xmlns:a16="http://schemas.microsoft.com/office/drawing/2014/main" xmlns="" id="{81CB535B-0A3B-487D-99A0-4FB506EB9CAE}"/>
              </a:ext>
            </a:extLst>
          </p:cNvPr>
          <p:cNvPicPr>
            <a:picLocks noChangeAspect="1"/>
          </p:cNvPicPr>
          <p:nvPr/>
        </p:nvPicPr>
        <p:blipFill>
          <a:blip r:embed="rId4"/>
          <a:stretch>
            <a:fillRect/>
          </a:stretch>
        </p:blipFill>
        <p:spPr>
          <a:xfrm>
            <a:off x="644355" y="5364869"/>
            <a:ext cx="6271512" cy="2970163"/>
          </a:xfrm>
          <a:prstGeom prst="rect">
            <a:avLst/>
          </a:prstGeom>
          <a:noFill/>
          <a:ln w="12700">
            <a:solidFill>
              <a:schemeClr val="tx1"/>
            </a:solidFill>
          </a:ln>
        </p:spPr>
      </p:pic>
      <p:graphicFrame>
        <p:nvGraphicFramePr>
          <p:cNvPr id="8" name="Table 7">
            <a:extLst>
              <a:ext uri="{FF2B5EF4-FFF2-40B4-BE49-F238E27FC236}">
                <a16:creationId xmlns:a16="http://schemas.microsoft.com/office/drawing/2014/main" xmlns="" id="{32E3BD84-01F4-4B0A-9260-21F31B7E9A37}"/>
              </a:ext>
            </a:extLst>
          </p:cNvPr>
          <p:cNvGraphicFramePr>
            <a:graphicFrameLocks noGrp="1"/>
          </p:cNvGraphicFramePr>
          <p:nvPr>
            <p:extLst>
              <p:ext uri="{D42A27DB-BD31-4B8C-83A1-F6EECF244321}">
                <p14:modId xmlns:p14="http://schemas.microsoft.com/office/powerpoint/2010/main" val="1250368523"/>
              </p:ext>
            </p:extLst>
          </p:nvPr>
        </p:nvGraphicFramePr>
        <p:xfrm>
          <a:off x="637734" y="8432822"/>
          <a:ext cx="4132704" cy="523780"/>
        </p:xfrm>
        <a:graphic>
          <a:graphicData uri="http://schemas.openxmlformats.org/drawingml/2006/table">
            <a:tbl>
              <a:tblPr/>
              <a:tblGrid>
                <a:gridCol w="4132704">
                  <a:extLst>
                    <a:ext uri="{9D8B030D-6E8A-4147-A177-3AD203B41FA5}">
                      <a16:colId xmlns:a16="http://schemas.microsoft.com/office/drawing/2014/main" xmlns="" val="96247227"/>
                    </a:ext>
                  </a:extLst>
                </a:gridCol>
              </a:tblGrid>
              <a:tr h="267366">
                <a:tc>
                  <a:txBody>
                    <a:bodyPr/>
                    <a:lstStyle/>
                    <a:p>
                      <a:pPr marL="0" marR="0" lvl="0" indent="0" algn="l" defTabSz="1042988" rtl="0" eaLnBrk="0" fontAlgn="base" latinLnBrk="0" hangingPunct="0">
                        <a:lnSpc>
                          <a:spcPct val="100000"/>
                        </a:lnSpc>
                        <a:spcBef>
                          <a:spcPct val="20000"/>
                        </a:spcBef>
                        <a:spcAft>
                          <a:spcPct val="0"/>
                        </a:spcAft>
                        <a:buClrTx/>
                        <a:buSzTx/>
                        <a:buFont typeface="Arial" charset="0"/>
                        <a:buNone/>
                        <a:tabLst/>
                      </a:pPr>
                      <a:r>
                        <a:rPr kumimoji="0" lang="en-GB" sz="1000" b="1" i="0" u="none" strike="noStrike" cap="none" normalizeH="0" baseline="0" dirty="0">
                          <a:ln>
                            <a:noFill/>
                          </a:ln>
                          <a:solidFill>
                            <a:schemeClr val="bg1"/>
                          </a:solidFill>
                          <a:effectLst/>
                          <a:latin typeface="+mn-lt"/>
                          <a:ea typeface="Tahoma" panose="020B0604030504040204" pitchFamily="34" charset="0"/>
                          <a:cs typeface="Tahoma" panose="020B0604030504040204" pitchFamily="34" charset="0"/>
                        </a:rPr>
                        <a:t>Candidate</a:t>
                      </a:r>
                      <a:r>
                        <a:rPr kumimoji="0" lang="en-GB" sz="1000" b="0" i="0" u="none" strike="noStrike" cap="none" normalizeH="0" baseline="0" dirty="0">
                          <a:ln>
                            <a:noFill/>
                          </a:ln>
                          <a:solidFill>
                            <a:schemeClr val="bg1"/>
                          </a:solidFill>
                          <a:effectLst/>
                          <a:latin typeface="+mn-lt"/>
                          <a:ea typeface="Tahoma" panose="020B0604030504040204" pitchFamily="34" charset="0"/>
                          <a:cs typeface="Tahoma" panose="020B0604030504040204" pitchFamily="34" charset="0"/>
                        </a:rPr>
                        <a:t>: this is the candidate ID of the candidate. </a:t>
                      </a:r>
                      <a:endParaRPr kumimoji="0" lang="en-GB" sz="1000" b="0" i="0" u="none" strike="noStrike" cap="none" normalizeH="0" baseline="0" dirty="0">
                        <a:ln>
                          <a:noFill/>
                        </a:ln>
                        <a:solidFill>
                          <a:srgbClr val="FFFF00"/>
                        </a:solidFill>
                        <a:effectLst/>
                        <a:latin typeface="+mn-lt"/>
                        <a:ea typeface="Tahoma" panose="020B0604030504040204" pitchFamily="34" charset="0"/>
                        <a:cs typeface="Tahoma" panose="020B0604030504040204" pitchFamily="34" charset="0"/>
                      </a:endParaRPr>
                    </a:p>
                  </a:txBody>
                  <a:tcPr marT="45736" marB="45736" horzOverflow="overflow">
                    <a:lnL cap="flat">
                      <a:noFill/>
                    </a:lnL>
                    <a:lnR cap="flat">
                      <a:noFill/>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F43131"/>
                    </a:solidFill>
                  </a:tcPr>
                </a:tc>
                <a:extLst>
                  <a:ext uri="{0D108BD9-81ED-4DB2-BD59-A6C34878D82A}">
                    <a16:rowId xmlns:a16="http://schemas.microsoft.com/office/drawing/2014/main" xmlns="" val="1228816910"/>
                  </a:ext>
                </a:extLst>
              </a:tr>
              <a:tr h="256414">
                <a:tc>
                  <a:txBody>
                    <a:bodyPr/>
                    <a:lstStyle/>
                    <a:p>
                      <a:pPr marL="0" marR="0" lvl="0" indent="0" algn="l" defTabSz="1042988" rtl="0" eaLnBrk="0" fontAlgn="base" latinLnBrk="0" hangingPunct="0">
                        <a:lnSpc>
                          <a:spcPct val="100000"/>
                        </a:lnSpc>
                        <a:spcBef>
                          <a:spcPct val="20000"/>
                        </a:spcBef>
                        <a:spcAft>
                          <a:spcPct val="0"/>
                        </a:spcAft>
                        <a:buClrTx/>
                        <a:buSzTx/>
                        <a:buFont typeface="Arial" charset="0"/>
                        <a:buNone/>
                        <a:tabLst/>
                        <a:defRPr/>
                      </a:pPr>
                      <a:r>
                        <a:rPr kumimoji="0" lang="en-GB" sz="1000" b="1" i="0" u="none" strike="noStrike" cap="none" normalizeH="0" baseline="0" dirty="0">
                          <a:ln>
                            <a:noFill/>
                          </a:ln>
                          <a:solidFill>
                            <a:schemeClr val="bg1"/>
                          </a:solidFill>
                          <a:effectLst/>
                          <a:latin typeface="+mn-lt"/>
                          <a:ea typeface="Tahoma" panose="020B0604030504040204" pitchFamily="34" charset="0"/>
                          <a:cs typeface="Tahoma" panose="020B0604030504040204" pitchFamily="34" charset="0"/>
                        </a:rPr>
                        <a:t>Recommendation</a:t>
                      </a:r>
                      <a:r>
                        <a:rPr kumimoji="0" lang="en-GB" sz="1000" b="0" i="0" u="none" strike="noStrike" cap="none" normalizeH="0" baseline="0" dirty="0">
                          <a:ln>
                            <a:noFill/>
                          </a:ln>
                          <a:solidFill>
                            <a:schemeClr val="bg1"/>
                          </a:solidFill>
                          <a:effectLst/>
                          <a:latin typeface="+mn-lt"/>
                          <a:ea typeface="Tahoma" panose="020B0604030504040204" pitchFamily="34" charset="0"/>
                          <a:cs typeface="Tahoma" panose="020B0604030504040204" pitchFamily="34" charset="0"/>
                        </a:rPr>
                        <a:t>: this displays the review status of the application. </a:t>
                      </a:r>
                    </a:p>
                  </a:txBody>
                  <a:tcPr marT="45736" marB="45736" horzOverflow="overflow">
                    <a:lnL cap="flat">
                      <a:noFill/>
                    </a:lnL>
                    <a:lnR cap="flat">
                      <a:noFill/>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F43131"/>
                    </a:solidFill>
                  </a:tcPr>
                </a:tc>
                <a:extLst>
                  <a:ext uri="{0D108BD9-81ED-4DB2-BD59-A6C34878D82A}">
                    <a16:rowId xmlns:a16="http://schemas.microsoft.com/office/drawing/2014/main" xmlns="" val="1729362902"/>
                  </a:ext>
                </a:extLst>
              </a:tr>
            </a:tbl>
          </a:graphicData>
        </a:graphic>
      </p:graphicFrame>
      <p:sp>
        <p:nvSpPr>
          <p:cNvPr id="35" name="Text Box 66">
            <a:extLst>
              <a:ext uri="{FF2B5EF4-FFF2-40B4-BE49-F238E27FC236}">
                <a16:creationId xmlns:a16="http://schemas.microsoft.com/office/drawing/2014/main" xmlns="" id="{FFEC04FF-BB74-487A-AA9C-B44486BB6260}"/>
              </a:ext>
            </a:extLst>
          </p:cNvPr>
          <p:cNvSpPr txBox="1">
            <a:spLocks noChangeArrowheads="1"/>
          </p:cNvSpPr>
          <p:nvPr/>
        </p:nvSpPr>
        <p:spPr bwMode="auto">
          <a:xfrm>
            <a:off x="4948170" y="8431708"/>
            <a:ext cx="1981200" cy="724608"/>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54000" tIns="54000" rIns="54000" bIns="54000">
            <a:spAutoFit/>
          </a:bodyPr>
          <a:lstStyle>
            <a:lvl1pPr eaLnBrk="0" hangingPunct="0">
              <a:defRPr sz="2100" b="1">
                <a:solidFill>
                  <a:schemeClr val="tx1"/>
                </a:solidFill>
                <a:latin typeface="Arial" panose="020B0604020202020204" pitchFamily="34" charset="0"/>
              </a:defRPr>
            </a:lvl1pPr>
            <a:lvl2pPr marL="742950" indent="-285750" eaLnBrk="0" hangingPunct="0">
              <a:defRPr sz="2100" b="1">
                <a:solidFill>
                  <a:schemeClr val="tx1"/>
                </a:solidFill>
                <a:latin typeface="Arial" panose="020B0604020202020204" pitchFamily="34" charset="0"/>
              </a:defRPr>
            </a:lvl2pPr>
            <a:lvl3pPr marL="1143000" indent="-228600" eaLnBrk="0" hangingPunct="0">
              <a:defRPr sz="2100" b="1">
                <a:solidFill>
                  <a:schemeClr val="tx1"/>
                </a:solidFill>
                <a:latin typeface="Arial" panose="020B0604020202020204" pitchFamily="34" charset="0"/>
              </a:defRPr>
            </a:lvl3pPr>
            <a:lvl4pPr marL="1600200" indent="-228600" eaLnBrk="0" hangingPunct="0">
              <a:defRPr sz="2100" b="1">
                <a:solidFill>
                  <a:schemeClr val="tx1"/>
                </a:solidFill>
                <a:latin typeface="Arial" panose="020B0604020202020204" pitchFamily="34" charset="0"/>
              </a:defRPr>
            </a:lvl4pPr>
            <a:lvl5pPr marL="2057400" indent="-228600" eaLnBrk="0" hangingPunct="0">
              <a:defRPr sz="2100" b="1">
                <a:solidFill>
                  <a:schemeClr val="tx1"/>
                </a:solidFill>
                <a:latin typeface="Arial" panose="020B0604020202020204" pitchFamily="34" charset="0"/>
              </a:defRPr>
            </a:lvl5pPr>
            <a:lvl6pPr marL="2514600" indent="-228600" eaLnBrk="0" fontAlgn="base" hangingPunct="0">
              <a:spcBef>
                <a:spcPct val="0"/>
              </a:spcBef>
              <a:spcAft>
                <a:spcPct val="0"/>
              </a:spcAft>
              <a:defRPr sz="2100" b="1">
                <a:solidFill>
                  <a:schemeClr val="tx1"/>
                </a:solidFill>
                <a:latin typeface="Arial" panose="020B0604020202020204" pitchFamily="34" charset="0"/>
              </a:defRPr>
            </a:lvl6pPr>
            <a:lvl7pPr marL="2971800" indent="-228600" eaLnBrk="0" fontAlgn="base" hangingPunct="0">
              <a:spcBef>
                <a:spcPct val="0"/>
              </a:spcBef>
              <a:spcAft>
                <a:spcPct val="0"/>
              </a:spcAft>
              <a:defRPr sz="2100" b="1">
                <a:solidFill>
                  <a:schemeClr val="tx1"/>
                </a:solidFill>
                <a:latin typeface="Arial" panose="020B0604020202020204" pitchFamily="34" charset="0"/>
              </a:defRPr>
            </a:lvl7pPr>
            <a:lvl8pPr marL="3429000" indent="-228600" eaLnBrk="0" fontAlgn="base" hangingPunct="0">
              <a:spcBef>
                <a:spcPct val="0"/>
              </a:spcBef>
              <a:spcAft>
                <a:spcPct val="0"/>
              </a:spcAft>
              <a:defRPr sz="2100" b="1">
                <a:solidFill>
                  <a:schemeClr val="tx1"/>
                </a:solidFill>
                <a:latin typeface="Arial" panose="020B0604020202020204" pitchFamily="34" charset="0"/>
              </a:defRPr>
            </a:lvl8pPr>
            <a:lvl9pPr marL="3886200" indent="-228600" eaLnBrk="0" fontAlgn="base" hangingPunct="0">
              <a:spcBef>
                <a:spcPct val="0"/>
              </a:spcBef>
              <a:spcAft>
                <a:spcPct val="0"/>
              </a:spcAft>
              <a:defRPr sz="2100" b="1">
                <a:solidFill>
                  <a:schemeClr val="tx1"/>
                </a:solidFill>
                <a:latin typeface="Arial" panose="020B0604020202020204" pitchFamily="34" charset="0"/>
              </a:defRPr>
            </a:lvl9pPr>
          </a:lstStyle>
          <a:p>
            <a:pPr defTabSz="914400" eaLnBrk="1" hangingPunct="1">
              <a:spcBef>
                <a:spcPct val="50000"/>
              </a:spcBef>
            </a:pPr>
            <a:r>
              <a:rPr lang="en-GB" altLang="en-US" sz="1000" dirty="0">
                <a:latin typeface="Tahoma" panose="020B0604030504040204" pitchFamily="34" charset="0"/>
              </a:rPr>
              <a:t>Note</a:t>
            </a:r>
            <a:r>
              <a:rPr lang="en-GB" altLang="en-US" sz="1000" b="0" dirty="0">
                <a:latin typeface="Tahoma" panose="020B0604030504040204" pitchFamily="34" charset="0"/>
              </a:rPr>
              <a:t>: </a:t>
            </a:r>
            <a:r>
              <a:rPr lang="en-GB" altLang="en-US" sz="1000" b="0" dirty="0">
                <a:latin typeface="Roboto" panose="02000000000000000000"/>
                <a:ea typeface="Roboto" panose="02000000000000000000" pitchFamily="2" charset="0"/>
                <a:cs typeface="Tahoma" panose="020B0604030504040204" pitchFamily="34" charset="0"/>
              </a:rPr>
              <a:t>for Professional Services vacancies, u</a:t>
            </a:r>
            <a:r>
              <a:rPr lang="en-GB" sz="1000" b="0" dirty="0">
                <a:latin typeface="Roboto" panose="02000000000000000000"/>
                <a:ea typeface="Roboto" panose="02000000000000000000" pitchFamily="2" charset="0"/>
                <a:cs typeface="Tahoma" panose="020B0604030504040204" pitchFamily="34" charset="0"/>
              </a:rPr>
              <a:t>ntil an interview is confirmed, candidates are referred to by a candidate ID. </a:t>
            </a:r>
          </a:p>
        </p:txBody>
      </p:sp>
      <p:sp>
        <p:nvSpPr>
          <p:cNvPr id="37" name="Rectangle: Rounded Corners 36">
            <a:extLst>
              <a:ext uri="{FF2B5EF4-FFF2-40B4-BE49-F238E27FC236}">
                <a16:creationId xmlns:a16="http://schemas.microsoft.com/office/drawing/2014/main" xmlns="" id="{B8935AD0-0BD6-457F-AD4E-8A1DF742374E}"/>
              </a:ext>
            </a:extLst>
          </p:cNvPr>
          <p:cNvSpPr/>
          <p:nvPr/>
        </p:nvSpPr>
        <p:spPr>
          <a:xfrm>
            <a:off x="718977" y="7288177"/>
            <a:ext cx="3708412" cy="1046855"/>
          </a:xfrm>
          <a:prstGeom prst="roundRect">
            <a:avLst>
              <a:gd name="adj" fmla="val 8660"/>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34873" y="377636"/>
            <a:ext cx="4131817" cy="540060"/>
          </a:xfrm>
          <a:solidFill>
            <a:srgbClr val="F43131"/>
          </a:solidFill>
        </p:spPr>
        <p:txBody>
          <a:bodyPr>
            <a:normAutofit/>
          </a:bodyPr>
          <a:lstStyle/>
          <a:p>
            <a:r>
              <a:rPr lang="en-GB" sz="1200" dirty="0">
                <a:latin typeface="Roboto" panose="02000000000000000000" pitchFamily="2" charset="0"/>
                <a:ea typeface="Roboto" panose="02000000000000000000" pitchFamily="2" charset="0"/>
              </a:rPr>
              <a:t>Shortlisting Professional Services vacancies – anonymised applications in the E-recruitment system</a:t>
            </a:r>
          </a:p>
        </p:txBody>
      </p:sp>
      <p:sp>
        <p:nvSpPr>
          <p:cNvPr id="15" name="Text Box 10">
            <a:extLst>
              <a:ext uri="{FF2B5EF4-FFF2-40B4-BE49-F238E27FC236}">
                <a16:creationId xmlns:a16="http://schemas.microsoft.com/office/drawing/2014/main" xmlns="" id="{4E6646BA-4843-4343-A3A9-DB3781AF1062}"/>
              </a:ext>
            </a:extLst>
          </p:cNvPr>
          <p:cNvSpPr txBox="1">
            <a:spLocks noChangeArrowheads="1"/>
          </p:cNvSpPr>
          <p:nvPr/>
        </p:nvSpPr>
        <p:spPr bwMode="auto">
          <a:xfrm>
            <a:off x="623889" y="1031017"/>
            <a:ext cx="4132805" cy="257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72000">
            <a:spAutoFit/>
          </a:bodyPr>
          <a:lstStyle>
            <a:lvl1pPr eaLnBrk="0" hangingPunct="0">
              <a:defRPr sz="2100" b="1">
                <a:solidFill>
                  <a:schemeClr val="tx1"/>
                </a:solidFill>
                <a:latin typeface="Arial" panose="020B0604020202020204" pitchFamily="34" charset="0"/>
              </a:defRPr>
            </a:lvl1pPr>
            <a:lvl2pPr marL="742950" indent="-285750" eaLnBrk="0" hangingPunct="0">
              <a:defRPr sz="2100" b="1">
                <a:solidFill>
                  <a:schemeClr val="tx1"/>
                </a:solidFill>
                <a:latin typeface="Arial" panose="020B0604020202020204" pitchFamily="34" charset="0"/>
              </a:defRPr>
            </a:lvl2pPr>
            <a:lvl3pPr marL="1143000" indent="-228600" eaLnBrk="0" hangingPunct="0">
              <a:defRPr sz="2100" b="1">
                <a:solidFill>
                  <a:schemeClr val="tx1"/>
                </a:solidFill>
                <a:latin typeface="Arial" panose="020B0604020202020204" pitchFamily="34" charset="0"/>
              </a:defRPr>
            </a:lvl3pPr>
            <a:lvl4pPr marL="1600200" indent="-228600" eaLnBrk="0" hangingPunct="0">
              <a:defRPr sz="2100" b="1">
                <a:solidFill>
                  <a:schemeClr val="tx1"/>
                </a:solidFill>
                <a:latin typeface="Arial" panose="020B0604020202020204" pitchFamily="34" charset="0"/>
              </a:defRPr>
            </a:lvl4pPr>
            <a:lvl5pPr marL="2057400" indent="-228600" eaLnBrk="0" hangingPunct="0">
              <a:defRPr sz="2100" b="1">
                <a:solidFill>
                  <a:schemeClr val="tx1"/>
                </a:solidFill>
                <a:latin typeface="Arial" panose="020B0604020202020204" pitchFamily="34" charset="0"/>
              </a:defRPr>
            </a:lvl5pPr>
            <a:lvl6pPr marL="2514600" indent="-228600" eaLnBrk="0" fontAlgn="base" hangingPunct="0">
              <a:spcBef>
                <a:spcPct val="0"/>
              </a:spcBef>
              <a:spcAft>
                <a:spcPct val="0"/>
              </a:spcAft>
              <a:defRPr sz="2100" b="1">
                <a:solidFill>
                  <a:schemeClr val="tx1"/>
                </a:solidFill>
                <a:latin typeface="Arial" panose="020B0604020202020204" pitchFamily="34" charset="0"/>
              </a:defRPr>
            </a:lvl6pPr>
            <a:lvl7pPr marL="2971800" indent="-228600" eaLnBrk="0" fontAlgn="base" hangingPunct="0">
              <a:spcBef>
                <a:spcPct val="0"/>
              </a:spcBef>
              <a:spcAft>
                <a:spcPct val="0"/>
              </a:spcAft>
              <a:defRPr sz="2100" b="1">
                <a:solidFill>
                  <a:schemeClr val="tx1"/>
                </a:solidFill>
                <a:latin typeface="Arial" panose="020B0604020202020204" pitchFamily="34" charset="0"/>
              </a:defRPr>
            </a:lvl7pPr>
            <a:lvl8pPr marL="3429000" indent="-228600" eaLnBrk="0" fontAlgn="base" hangingPunct="0">
              <a:spcBef>
                <a:spcPct val="0"/>
              </a:spcBef>
              <a:spcAft>
                <a:spcPct val="0"/>
              </a:spcAft>
              <a:defRPr sz="2100" b="1">
                <a:solidFill>
                  <a:schemeClr val="tx1"/>
                </a:solidFill>
                <a:latin typeface="Arial" panose="020B0604020202020204" pitchFamily="34" charset="0"/>
              </a:defRPr>
            </a:lvl8pPr>
            <a:lvl9pPr marL="3886200" indent="-228600" eaLnBrk="0" fontAlgn="base" hangingPunct="0">
              <a:spcBef>
                <a:spcPct val="0"/>
              </a:spcBef>
              <a:spcAft>
                <a:spcPct val="0"/>
              </a:spcAft>
              <a:defRPr sz="2100" b="1">
                <a:solidFill>
                  <a:schemeClr val="tx1"/>
                </a:solidFill>
                <a:latin typeface="Arial" panose="020B0604020202020204" pitchFamily="34" charset="0"/>
              </a:defRPr>
            </a:lvl9pPr>
          </a:lstStyle>
          <a:p>
            <a:pPr defTabSz="914400">
              <a:spcBef>
                <a:spcPts val="0"/>
              </a:spcBef>
              <a:defRPr/>
            </a:pPr>
            <a:r>
              <a:rPr lang="en-GB" sz="1200" dirty="0">
                <a:solidFill>
                  <a:srgbClr val="F43131"/>
                </a:solidFill>
                <a:latin typeface="Roboto" panose="02000000000000000000" pitchFamily="2" charset="0"/>
                <a:ea typeface="Roboto" panose="02000000000000000000" pitchFamily="2" charset="0"/>
                <a:sym typeface="Wingdings" pitchFamily="2" charset="2"/>
              </a:rPr>
              <a:t>Printing application documents to pdf</a:t>
            </a:r>
          </a:p>
        </p:txBody>
      </p:sp>
      <p:sp>
        <p:nvSpPr>
          <p:cNvPr id="24" name="AutoShape 202">
            <a:extLst>
              <a:ext uri="{FF2B5EF4-FFF2-40B4-BE49-F238E27FC236}">
                <a16:creationId xmlns:a16="http://schemas.microsoft.com/office/drawing/2014/main" xmlns="" id="{02DE930F-4155-49A0-9FC1-7AC352C1931A}"/>
              </a:ext>
            </a:extLst>
          </p:cNvPr>
          <p:cNvSpPr>
            <a:spLocks noChangeArrowheads="1"/>
          </p:cNvSpPr>
          <p:nvPr/>
        </p:nvSpPr>
        <p:spPr bwMode="auto">
          <a:xfrm rot="16200000">
            <a:off x="2533572" y="5354281"/>
            <a:ext cx="498478" cy="939530"/>
          </a:xfrm>
          <a:prstGeom prst="triangle">
            <a:avLst>
              <a:gd name="adj" fmla="val 49201"/>
            </a:avLst>
          </a:prstGeom>
          <a:solidFill>
            <a:srgbClr val="F43131">
              <a:alpha val="50000"/>
            </a:srgbClr>
          </a:solidFill>
          <a:ln w="12700">
            <a:noFill/>
            <a:miter lim="800000"/>
            <a:headEnd/>
            <a:tailEnd/>
          </a:ln>
        </p:spPr>
        <p:txBody>
          <a:bodyPr/>
          <a:lstStyle>
            <a:lvl1pPr eaLnBrk="0" hangingPunct="0">
              <a:defRPr sz="2100" b="1">
                <a:solidFill>
                  <a:schemeClr val="tx1"/>
                </a:solidFill>
                <a:latin typeface="Arial" panose="020B0604020202020204" pitchFamily="34" charset="0"/>
              </a:defRPr>
            </a:lvl1pPr>
            <a:lvl2pPr marL="742950" indent="-285750" eaLnBrk="0" hangingPunct="0">
              <a:defRPr sz="2100" b="1">
                <a:solidFill>
                  <a:schemeClr val="tx1"/>
                </a:solidFill>
                <a:latin typeface="Arial" panose="020B0604020202020204" pitchFamily="34" charset="0"/>
              </a:defRPr>
            </a:lvl2pPr>
            <a:lvl3pPr marL="1143000" indent="-228600" eaLnBrk="0" hangingPunct="0">
              <a:defRPr sz="2100" b="1">
                <a:solidFill>
                  <a:schemeClr val="tx1"/>
                </a:solidFill>
                <a:latin typeface="Arial" panose="020B0604020202020204" pitchFamily="34" charset="0"/>
              </a:defRPr>
            </a:lvl3pPr>
            <a:lvl4pPr marL="1600200" indent="-228600" eaLnBrk="0" hangingPunct="0">
              <a:defRPr sz="2100" b="1">
                <a:solidFill>
                  <a:schemeClr val="tx1"/>
                </a:solidFill>
                <a:latin typeface="Arial" panose="020B0604020202020204" pitchFamily="34" charset="0"/>
              </a:defRPr>
            </a:lvl4pPr>
            <a:lvl5pPr marL="2057400" indent="-228600" eaLnBrk="0" hangingPunct="0">
              <a:defRPr sz="2100" b="1">
                <a:solidFill>
                  <a:schemeClr val="tx1"/>
                </a:solidFill>
                <a:latin typeface="Arial" panose="020B0604020202020204" pitchFamily="34" charset="0"/>
              </a:defRPr>
            </a:lvl5pPr>
            <a:lvl6pPr marL="2514600" indent="-228600" defTabSz="1042988" eaLnBrk="0" fontAlgn="base" hangingPunct="0">
              <a:spcBef>
                <a:spcPct val="0"/>
              </a:spcBef>
              <a:spcAft>
                <a:spcPct val="0"/>
              </a:spcAft>
              <a:defRPr sz="2100" b="1">
                <a:solidFill>
                  <a:schemeClr val="tx1"/>
                </a:solidFill>
                <a:latin typeface="Arial" panose="020B0604020202020204" pitchFamily="34" charset="0"/>
              </a:defRPr>
            </a:lvl6pPr>
            <a:lvl7pPr marL="2971800" indent="-228600" defTabSz="1042988" eaLnBrk="0" fontAlgn="base" hangingPunct="0">
              <a:spcBef>
                <a:spcPct val="0"/>
              </a:spcBef>
              <a:spcAft>
                <a:spcPct val="0"/>
              </a:spcAft>
              <a:defRPr sz="2100" b="1">
                <a:solidFill>
                  <a:schemeClr val="tx1"/>
                </a:solidFill>
                <a:latin typeface="Arial" panose="020B0604020202020204" pitchFamily="34" charset="0"/>
              </a:defRPr>
            </a:lvl7pPr>
            <a:lvl8pPr marL="3429000" indent="-228600" defTabSz="1042988" eaLnBrk="0" fontAlgn="base" hangingPunct="0">
              <a:spcBef>
                <a:spcPct val="0"/>
              </a:spcBef>
              <a:spcAft>
                <a:spcPct val="0"/>
              </a:spcAft>
              <a:defRPr sz="2100" b="1">
                <a:solidFill>
                  <a:schemeClr val="tx1"/>
                </a:solidFill>
                <a:latin typeface="Arial" panose="020B0604020202020204" pitchFamily="34" charset="0"/>
              </a:defRPr>
            </a:lvl8pPr>
            <a:lvl9pPr marL="3886200" indent="-228600" defTabSz="1042988" eaLnBrk="0" fontAlgn="base" hangingPunct="0">
              <a:spcBef>
                <a:spcPct val="0"/>
              </a:spcBef>
              <a:spcAft>
                <a:spcPct val="0"/>
              </a:spcAft>
              <a:defRPr sz="2100" b="1">
                <a:solidFill>
                  <a:schemeClr val="tx1"/>
                </a:solidFill>
                <a:latin typeface="Arial" panose="020B0604020202020204" pitchFamily="34" charset="0"/>
              </a:defRPr>
            </a:lvl9pPr>
          </a:lstStyle>
          <a:p>
            <a:pPr eaLnBrk="1" hangingPunct="1"/>
            <a:endParaRPr lang="en-GB" altLang="en-US" dirty="0"/>
          </a:p>
        </p:txBody>
      </p:sp>
      <p:sp>
        <p:nvSpPr>
          <p:cNvPr id="27" name="Text Box 10">
            <a:extLst>
              <a:ext uri="{FF2B5EF4-FFF2-40B4-BE49-F238E27FC236}">
                <a16:creationId xmlns:a16="http://schemas.microsoft.com/office/drawing/2014/main" xmlns="" id="{BF9C8071-EC37-40EB-B5CC-9BF1DCF0AA8B}"/>
              </a:ext>
            </a:extLst>
          </p:cNvPr>
          <p:cNvSpPr txBox="1">
            <a:spLocks noChangeArrowheads="1"/>
          </p:cNvSpPr>
          <p:nvPr/>
        </p:nvSpPr>
        <p:spPr bwMode="auto">
          <a:xfrm>
            <a:off x="618126" y="1320639"/>
            <a:ext cx="6299109" cy="461665"/>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You can print applications on an individual basis or use Bulk Print to print multiple applications. This is useful when completing a review of multiple applications via the shortlisting grid. See the next steps for more information. </a:t>
            </a:r>
          </a:p>
        </p:txBody>
      </p:sp>
      <p:sp>
        <p:nvSpPr>
          <p:cNvPr id="28" name="Text Box 10">
            <a:extLst>
              <a:ext uri="{FF2B5EF4-FFF2-40B4-BE49-F238E27FC236}">
                <a16:creationId xmlns:a16="http://schemas.microsoft.com/office/drawing/2014/main" xmlns="" id="{B78A6F4E-0DCB-482D-8F02-20DB6F59808C}"/>
              </a:ext>
            </a:extLst>
          </p:cNvPr>
          <p:cNvSpPr txBox="1">
            <a:spLocks noChangeArrowheads="1"/>
          </p:cNvSpPr>
          <p:nvPr/>
        </p:nvSpPr>
        <p:spPr bwMode="auto">
          <a:xfrm>
            <a:off x="630908" y="6483814"/>
            <a:ext cx="1980211" cy="2923877"/>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To print multiple applications at once:</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Select the applications you want to print or select </a:t>
            </a:r>
            <a:r>
              <a:rPr lang="en-GB" sz="1000" dirty="0" err="1">
                <a:latin typeface="Roboto" panose="02000000000000000000" pitchFamily="2" charset="0"/>
                <a:ea typeface="Roboto" panose="02000000000000000000" pitchFamily="2" charset="0"/>
                <a:cs typeface="Tahoma" panose="020B0604030504040204" pitchFamily="34" charset="0"/>
              </a:rPr>
              <a:t>Select</a:t>
            </a:r>
            <a:r>
              <a:rPr lang="en-GB" sz="1000" dirty="0">
                <a:latin typeface="Roboto" panose="02000000000000000000" pitchFamily="2" charset="0"/>
                <a:ea typeface="Roboto" panose="02000000000000000000" pitchFamily="2" charset="0"/>
                <a:cs typeface="Tahoma" panose="020B0604030504040204" pitchFamily="34" charset="0"/>
              </a:rPr>
              <a:t> All</a:t>
            </a:r>
            <a:r>
              <a:rPr lang="en-GB" sz="1000" b="0" dirty="0">
                <a:latin typeface="Roboto" panose="02000000000000000000" pitchFamily="2" charset="0"/>
                <a:ea typeface="Roboto" panose="02000000000000000000" pitchFamily="2" charset="0"/>
                <a:cs typeface="Tahoma" panose="020B0604030504040204" pitchFamily="34" charset="0"/>
              </a:rPr>
              <a:t>. </a:t>
            </a:r>
            <a:r>
              <a:rPr lang="en-US" sz="1000" b="0" dirty="0">
                <a:latin typeface="Roboto" panose="02000000000000000000" pitchFamily="2" charset="0"/>
                <a:ea typeface="Roboto" panose="02000000000000000000" pitchFamily="2" charset="0"/>
                <a:cs typeface="Tahoma" panose="020B0604030504040204" pitchFamily="34" charset="0"/>
              </a:rPr>
              <a:t>If there are multiple pages of applications you must scroll down and expand the page size to include all candidates </a:t>
            </a:r>
            <a:r>
              <a:rPr lang="en-US" sz="1000" b="0" dirty="0" smtClean="0">
                <a:latin typeface="Roboto" panose="02000000000000000000" pitchFamily="2" charset="0"/>
                <a:ea typeface="Roboto" panose="02000000000000000000" pitchFamily="2" charset="0"/>
                <a:cs typeface="Tahoma" panose="020B0604030504040204" pitchFamily="34" charset="0"/>
              </a:rPr>
              <a:t>on the first screen before </a:t>
            </a:r>
            <a:r>
              <a:rPr lang="en-US" sz="1000" b="0" dirty="0">
                <a:latin typeface="Roboto" panose="02000000000000000000" pitchFamily="2" charset="0"/>
                <a:ea typeface="Roboto" panose="02000000000000000000" pitchFamily="2" charset="0"/>
                <a:cs typeface="Tahoma" panose="020B0604030504040204" pitchFamily="34" charset="0"/>
              </a:rPr>
              <a:t>clicking </a:t>
            </a:r>
            <a:r>
              <a:rPr lang="en-US" sz="1000" dirty="0">
                <a:latin typeface="Roboto" panose="02000000000000000000" pitchFamily="2" charset="0"/>
                <a:ea typeface="Roboto" panose="02000000000000000000" pitchFamily="2" charset="0"/>
                <a:cs typeface="Tahoma" panose="020B0604030504040204" pitchFamily="34" charset="0"/>
              </a:rPr>
              <a:t>Select All</a:t>
            </a:r>
            <a:r>
              <a:rPr lang="en-US" sz="1000" b="0" dirty="0">
                <a:latin typeface="Roboto" panose="02000000000000000000" pitchFamily="2" charset="0"/>
                <a:ea typeface="Roboto" panose="02000000000000000000" pitchFamily="2" charset="0"/>
                <a:cs typeface="Tahoma" panose="020B0604030504040204" pitchFamily="34" charset="0"/>
              </a:rPr>
              <a:t>. </a:t>
            </a:r>
            <a:endParaRPr lang="en-US" sz="1000" dirty="0">
              <a:latin typeface="Roboto" panose="02000000000000000000" pitchFamily="2" charset="0"/>
              <a:ea typeface="Roboto" panose="02000000000000000000" pitchFamily="2" charset="0"/>
              <a:cs typeface="Tahoma" panose="020B0604030504040204" pitchFamily="34" charset="0"/>
            </a:endParaRP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Click </a:t>
            </a:r>
            <a:r>
              <a:rPr lang="en-GB" sz="1000" dirty="0">
                <a:latin typeface="Roboto" panose="02000000000000000000" pitchFamily="2" charset="0"/>
                <a:ea typeface="Roboto" panose="02000000000000000000" pitchFamily="2" charset="0"/>
                <a:cs typeface="Tahoma" panose="020B0604030504040204" pitchFamily="34" charset="0"/>
              </a:rPr>
              <a:t>Bulk Print</a:t>
            </a:r>
            <a:r>
              <a:rPr lang="en-GB" sz="1000" b="0" dirty="0">
                <a:latin typeface="Roboto" panose="02000000000000000000" pitchFamily="2" charset="0"/>
                <a:ea typeface="Roboto" panose="02000000000000000000" pitchFamily="2" charset="0"/>
                <a:cs typeface="Tahoma" panose="020B0604030504040204" pitchFamily="34" charset="0"/>
              </a:rPr>
              <a:t>. The Bulk Print window opens.</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Select the checkbox to download as a single pdf or leave unselected to download each application as a separate pdf.</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Select </a:t>
            </a:r>
            <a:r>
              <a:rPr lang="en-GB" sz="1000" dirty="0">
                <a:latin typeface="Roboto" panose="02000000000000000000" pitchFamily="2" charset="0"/>
                <a:ea typeface="Roboto" panose="02000000000000000000" pitchFamily="2" charset="0"/>
                <a:cs typeface="Tahoma" panose="020B0604030504040204" pitchFamily="34" charset="0"/>
              </a:rPr>
              <a:t>Print Applications </a:t>
            </a:r>
            <a:r>
              <a:rPr lang="en-GB" sz="1000" b="0" dirty="0">
                <a:latin typeface="Roboto" panose="02000000000000000000" pitchFamily="2" charset="0"/>
                <a:ea typeface="Roboto" panose="02000000000000000000" pitchFamily="2" charset="0"/>
                <a:cs typeface="Tahoma" panose="020B0604030504040204" pitchFamily="34" charset="0"/>
              </a:rPr>
              <a:t>to print applications. </a:t>
            </a:r>
          </a:p>
        </p:txBody>
      </p:sp>
      <p:pic>
        <p:nvPicPr>
          <p:cNvPr id="5" name="Picture 4">
            <a:extLst>
              <a:ext uri="{FF2B5EF4-FFF2-40B4-BE49-F238E27FC236}">
                <a16:creationId xmlns:a16="http://schemas.microsoft.com/office/drawing/2014/main" xmlns="" id="{47F9D8E6-FABE-47B6-9016-930D83E13973}"/>
              </a:ext>
            </a:extLst>
          </p:cNvPr>
          <p:cNvPicPr>
            <a:picLocks noChangeAspect="1"/>
          </p:cNvPicPr>
          <p:nvPr/>
        </p:nvPicPr>
        <p:blipFill rotWithShape="1">
          <a:blip r:embed="rId3"/>
          <a:srcRect l="16693"/>
          <a:stretch/>
        </p:blipFill>
        <p:spPr>
          <a:xfrm>
            <a:off x="642557" y="4867501"/>
            <a:ext cx="6299109" cy="1428097"/>
          </a:xfrm>
          <a:prstGeom prst="rect">
            <a:avLst/>
          </a:prstGeom>
          <a:ln w="12700">
            <a:solidFill>
              <a:schemeClr val="tx1"/>
            </a:solidFill>
          </a:ln>
        </p:spPr>
      </p:pic>
      <p:pic>
        <p:nvPicPr>
          <p:cNvPr id="6" name="Picture 5">
            <a:extLst>
              <a:ext uri="{FF2B5EF4-FFF2-40B4-BE49-F238E27FC236}">
                <a16:creationId xmlns:a16="http://schemas.microsoft.com/office/drawing/2014/main" xmlns="" id="{66E725C7-E6FD-4F48-9F5D-ABD2347A506C}"/>
              </a:ext>
            </a:extLst>
          </p:cNvPr>
          <p:cNvPicPr>
            <a:picLocks noChangeAspect="1"/>
          </p:cNvPicPr>
          <p:nvPr/>
        </p:nvPicPr>
        <p:blipFill rotWithShape="1">
          <a:blip r:embed="rId4"/>
          <a:srcRect l="16622"/>
          <a:stretch/>
        </p:blipFill>
        <p:spPr>
          <a:xfrm>
            <a:off x="634873" y="1927826"/>
            <a:ext cx="6299109" cy="1470068"/>
          </a:xfrm>
          <a:prstGeom prst="rect">
            <a:avLst/>
          </a:prstGeom>
          <a:ln w="12700">
            <a:solidFill>
              <a:schemeClr val="tx1"/>
            </a:solidFill>
          </a:ln>
        </p:spPr>
      </p:pic>
      <p:sp>
        <p:nvSpPr>
          <p:cNvPr id="31" name="AutoShape 202">
            <a:extLst>
              <a:ext uri="{FF2B5EF4-FFF2-40B4-BE49-F238E27FC236}">
                <a16:creationId xmlns:a16="http://schemas.microsoft.com/office/drawing/2014/main" xmlns="" id="{52F02D9F-8E1E-4156-B402-EDE0883DB756}"/>
              </a:ext>
            </a:extLst>
          </p:cNvPr>
          <p:cNvSpPr>
            <a:spLocks noChangeArrowheads="1"/>
          </p:cNvSpPr>
          <p:nvPr/>
        </p:nvSpPr>
        <p:spPr bwMode="auto">
          <a:xfrm>
            <a:off x="5082998" y="3075639"/>
            <a:ext cx="498478" cy="804046"/>
          </a:xfrm>
          <a:prstGeom prst="triangle">
            <a:avLst>
              <a:gd name="adj" fmla="val 53787"/>
            </a:avLst>
          </a:prstGeom>
          <a:solidFill>
            <a:srgbClr val="F43131">
              <a:alpha val="50000"/>
            </a:srgbClr>
          </a:solidFill>
          <a:ln w="12700">
            <a:noFill/>
            <a:miter lim="800000"/>
            <a:headEnd/>
            <a:tailEnd/>
          </a:ln>
        </p:spPr>
        <p:txBody>
          <a:bodyPr/>
          <a:lstStyle>
            <a:lvl1pPr eaLnBrk="0" hangingPunct="0">
              <a:defRPr sz="2100" b="1">
                <a:solidFill>
                  <a:schemeClr val="tx1"/>
                </a:solidFill>
                <a:latin typeface="Arial" panose="020B0604020202020204" pitchFamily="34" charset="0"/>
              </a:defRPr>
            </a:lvl1pPr>
            <a:lvl2pPr marL="742950" indent="-285750" eaLnBrk="0" hangingPunct="0">
              <a:defRPr sz="2100" b="1">
                <a:solidFill>
                  <a:schemeClr val="tx1"/>
                </a:solidFill>
                <a:latin typeface="Arial" panose="020B0604020202020204" pitchFamily="34" charset="0"/>
              </a:defRPr>
            </a:lvl2pPr>
            <a:lvl3pPr marL="1143000" indent="-228600" eaLnBrk="0" hangingPunct="0">
              <a:defRPr sz="2100" b="1">
                <a:solidFill>
                  <a:schemeClr val="tx1"/>
                </a:solidFill>
                <a:latin typeface="Arial" panose="020B0604020202020204" pitchFamily="34" charset="0"/>
              </a:defRPr>
            </a:lvl3pPr>
            <a:lvl4pPr marL="1600200" indent="-228600" eaLnBrk="0" hangingPunct="0">
              <a:defRPr sz="2100" b="1">
                <a:solidFill>
                  <a:schemeClr val="tx1"/>
                </a:solidFill>
                <a:latin typeface="Arial" panose="020B0604020202020204" pitchFamily="34" charset="0"/>
              </a:defRPr>
            </a:lvl4pPr>
            <a:lvl5pPr marL="2057400" indent="-228600" eaLnBrk="0" hangingPunct="0">
              <a:defRPr sz="2100" b="1">
                <a:solidFill>
                  <a:schemeClr val="tx1"/>
                </a:solidFill>
                <a:latin typeface="Arial" panose="020B0604020202020204" pitchFamily="34" charset="0"/>
              </a:defRPr>
            </a:lvl5pPr>
            <a:lvl6pPr marL="2514600" indent="-228600" defTabSz="1042988" eaLnBrk="0" fontAlgn="base" hangingPunct="0">
              <a:spcBef>
                <a:spcPct val="0"/>
              </a:spcBef>
              <a:spcAft>
                <a:spcPct val="0"/>
              </a:spcAft>
              <a:defRPr sz="2100" b="1">
                <a:solidFill>
                  <a:schemeClr val="tx1"/>
                </a:solidFill>
                <a:latin typeface="Arial" panose="020B0604020202020204" pitchFamily="34" charset="0"/>
              </a:defRPr>
            </a:lvl6pPr>
            <a:lvl7pPr marL="2971800" indent="-228600" defTabSz="1042988" eaLnBrk="0" fontAlgn="base" hangingPunct="0">
              <a:spcBef>
                <a:spcPct val="0"/>
              </a:spcBef>
              <a:spcAft>
                <a:spcPct val="0"/>
              </a:spcAft>
              <a:defRPr sz="2100" b="1">
                <a:solidFill>
                  <a:schemeClr val="tx1"/>
                </a:solidFill>
                <a:latin typeface="Arial" panose="020B0604020202020204" pitchFamily="34" charset="0"/>
              </a:defRPr>
            </a:lvl7pPr>
            <a:lvl8pPr marL="3429000" indent="-228600" defTabSz="1042988" eaLnBrk="0" fontAlgn="base" hangingPunct="0">
              <a:spcBef>
                <a:spcPct val="0"/>
              </a:spcBef>
              <a:spcAft>
                <a:spcPct val="0"/>
              </a:spcAft>
              <a:defRPr sz="2100" b="1">
                <a:solidFill>
                  <a:schemeClr val="tx1"/>
                </a:solidFill>
                <a:latin typeface="Arial" panose="020B0604020202020204" pitchFamily="34" charset="0"/>
              </a:defRPr>
            </a:lvl8pPr>
            <a:lvl9pPr marL="3886200" indent="-228600" defTabSz="1042988" eaLnBrk="0" fontAlgn="base" hangingPunct="0">
              <a:spcBef>
                <a:spcPct val="0"/>
              </a:spcBef>
              <a:spcAft>
                <a:spcPct val="0"/>
              </a:spcAft>
              <a:defRPr sz="2100" b="1">
                <a:solidFill>
                  <a:schemeClr val="tx1"/>
                </a:solidFill>
                <a:latin typeface="Arial" panose="020B0604020202020204" pitchFamily="34" charset="0"/>
              </a:defRPr>
            </a:lvl9pPr>
          </a:lstStyle>
          <a:p>
            <a:pPr eaLnBrk="1" hangingPunct="1"/>
            <a:endParaRPr lang="en-GB" altLang="en-US" dirty="0"/>
          </a:p>
        </p:txBody>
      </p:sp>
      <p:pic>
        <p:nvPicPr>
          <p:cNvPr id="8" name="Picture 7">
            <a:extLst>
              <a:ext uri="{FF2B5EF4-FFF2-40B4-BE49-F238E27FC236}">
                <a16:creationId xmlns:a16="http://schemas.microsoft.com/office/drawing/2014/main" xmlns="" id="{CA5AE7EB-0C73-472D-8E46-5DCD591490A6}"/>
              </a:ext>
            </a:extLst>
          </p:cNvPr>
          <p:cNvPicPr>
            <a:picLocks noChangeAspect="1"/>
          </p:cNvPicPr>
          <p:nvPr/>
        </p:nvPicPr>
        <p:blipFill>
          <a:blip r:embed="rId5"/>
          <a:stretch>
            <a:fillRect/>
          </a:stretch>
        </p:blipFill>
        <p:spPr>
          <a:xfrm>
            <a:off x="3967037" y="3593811"/>
            <a:ext cx="2972270" cy="1044311"/>
          </a:xfrm>
          <a:prstGeom prst="rect">
            <a:avLst/>
          </a:prstGeom>
          <a:ln w="12700">
            <a:solidFill>
              <a:schemeClr val="tx1"/>
            </a:solidFill>
          </a:ln>
        </p:spPr>
      </p:pic>
      <p:sp>
        <p:nvSpPr>
          <p:cNvPr id="32" name="Rectangle: Rounded Corners 31">
            <a:extLst>
              <a:ext uri="{FF2B5EF4-FFF2-40B4-BE49-F238E27FC236}">
                <a16:creationId xmlns:a16="http://schemas.microsoft.com/office/drawing/2014/main" xmlns="" id="{2E508C1C-FE8D-423F-A170-744625C6DD14}"/>
              </a:ext>
            </a:extLst>
          </p:cNvPr>
          <p:cNvSpPr/>
          <p:nvPr/>
        </p:nvSpPr>
        <p:spPr>
          <a:xfrm>
            <a:off x="6595166" y="4263814"/>
            <a:ext cx="72008" cy="108012"/>
          </a:xfrm>
          <a:prstGeom prst="round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Rounded Corners 32">
            <a:extLst>
              <a:ext uri="{FF2B5EF4-FFF2-40B4-BE49-F238E27FC236}">
                <a16:creationId xmlns:a16="http://schemas.microsoft.com/office/drawing/2014/main" xmlns="" id="{CC49D6BC-5511-4D4C-9C12-E87ED751A4A0}"/>
              </a:ext>
            </a:extLst>
          </p:cNvPr>
          <p:cNvSpPr/>
          <p:nvPr/>
        </p:nvSpPr>
        <p:spPr>
          <a:xfrm>
            <a:off x="5803078" y="4443834"/>
            <a:ext cx="684076" cy="146172"/>
          </a:xfrm>
          <a:prstGeom prst="round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 Box 10">
            <a:extLst>
              <a:ext uri="{FF2B5EF4-FFF2-40B4-BE49-F238E27FC236}">
                <a16:creationId xmlns:a16="http://schemas.microsoft.com/office/drawing/2014/main" xmlns="" id="{C2C4040E-EE13-48D0-BFA6-0D78DA850A26}"/>
              </a:ext>
            </a:extLst>
          </p:cNvPr>
          <p:cNvSpPr txBox="1">
            <a:spLocks noChangeArrowheads="1"/>
          </p:cNvSpPr>
          <p:nvPr/>
        </p:nvSpPr>
        <p:spPr bwMode="auto">
          <a:xfrm>
            <a:off x="634732" y="3582504"/>
            <a:ext cx="2971941" cy="1154162"/>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To print an individual application to pdf:</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Click </a:t>
            </a:r>
            <a:r>
              <a:rPr lang="en-GB" sz="1000" dirty="0">
                <a:latin typeface="Roboto" panose="02000000000000000000" pitchFamily="2" charset="0"/>
                <a:ea typeface="Roboto" panose="02000000000000000000" pitchFamily="2" charset="0"/>
                <a:cs typeface="Tahoma" panose="020B0604030504040204" pitchFamily="34" charset="0"/>
              </a:rPr>
              <a:t>Print</a:t>
            </a:r>
            <a:r>
              <a:rPr lang="en-GB" sz="1000" b="0" dirty="0">
                <a:latin typeface="Roboto" panose="02000000000000000000" pitchFamily="2" charset="0"/>
                <a:ea typeface="Roboto" panose="02000000000000000000" pitchFamily="2" charset="0"/>
                <a:cs typeface="Tahoma" panose="020B0604030504040204" pitchFamily="34" charset="0"/>
              </a:rPr>
              <a:t> on the candidate line in the grid. The Print Documents window opens. </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Select the Candidate Application document.</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Click </a:t>
            </a:r>
            <a:r>
              <a:rPr lang="en-GB" sz="1000" dirty="0">
                <a:latin typeface="Roboto" panose="02000000000000000000" pitchFamily="2" charset="0"/>
                <a:ea typeface="Roboto" panose="02000000000000000000" pitchFamily="2" charset="0"/>
                <a:cs typeface="Tahoma" panose="020B0604030504040204" pitchFamily="34" charset="0"/>
              </a:rPr>
              <a:t>Print Selected Items</a:t>
            </a:r>
            <a:r>
              <a:rPr lang="en-GB" sz="1000" b="0" dirty="0">
                <a:latin typeface="Roboto" panose="02000000000000000000" pitchFamily="2" charset="0"/>
                <a:ea typeface="Roboto" panose="02000000000000000000" pitchFamily="2" charset="0"/>
                <a:cs typeface="Tahoma" panose="020B0604030504040204" pitchFamily="34" charset="0"/>
              </a:rPr>
              <a:t>. The application is printed to pdf and downloaded as a zip file. </a:t>
            </a:r>
          </a:p>
        </p:txBody>
      </p:sp>
      <p:sp>
        <p:nvSpPr>
          <p:cNvPr id="20" name="AutoShape 202">
            <a:extLst>
              <a:ext uri="{FF2B5EF4-FFF2-40B4-BE49-F238E27FC236}">
                <a16:creationId xmlns:a16="http://schemas.microsoft.com/office/drawing/2014/main" xmlns="" id="{02E79DC5-F9A7-4EC5-B98F-6E4FEB69AF8F}"/>
              </a:ext>
            </a:extLst>
          </p:cNvPr>
          <p:cNvSpPr>
            <a:spLocks noChangeArrowheads="1"/>
          </p:cNvSpPr>
          <p:nvPr/>
        </p:nvSpPr>
        <p:spPr bwMode="auto">
          <a:xfrm>
            <a:off x="6237915" y="5286403"/>
            <a:ext cx="498478" cy="1428097"/>
          </a:xfrm>
          <a:prstGeom prst="triangle">
            <a:avLst>
              <a:gd name="adj" fmla="val 36972"/>
            </a:avLst>
          </a:prstGeom>
          <a:solidFill>
            <a:srgbClr val="F43131">
              <a:alpha val="50000"/>
            </a:srgbClr>
          </a:solidFill>
          <a:ln w="12700">
            <a:noFill/>
            <a:miter lim="800000"/>
            <a:headEnd/>
            <a:tailEnd/>
          </a:ln>
        </p:spPr>
        <p:txBody>
          <a:bodyPr/>
          <a:lstStyle>
            <a:lvl1pPr eaLnBrk="0" hangingPunct="0">
              <a:defRPr sz="2100" b="1">
                <a:solidFill>
                  <a:schemeClr val="tx1"/>
                </a:solidFill>
                <a:latin typeface="Arial" panose="020B0604020202020204" pitchFamily="34" charset="0"/>
              </a:defRPr>
            </a:lvl1pPr>
            <a:lvl2pPr marL="742950" indent="-285750" eaLnBrk="0" hangingPunct="0">
              <a:defRPr sz="2100" b="1">
                <a:solidFill>
                  <a:schemeClr val="tx1"/>
                </a:solidFill>
                <a:latin typeface="Arial" panose="020B0604020202020204" pitchFamily="34" charset="0"/>
              </a:defRPr>
            </a:lvl2pPr>
            <a:lvl3pPr marL="1143000" indent="-228600" eaLnBrk="0" hangingPunct="0">
              <a:defRPr sz="2100" b="1">
                <a:solidFill>
                  <a:schemeClr val="tx1"/>
                </a:solidFill>
                <a:latin typeface="Arial" panose="020B0604020202020204" pitchFamily="34" charset="0"/>
              </a:defRPr>
            </a:lvl3pPr>
            <a:lvl4pPr marL="1600200" indent="-228600" eaLnBrk="0" hangingPunct="0">
              <a:defRPr sz="2100" b="1">
                <a:solidFill>
                  <a:schemeClr val="tx1"/>
                </a:solidFill>
                <a:latin typeface="Arial" panose="020B0604020202020204" pitchFamily="34" charset="0"/>
              </a:defRPr>
            </a:lvl4pPr>
            <a:lvl5pPr marL="2057400" indent="-228600" eaLnBrk="0" hangingPunct="0">
              <a:defRPr sz="2100" b="1">
                <a:solidFill>
                  <a:schemeClr val="tx1"/>
                </a:solidFill>
                <a:latin typeface="Arial" panose="020B0604020202020204" pitchFamily="34" charset="0"/>
              </a:defRPr>
            </a:lvl5pPr>
            <a:lvl6pPr marL="2514600" indent="-228600" defTabSz="1042988" eaLnBrk="0" fontAlgn="base" hangingPunct="0">
              <a:spcBef>
                <a:spcPct val="0"/>
              </a:spcBef>
              <a:spcAft>
                <a:spcPct val="0"/>
              </a:spcAft>
              <a:defRPr sz="2100" b="1">
                <a:solidFill>
                  <a:schemeClr val="tx1"/>
                </a:solidFill>
                <a:latin typeface="Arial" panose="020B0604020202020204" pitchFamily="34" charset="0"/>
              </a:defRPr>
            </a:lvl6pPr>
            <a:lvl7pPr marL="2971800" indent="-228600" defTabSz="1042988" eaLnBrk="0" fontAlgn="base" hangingPunct="0">
              <a:spcBef>
                <a:spcPct val="0"/>
              </a:spcBef>
              <a:spcAft>
                <a:spcPct val="0"/>
              </a:spcAft>
              <a:defRPr sz="2100" b="1">
                <a:solidFill>
                  <a:schemeClr val="tx1"/>
                </a:solidFill>
                <a:latin typeface="Arial" panose="020B0604020202020204" pitchFamily="34" charset="0"/>
              </a:defRPr>
            </a:lvl7pPr>
            <a:lvl8pPr marL="3429000" indent="-228600" defTabSz="1042988" eaLnBrk="0" fontAlgn="base" hangingPunct="0">
              <a:spcBef>
                <a:spcPct val="0"/>
              </a:spcBef>
              <a:spcAft>
                <a:spcPct val="0"/>
              </a:spcAft>
              <a:defRPr sz="2100" b="1">
                <a:solidFill>
                  <a:schemeClr val="tx1"/>
                </a:solidFill>
                <a:latin typeface="Arial" panose="020B0604020202020204" pitchFamily="34" charset="0"/>
              </a:defRPr>
            </a:lvl8pPr>
            <a:lvl9pPr marL="3886200" indent="-228600" defTabSz="1042988" eaLnBrk="0" fontAlgn="base" hangingPunct="0">
              <a:spcBef>
                <a:spcPct val="0"/>
              </a:spcBef>
              <a:spcAft>
                <a:spcPct val="0"/>
              </a:spcAft>
              <a:defRPr sz="2100" b="1">
                <a:solidFill>
                  <a:schemeClr val="tx1"/>
                </a:solidFill>
                <a:latin typeface="Arial" panose="020B0604020202020204" pitchFamily="34" charset="0"/>
              </a:defRPr>
            </a:lvl9pPr>
          </a:lstStyle>
          <a:p>
            <a:pPr eaLnBrk="1" hangingPunct="1"/>
            <a:endParaRPr lang="en-GB" altLang="en-US" dirty="0"/>
          </a:p>
        </p:txBody>
      </p:sp>
      <p:sp>
        <p:nvSpPr>
          <p:cNvPr id="35" name="Rectangle: Rounded Corners 34">
            <a:extLst>
              <a:ext uri="{FF2B5EF4-FFF2-40B4-BE49-F238E27FC236}">
                <a16:creationId xmlns:a16="http://schemas.microsoft.com/office/drawing/2014/main" xmlns="" id="{8B954707-9085-4B5D-A66E-7B01DF83BE7D}"/>
              </a:ext>
            </a:extLst>
          </p:cNvPr>
          <p:cNvSpPr/>
          <p:nvPr/>
        </p:nvSpPr>
        <p:spPr>
          <a:xfrm>
            <a:off x="6726752" y="5473537"/>
            <a:ext cx="84438" cy="101269"/>
          </a:xfrm>
          <a:prstGeom prst="round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xmlns="" id="{E2375899-D1EB-42C0-A708-D5BDB0A4253C}"/>
              </a:ext>
            </a:extLst>
          </p:cNvPr>
          <p:cNvPicPr>
            <a:picLocks noChangeAspect="1"/>
          </p:cNvPicPr>
          <p:nvPr/>
        </p:nvPicPr>
        <p:blipFill rotWithShape="1">
          <a:blip r:embed="rId6"/>
          <a:srcRect r="1650"/>
          <a:stretch/>
        </p:blipFill>
        <p:spPr>
          <a:xfrm>
            <a:off x="2797138" y="6501971"/>
            <a:ext cx="4123500" cy="2426786"/>
          </a:xfrm>
          <a:prstGeom prst="rect">
            <a:avLst/>
          </a:prstGeom>
          <a:ln w="12700">
            <a:solidFill>
              <a:schemeClr val="tx1"/>
            </a:solidFill>
          </a:ln>
        </p:spPr>
      </p:pic>
      <p:sp>
        <p:nvSpPr>
          <p:cNvPr id="36" name="Rectangle: Rounded Corners 35">
            <a:extLst>
              <a:ext uri="{FF2B5EF4-FFF2-40B4-BE49-F238E27FC236}">
                <a16:creationId xmlns:a16="http://schemas.microsoft.com/office/drawing/2014/main" xmlns="" id="{8BC95196-0E9A-412C-92B7-9528C7B69069}"/>
              </a:ext>
            </a:extLst>
          </p:cNvPr>
          <p:cNvSpPr/>
          <p:nvPr/>
        </p:nvSpPr>
        <p:spPr>
          <a:xfrm>
            <a:off x="5839172" y="7150042"/>
            <a:ext cx="108012" cy="108013"/>
          </a:xfrm>
          <a:prstGeom prst="round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ectangle: Rounded Corners 36">
            <a:extLst>
              <a:ext uri="{FF2B5EF4-FFF2-40B4-BE49-F238E27FC236}">
                <a16:creationId xmlns:a16="http://schemas.microsoft.com/office/drawing/2014/main" xmlns="" id="{5B420BAA-CBF7-4144-BDA6-1707D85767C8}"/>
              </a:ext>
            </a:extLst>
          </p:cNvPr>
          <p:cNvSpPr/>
          <p:nvPr/>
        </p:nvSpPr>
        <p:spPr>
          <a:xfrm>
            <a:off x="6847284" y="7812742"/>
            <a:ext cx="72008" cy="93385"/>
          </a:xfrm>
          <a:prstGeom prst="round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Rounded Corners 37">
            <a:extLst>
              <a:ext uri="{FF2B5EF4-FFF2-40B4-BE49-F238E27FC236}">
                <a16:creationId xmlns:a16="http://schemas.microsoft.com/office/drawing/2014/main" xmlns="" id="{255F6970-6C5C-4E4D-9D30-C6898C90D84D}"/>
              </a:ext>
            </a:extLst>
          </p:cNvPr>
          <p:cNvSpPr/>
          <p:nvPr/>
        </p:nvSpPr>
        <p:spPr>
          <a:xfrm>
            <a:off x="5462889" y="8770223"/>
            <a:ext cx="1312388" cy="158534"/>
          </a:xfrm>
          <a:prstGeom prst="round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 Box 10">
            <a:extLst>
              <a:ext uri="{FF2B5EF4-FFF2-40B4-BE49-F238E27FC236}">
                <a16:creationId xmlns:a16="http://schemas.microsoft.com/office/drawing/2014/main" xmlns="" id="{49D46495-8FED-43DC-8990-C7F895167661}"/>
              </a:ext>
            </a:extLst>
          </p:cNvPr>
          <p:cNvSpPr txBox="1">
            <a:spLocks noChangeArrowheads="1"/>
          </p:cNvSpPr>
          <p:nvPr/>
        </p:nvSpPr>
        <p:spPr bwMode="auto">
          <a:xfrm>
            <a:off x="642557" y="9526307"/>
            <a:ext cx="6299799" cy="384721"/>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Click </a:t>
            </a:r>
            <a:r>
              <a:rPr lang="en-GB" sz="1000" dirty="0">
                <a:latin typeface="Roboto" panose="02000000000000000000" pitchFamily="2" charset="0"/>
                <a:ea typeface="Roboto" panose="02000000000000000000" pitchFamily="2" charset="0"/>
                <a:cs typeface="Tahoma" panose="020B0604030504040204" pitchFamily="34" charset="0"/>
              </a:rPr>
              <a:t>Print Selected</a:t>
            </a:r>
            <a:r>
              <a:rPr lang="en-GB" sz="1000" b="0" dirty="0">
                <a:latin typeface="Roboto" panose="02000000000000000000" pitchFamily="2" charset="0"/>
                <a:ea typeface="Roboto" panose="02000000000000000000" pitchFamily="2" charset="0"/>
                <a:cs typeface="Tahoma" panose="020B0604030504040204" pitchFamily="34" charset="0"/>
              </a:rPr>
              <a:t>. The selected documents are printed to pdf and downloaded as a zip file. </a:t>
            </a:r>
            <a:endParaRPr lang="en-GB" sz="1000" dirty="0">
              <a:latin typeface="Roboto" panose="02000000000000000000" pitchFamily="2" charset="0"/>
              <a:ea typeface="Roboto" panose="02000000000000000000" pitchFamily="2" charset="0"/>
              <a:cs typeface="Tahoma" panose="020B0604030504040204" pitchFamily="34" charset="0"/>
            </a:endParaRPr>
          </a:p>
          <a:p>
            <a:pPr algn="just" defTabSz="914400">
              <a:spcBef>
                <a:spcPts val="0"/>
              </a:spcBef>
              <a:spcAft>
                <a:spcPts val="600"/>
              </a:spcAft>
              <a:defRPr/>
            </a:pPr>
            <a:r>
              <a:rPr lang="en-US" sz="1000" b="0" dirty="0">
                <a:latin typeface="Roboto" panose="02000000000000000000" pitchFamily="2" charset="0"/>
                <a:ea typeface="Roboto" panose="02000000000000000000" pitchFamily="2" charset="0"/>
                <a:cs typeface="Tahoma" panose="020B0604030504040204" pitchFamily="34" charset="0"/>
              </a:rPr>
              <a:t>If required you can share these with the panel members for review</a:t>
            </a:r>
            <a:r>
              <a:rPr lang="en-GB" sz="1000" b="0" dirty="0">
                <a:latin typeface="Roboto" panose="02000000000000000000" pitchFamily="2" charset="0"/>
                <a:ea typeface="Roboto" panose="02000000000000000000" pitchFamily="2" charset="0"/>
                <a:cs typeface="Tahoma" panose="020B0604030504040204" pitchFamily="34" charset="0"/>
              </a:rPr>
              <a:t>. </a:t>
            </a:r>
          </a:p>
        </p:txBody>
      </p:sp>
    </p:spTree>
    <p:extLst>
      <p:ext uri="{BB962C8B-B14F-4D97-AF65-F5344CB8AC3E}">
        <p14:creationId xmlns:p14="http://schemas.microsoft.com/office/powerpoint/2010/main" val="2435903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34873" y="377636"/>
            <a:ext cx="4131817" cy="540060"/>
          </a:xfrm>
          <a:solidFill>
            <a:srgbClr val="F43131"/>
          </a:solidFill>
        </p:spPr>
        <p:txBody>
          <a:bodyPr>
            <a:normAutofit/>
          </a:bodyPr>
          <a:lstStyle/>
          <a:p>
            <a:r>
              <a:rPr lang="en-GB" sz="1200" dirty="0">
                <a:latin typeface="Roboto" panose="02000000000000000000" pitchFamily="2" charset="0"/>
                <a:ea typeface="Roboto" panose="02000000000000000000" pitchFamily="2" charset="0"/>
              </a:rPr>
              <a:t>Shortlisting Professional Services vacancies – anonymised applications in the E-recruitment system</a:t>
            </a:r>
          </a:p>
        </p:txBody>
      </p:sp>
      <p:sp>
        <p:nvSpPr>
          <p:cNvPr id="11" name="Text Box 10">
            <a:extLst>
              <a:ext uri="{FF2B5EF4-FFF2-40B4-BE49-F238E27FC236}">
                <a16:creationId xmlns:a16="http://schemas.microsoft.com/office/drawing/2014/main" xmlns="" id="{99553C18-4374-454B-97EA-36A25BC326B8}"/>
              </a:ext>
            </a:extLst>
          </p:cNvPr>
          <p:cNvSpPr txBox="1">
            <a:spLocks noChangeArrowheads="1"/>
          </p:cNvSpPr>
          <p:nvPr/>
        </p:nvSpPr>
        <p:spPr bwMode="auto">
          <a:xfrm>
            <a:off x="646197" y="5922191"/>
            <a:ext cx="6303553" cy="257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72000">
            <a:spAutoFit/>
          </a:bodyPr>
          <a:lstStyle>
            <a:lvl1pPr eaLnBrk="0" hangingPunct="0">
              <a:defRPr sz="2100" b="1">
                <a:solidFill>
                  <a:schemeClr val="tx1"/>
                </a:solidFill>
                <a:latin typeface="Arial" panose="020B0604020202020204" pitchFamily="34" charset="0"/>
              </a:defRPr>
            </a:lvl1pPr>
            <a:lvl2pPr marL="742950" indent="-285750" eaLnBrk="0" hangingPunct="0">
              <a:defRPr sz="2100" b="1">
                <a:solidFill>
                  <a:schemeClr val="tx1"/>
                </a:solidFill>
                <a:latin typeface="Arial" panose="020B0604020202020204" pitchFamily="34" charset="0"/>
              </a:defRPr>
            </a:lvl2pPr>
            <a:lvl3pPr marL="1143000" indent="-228600" eaLnBrk="0" hangingPunct="0">
              <a:defRPr sz="2100" b="1">
                <a:solidFill>
                  <a:schemeClr val="tx1"/>
                </a:solidFill>
                <a:latin typeface="Arial" panose="020B0604020202020204" pitchFamily="34" charset="0"/>
              </a:defRPr>
            </a:lvl3pPr>
            <a:lvl4pPr marL="1600200" indent="-228600" eaLnBrk="0" hangingPunct="0">
              <a:defRPr sz="2100" b="1">
                <a:solidFill>
                  <a:schemeClr val="tx1"/>
                </a:solidFill>
                <a:latin typeface="Arial" panose="020B0604020202020204" pitchFamily="34" charset="0"/>
              </a:defRPr>
            </a:lvl4pPr>
            <a:lvl5pPr marL="2057400" indent="-228600" eaLnBrk="0" hangingPunct="0">
              <a:defRPr sz="2100" b="1">
                <a:solidFill>
                  <a:schemeClr val="tx1"/>
                </a:solidFill>
                <a:latin typeface="Arial" panose="020B0604020202020204" pitchFamily="34" charset="0"/>
              </a:defRPr>
            </a:lvl5pPr>
            <a:lvl6pPr marL="2514600" indent="-228600" eaLnBrk="0" fontAlgn="base" hangingPunct="0">
              <a:spcBef>
                <a:spcPct val="0"/>
              </a:spcBef>
              <a:spcAft>
                <a:spcPct val="0"/>
              </a:spcAft>
              <a:defRPr sz="2100" b="1">
                <a:solidFill>
                  <a:schemeClr val="tx1"/>
                </a:solidFill>
                <a:latin typeface="Arial" panose="020B0604020202020204" pitchFamily="34" charset="0"/>
              </a:defRPr>
            </a:lvl6pPr>
            <a:lvl7pPr marL="2971800" indent="-228600" eaLnBrk="0" fontAlgn="base" hangingPunct="0">
              <a:spcBef>
                <a:spcPct val="0"/>
              </a:spcBef>
              <a:spcAft>
                <a:spcPct val="0"/>
              </a:spcAft>
              <a:defRPr sz="2100" b="1">
                <a:solidFill>
                  <a:schemeClr val="tx1"/>
                </a:solidFill>
                <a:latin typeface="Arial" panose="020B0604020202020204" pitchFamily="34" charset="0"/>
              </a:defRPr>
            </a:lvl7pPr>
            <a:lvl8pPr marL="3429000" indent="-228600" eaLnBrk="0" fontAlgn="base" hangingPunct="0">
              <a:spcBef>
                <a:spcPct val="0"/>
              </a:spcBef>
              <a:spcAft>
                <a:spcPct val="0"/>
              </a:spcAft>
              <a:defRPr sz="2100" b="1">
                <a:solidFill>
                  <a:schemeClr val="tx1"/>
                </a:solidFill>
                <a:latin typeface="Arial" panose="020B0604020202020204" pitchFamily="34" charset="0"/>
              </a:defRPr>
            </a:lvl8pPr>
            <a:lvl9pPr marL="3886200" indent="-228600" eaLnBrk="0" fontAlgn="base" hangingPunct="0">
              <a:spcBef>
                <a:spcPct val="0"/>
              </a:spcBef>
              <a:spcAft>
                <a:spcPct val="0"/>
              </a:spcAft>
              <a:defRPr sz="2100" b="1">
                <a:solidFill>
                  <a:schemeClr val="tx1"/>
                </a:solidFill>
                <a:latin typeface="Arial" panose="020B0604020202020204" pitchFamily="34" charset="0"/>
              </a:defRPr>
            </a:lvl9pPr>
          </a:lstStyle>
          <a:p>
            <a:pPr defTabSz="914400">
              <a:spcBef>
                <a:spcPts val="0"/>
              </a:spcBef>
              <a:defRPr/>
            </a:pPr>
            <a:r>
              <a:rPr lang="en-GB" sz="1200" dirty="0">
                <a:solidFill>
                  <a:srgbClr val="F43131"/>
                </a:solidFill>
                <a:latin typeface="Roboto" panose="02000000000000000000" pitchFamily="2" charset="0"/>
                <a:ea typeface="Roboto" panose="02000000000000000000" pitchFamily="2" charset="0"/>
                <a:sym typeface="Wingdings" pitchFamily="2" charset="2"/>
              </a:rPr>
              <a:t>Manually entering scores and recommendations </a:t>
            </a:r>
          </a:p>
        </p:txBody>
      </p:sp>
      <p:sp>
        <p:nvSpPr>
          <p:cNvPr id="16" name="Text Box 10">
            <a:extLst>
              <a:ext uri="{FF2B5EF4-FFF2-40B4-BE49-F238E27FC236}">
                <a16:creationId xmlns:a16="http://schemas.microsoft.com/office/drawing/2014/main" xmlns="" id="{0EDEB01D-1746-4B07-8CC5-C22E76C6DB23}"/>
              </a:ext>
            </a:extLst>
          </p:cNvPr>
          <p:cNvSpPr txBox="1">
            <a:spLocks noChangeArrowheads="1"/>
          </p:cNvSpPr>
          <p:nvPr/>
        </p:nvSpPr>
        <p:spPr bwMode="auto">
          <a:xfrm>
            <a:off x="639119" y="6179560"/>
            <a:ext cx="6290319" cy="615553"/>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After you have reviewed the application you can enter scores and a recommendation for the candidate. You can enter the scores manually for each candidate on the E-recruitment system or export the data to Microsoft Excel before importing the updated scores to the E-recruitment system (explained in the </a:t>
            </a:r>
            <a:r>
              <a:rPr lang="en-GB" sz="1000" b="0" i="1" dirty="0">
                <a:latin typeface="Roboto" panose="02000000000000000000" pitchFamily="2" charset="0"/>
                <a:cs typeface="Tahoma" panose="020B0604030504040204" pitchFamily="34" charset="0"/>
                <a:sym typeface="Wingdings" pitchFamily="2" charset="2"/>
              </a:rPr>
              <a:t>Entering scores and recommendations via Excel shortlisting grid </a:t>
            </a:r>
            <a:r>
              <a:rPr lang="en-GB" sz="1000" b="0" dirty="0">
                <a:latin typeface="Roboto" panose="02000000000000000000" pitchFamily="2" charset="0"/>
                <a:ea typeface="Roboto" panose="02000000000000000000" pitchFamily="2" charset="0"/>
                <a:cs typeface="Tahoma" panose="020B0604030504040204" pitchFamily="34" charset="0"/>
              </a:rPr>
              <a:t>section on page 5 of this quick card). </a:t>
            </a:r>
          </a:p>
        </p:txBody>
      </p:sp>
      <p:sp>
        <p:nvSpPr>
          <p:cNvPr id="19" name="Text Box 10">
            <a:extLst>
              <a:ext uri="{FF2B5EF4-FFF2-40B4-BE49-F238E27FC236}">
                <a16:creationId xmlns:a16="http://schemas.microsoft.com/office/drawing/2014/main" xmlns="" id="{2B2B81CC-0B8F-46FA-AD35-35052E508AC4}"/>
              </a:ext>
            </a:extLst>
          </p:cNvPr>
          <p:cNvSpPr txBox="1">
            <a:spLocks noChangeArrowheads="1"/>
          </p:cNvSpPr>
          <p:nvPr/>
        </p:nvSpPr>
        <p:spPr bwMode="auto">
          <a:xfrm>
            <a:off x="630836" y="1030469"/>
            <a:ext cx="4769975" cy="257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72000">
            <a:spAutoFit/>
          </a:bodyPr>
          <a:lstStyle>
            <a:lvl1pPr eaLnBrk="0" hangingPunct="0">
              <a:defRPr sz="2100" b="1">
                <a:solidFill>
                  <a:schemeClr val="tx1"/>
                </a:solidFill>
                <a:latin typeface="Arial" panose="020B0604020202020204" pitchFamily="34" charset="0"/>
              </a:defRPr>
            </a:lvl1pPr>
            <a:lvl2pPr marL="742950" indent="-285750" eaLnBrk="0" hangingPunct="0">
              <a:defRPr sz="2100" b="1">
                <a:solidFill>
                  <a:schemeClr val="tx1"/>
                </a:solidFill>
                <a:latin typeface="Arial" panose="020B0604020202020204" pitchFamily="34" charset="0"/>
              </a:defRPr>
            </a:lvl2pPr>
            <a:lvl3pPr marL="1143000" indent="-228600" eaLnBrk="0" hangingPunct="0">
              <a:defRPr sz="2100" b="1">
                <a:solidFill>
                  <a:schemeClr val="tx1"/>
                </a:solidFill>
                <a:latin typeface="Arial" panose="020B0604020202020204" pitchFamily="34" charset="0"/>
              </a:defRPr>
            </a:lvl3pPr>
            <a:lvl4pPr marL="1600200" indent="-228600" eaLnBrk="0" hangingPunct="0">
              <a:defRPr sz="2100" b="1">
                <a:solidFill>
                  <a:schemeClr val="tx1"/>
                </a:solidFill>
                <a:latin typeface="Arial" panose="020B0604020202020204" pitchFamily="34" charset="0"/>
              </a:defRPr>
            </a:lvl4pPr>
            <a:lvl5pPr marL="2057400" indent="-228600" eaLnBrk="0" hangingPunct="0">
              <a:defRPr sz="2100" b="1">
                <a:solidFill>
                  <a:schemeClr val="tx1"/>
                </a:solidFill>
                <a:latin typeface="Arial" panose="020B0604020202020204" pitchFamily="34" charset="0"/>
              </a:defRPr>
            </a:lvl5pPr>
            <a:lvl6pPr marL="2514600" indent="-228600" eaLnBrk="0" fontAlgn="base" hangingPunct="0">
              <a:spcBef>
                <a:spcPct val="0"/>
              </a:spcBef>
              <a:spcAft>
                <a:spcPct val="0"/>
              </a:spcAft>
              <a:defRPr sz="2100" b="1">
                <a:solidFill>
                  <a:schemeClr val="tx1"/>
                </a:solidFill>
                <a:latin typeface="Arial" panose="020B0604020202020204" pitchFamily="34" charset="0"/>
              </a:defRPr>
            </a:lvl6pPr>
            <a:lvl7pPr marL="2971800" indent="-228600" eaLnBrk="0" fontAlgn="base" hangingPunct="0">
              <a:spcBef>
                <a:spcPct val="0"/>
              </a:spcBef>
              <a:spcAft>
                <a:spcPct val="0"/>
              </a:spcAft>
              <a:defRPr sz="2100" b="1">
                <a:solidFill>
                  <a:schemeClr val="tx1"/>
                </a:solidFill>
                <a:latin typeface="Arial" panose="020B0604020202020204" pitchFamily="34" charset="0"/>
              </a:defRPr>
            </a:lvl7pPr>
            <a:lvl8pPr marL="3429000" indent="-228600" eaLnBrk="0" fontAlgn="base" hangingPunct="0">
              <a:spcBef>
                <a:spcPct val="0"/>
              </a:spcBef>
              <a:spcAft>
                <a:spcPct val="0"/>
              </a:spcAft>
              <a:defRPr sz="2100" b="1">
                <a:solidFill>
                  <a:schemeClr val="tx1"/>
                </a:solidFill>
                <a:latin typeface="Arial" panose="020B0604020202020204" pitchFamily="34" charset="0"/>
              </a:defRPr>
            </a:lvl8pPr>
            <a:lvl9pPr marL="3886200" indent="-228600" eaLnBrk="0" fontAlgn="base" hangingPunct="0">
              <a:spcBef>
                <a:spcPct val="0"/>
              </a:spcBef>
              <a:spcAft>
                <a:spcPct val="0"/>
              </a:spcAft>
              <a:defRPr sz="2100" b="1">
                <a:solidFill>
                  <a:schemeClr val="tx1"/>
                </a:solidFill>
                <a:latin typeface="Arial" panose="020B0604020202020204" pitchFamily="34" charset="0"/>
              </a:defRPr>
            </a:lvl9pPr>
          </a:lstStyle>
          <a:p>
            <a:pPr defTabSz="914400">
              <a:spcBef>
                <a:spcPts val="0"/>
              </a:spcBef>
              <a:defRPr/>
            </a:pPr>
            <a:r>
              <a:rPr lang="en-GB" sz="1200" dirty="0">
                <a:solidFill>
                  <a:srgbClr val="F43131"/>
                </a:solidFill>
                <a:latin typeface="Roboto" panose="02000000000000000000" pitchFamily="2" charset="0"/>
                <a:ea typeface="Roboto" panose="02000000000000000000" pitchFamily="2" charset="0"/>
                <a:sym typeface="Wingdings" pitchFamily="2" charset="2"/>
              </a:rPr>
              <a:t>Reviewing candidate applications in the E-recruitment system</a:t>
            </a:r>
          </a:p>
        </p:txBody>
      </p:sp>
      <p:pic>
        <p:nvPicPr>
          <p:cNvPr id="2" name="Picture 1">
            <a:extLst>
              <a:ext uri="{FF2B5EF4-FFF2-40B4-BE49-F238E27FC236}">
                <a16:creationId xmlns:a16="http://schemas.microsoft.com/office/drawing/2014/main" xmlns="" id="{B7B1A932-3EDE-4BB5-8AD1-705D0E7B9967}"/>
              </a:ext>
            </a:extLst>
          </p:cNvPr>
          <p:cNvPicPr>
            <a:picLocks noChangeAspect="1"/>
          </p:cNvPicPr>
          <p:nvPr/>
        </p:nvPicPr>
        <p:blipFill rotWithShape="1">
          <a:blip r:embed="rId3"/>
          <a:srcRect r="149"/>
          <a:stretch/>
        </p:blipFill>
        <p:spPr>
          <a:xfrm>
            <a:off x="641591" y="1709409"/>
            <a:ext cx="6297690" cy="2866857"/>
          </a:xfrm>
          <a:prstGeom prst="rect">
            <a:avLst/>
          </a:prstGeom>
          <a:ln w="12700">
            <a:solidFill>
              <a:schemeClr val="tx1"/>
            </a:solidFill>
          </a:ln>
        </p:spPr>
      </p:pic>
      <p:sp>
        <p:nvSpPr>
          <p:cNvPr id="23" name="Rectangle: Rounded Corners 22">
            <a:extLst>
              <a:ext uri="{FF2B5EF4-FFF2-40B4-BE49-F238E27FC236}">
                <a16:creationId xmlns:a16="http://schemas.microsoft.com/office/drawing/2014/main" xmlns="" id="{C82B4544-5933-4A0D-9C5B-76D7FF9F50FE}"/>
              </a:ext>
            </a:extLst>
          </p:cNvPr>
          <p:cNvSpPr/>
          <p:nvPr/>
        </p:nvSpPr>
        <p:spPr>
          <a:xfrm>
            <a:off x="697523" y="2693479"/>
            <a:ext cx="4128896" cy="1882788"/>
          </a:xfrm>
          <a:prstGeom prst="roundRect">
            <a:avLst>
              <a:gd name="adj" fmla="val 3581"/>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 Box 10">
            <a:extLst>
              <a:ext uri="{FF2B5EF4-FFF2-40B4-BE49-F238E27FC236}">
                <a16:creationId xmlns:a16="http://schemas.microsoft.com/office/drawing/2014/main" xmlns="" id="{416C20EC-20FF-4246-9CEE-7CD503B860D8}"/>
              </a:ext>
            </a:extLst>
          </p:cNvPr>
          <p:cNvSpPr txBox="1">
            <a:spLocks noChangeArrowheads="1"/>
          </p:cNvSpPr>
          <p:nvPr/>
        </p:nvSpPr>
        <p:spPr bwMode="auto">
          <a:xfrm>
            <a:off x="630320" y="4703986"/>
            <a:ext cx="6289518" cy="1077218"/>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US" sz="1000" b="0" dirty="0">
                <a:latin typeface="Roboto" panose="02000000000000000000" pitchFamily="2" charset="0"/>
                <a:ea typeface="Roboto" panose="02000000000000000000" pitchFamily="2" charset="0"/>
                <a:cs typeface="Tahoma" panose="020B0604030504040204" pitchFamily="34" charset="0"/>
              </a:rPr>
              <a:t>Candidate flags are on the candidate icon section in the picture above with the candidate ID. </a:t>
            </a:r>
            <a:r>
              <a:rPr lang="en-GB" sz="1000" b="0" dirty="0">
                <a:latin typeface="Roboto" panose="02000000000000000000" pitchFamily="2" charset="0"/>
                <a:cs typeface="Tahoma" panose="020B0604030504040204" pitchFamily="34" charset="0"/>
              </a:rPr>
              <a:t>Candidate flags are displayed in the Candidate field. Hover the cursor over a candidate flag to see the status details, </a:t>
            </a:r>
            <a:r>
              <a:rPr lang="en-US" sz="1000" b="0" dirty="0">
                <a:latin typeface="Roboto" panose="02000000000000000000" pitchFamily="2" charset="0"/>
                <a:cs typeface="Tahoma" panose="020B0604030504040204" pitchFamily="34" charset="0"/>
              </a:rPr>
              <a:t>for example, if the candidate has applied under the Disability Confident scheme</a:t>
            </a:r>
            <a:r>
              <a:rPr lang="en-GB" sz="1000" b="0" dirty="0">
                <a:latin typeface="Roboto" panose="02000000000000000000" pitchFamily="2" charset="0"/>
                <a:cs typeface="Tahoma" panose="020B0604030504040204" pitchFamily="34" charset="0"/>
              </a:rPr>
              <a:t>.</a:t>
            </a:r>
            <a:r>
              <a:rPr lang="en-US" sz="1000" b="0" dirty="0">
                <a:latin typeface="Roboto" panose="02000000000000000000" pitchFamily="2" charset="0"/>
                <a:cs typeface="Tahoma" panose="020B0604030504040204" pitchFamily="34" charset="0"/>
              </a:rPr>
              <a:t> There are two ways to shortlist your candidates.</a:t>
            </a:r>
          </a:p>
          <a:p>
            <a:pPr marL="228600" indent="-228600" algn="just" defTabSz="914400">
              <a:spcBef>
                <a:spcPts val="0"/>
              </a:spcBef>
              <a:spcAft>
                <a:spcPts val="600"/>
              </a:spcAft>
              <a:buAutoNum type="arabicParenR"/>
              <a:defRPr/>
            </a:pPr>
            <a:r>
              <a:rPr lang="en-US" sz="1000" b="0" dirty="0">
                <a:latin typeface="Roboto" panose="02000000000000000000" pitchFamily="2" charset="0"/>
                <a:cs typeface="Tahoma" panose="020B0604030504040204" pitchFamily="34" charset="0"/>
              </a:rPr>
              <a:t>Online, using the E-recruitment systems.</a:t>
            </a:r>
          </a:p>
          <a:p>
            <a:pPr marL="228600" indent="-228600" algn="just" defTabSz="914400">
              <a:spcBef>
                <a:spcPts val="0"/>
              </a:spcBef>
              <a:spcAft>
                <a:spcPts val="600"/>
              </a:spcAft>
              <a:buAutoNum type="arabicParenR"/>
              <a:defRPr/>
            </a:pPr>
            <a:r>
              <a:rPr lang="en-US" sz="1000" b="0" dirty="0" smtClean="0">
                <a:latin typeface="Roboto" panose="02000000000000000000" pitchFamily="2" charset="0"/>
                <a:cs typeface="Tahoma" panose="020B0604030504040204" pitchFamily="34" charset="0"/>
              </a:rPr>
              <a:t>By </a:t>
            </a:r>
            <a:r>
              <a:rPr lang="en-US" sz="1000" b="0" dirty="0">
                <a:latin typeface="Roboto" panose="02000000000000000000" pitchFamily="2" charset="0"/>
                <a:cs typeface="Tahoma" panose="020B0604030504040204" pitchFamily="34" charset="0"/>
              </a:rPr>
              <a:t>exporting and importing final shortlisting decisions (explained on page 5)</a:t>
            </a:r>
            <a:endParaRPr lang="en-GB" sz="1000" b="0" dirty="0">
              <a:latin typeface="Roboto" panose="02000000000000000000" pitchFamily="2" charset="0"/>
              <a:cs typeface="Tahoma" panose="020B0604030504040204" pitchFamily="34" charset="0"/>
            </a:endParaRPr>
          </a:p>
        </p:txBody>
      </p:sp>
      <p:pic>
        <p:nvPicPr>
          <p:cNvPr id="4" name="Picture 3">
            <a:extLst>
              <a:ext uri="{FF2B5EF4-FFF2-40B4-BE49-F238E27FC236}">
                <a16:creationId xmlns:a16="http://schemas.microsoft.com/office/drawing/2014/main" xmlns="" id="{E73630FE-E715-4402-8E2E-581AAA2BB117}"/>
              </a:ext>
            </a:extLst>
          </p:cNvPr>
          <p:cNvPicPr>
            <a:picLocks noChangeAspect="1"/>
          </p:cNvPicPr>
          <p:nvPr/>
        </p:nvPicPr>
        <p:blipFill rotWithShape="1">
          <a:blip r:embed="rId4"/>
          <a:srcRect b="34669"/>
          <a:stretch/>
        </p:blipFill>
        <p:spPr>
          <a:xfrm>
            <a:off x="3971533" y="6907653"/>
            <a:ext cx="2965576" cy="3036988"/>
          </a:xfrm>
          <a:prstGeom prst="rect">
            <a:avLst/>
          </a:prstGeom>
          <a:ln w="12700">
            <a:solidFill>
              <a:schemeClr val="tx1"/>
            </a:solidFill>
          </a:ln>
        </p:spPr>
      </p:pic>
      <p:sp>
        <p:nvSpPr>
          <p:cNvPr id="12" name="Text Box 10">
            <a:extLst>
              <a:ext uri="{FF2B5EF4-FFF2-40B4-BE49-F238E27FC236}">
                <a16:creationId xmlns:a16="http://schemas.microsoft.com/office/drawing/2014/main" xmlns="" id="{90053E6C-9320-4710-B6DC-253735978606}"/>
              </a:ext>
            </a:extLst>
          </p:cNvPr>
          <p:cNvSpPr txBox="1">
            <a:spLocks noChangeArrowheads="1"/>
          </p:cNvSpPr>
          <p:nvPr/>
        </p:nvSpPr>
        <p:spPr bwMode="auto">
          <a:xfrm>
            <a:off x="639646" y="6905669"/>
            <a:ext cx="2958859" cy="1231106"/>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To enter scores for the candidate </a:t>
            </a:r>
            <a:r>
              <a:rPr lang="en-US" sz="1000" b="0" dirty="0">
                <a:latin typeface="Roboto" panose="02000000000000000000" pitchFamily="2" charset="0"/>
                <a:ea typeface="Roboto" panose="02000000000000000000" pitchFamily="2" charset="0"/>
                <a:cs typeface="Tahoma" panose="020B0604030504040204" pitchFamily="34" charset="0"/>
              </a:rPr>
              <a:t>you can use the pane titled Step 2: Enter in note/scores.</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If the candidate meets the criteria, for example, Knowledge and Experience, Teamwork or Motivation, select </a:t>
            </a:r>
            <a:r>
              <a:rPr lang="en-GB" sz="1000" dirty="0">
                <a:latin typeface="Roboto" panose="02000000000000000000" pitchFamily="2" charset="0"/>
                <a:ea typeface="Roboto" panose="02000000000000000000" pitchFamily="2" charset="0"/>
                <a:cs typeface="Tahoma" panose="020B0604030504040204" pitchFamily="34" charset="0"/>
              </a:rPr>
              <a:t>1</a:t>
            </a:r>
            <a:r>
              <a:rPr lang="en-GB" sz="1000" b="0" dirty="0">
                <a:latin typeface="Roboto" panose="02000000000000000000" pitchFamily="2" charset="0"/>
                <a:ea typeface="Roboto" panose="02000000000000000000" pitchFamily="2" charset="0"/>
                <a:cs typeface="Tahoma" panose="020B0604030504040204" pitchFamily="34" charset="0"/>
              </a:rPr>
              <a:t> from the drop-down list.</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If the candidate does not meet the criteria, select </a:t>
            </a:r>
            <a:r>
              <a:rPr lang="en-GB" sz="1000" dirty="0">
                <a:latin typeface="Roboto" panose="02000000000000000000" pitchFamily="2" charset="0"/>
                <a:ea typeface="Roboto" panose="02000000000000000000" pitchFamily="2" charset="0"/>
                <a:cs typeface="Tahoma" panose="020B0604030504040204" pitchFamily="34" charset="0"/>
              </a:rPr>
              <a:t>0 </a:t>
            </a:r>
            <a:r>
              <a:rPr lang="en-GB" sz="1000" b="0" dirty="0">
                <a:latin typeface="Roboto" panose="02000000000000000000" pitchFamily="2" charset="0"/>
                <a:ea typeface="Roboto" panose="02000000000000000000" pitchFamily="2" charset="0"/>
                <a:cs typeface="Tahoma" panose="020B0604030504040204" pitchFamily="34" charset="0"/>
              </a:rPr>
              <a:t>from the drop-down list. </a:t>
            </a:r>
          </a:p>
        </p:txBody>
      </p:sp>
      <p:graphicFrame>
        <p:nvGraphicFramePr>
          <p:cNvPr id="13" name="Table 12">
            <a:extLst>
              <a:ext uri="{FF2B5EF4-FFF2-40B4-BE49-F238E27FC236}">
                <a16:creationId xmlns:a16="http://schemas.microsoft.com/office/drawing/2014/main" xmlns="" id="{DA9F381A-7C63-4FCD-91A2-ABB8F4DC4771}"/>
              </a:ext>
            </a:extLst>
          </p:cNvPr>
          <p:cNvGraphicFramePr>
            <a:graphicFrameLocks noGrp="1"/>
          </p:cNvGraphicFramePr>
          <p:nvPr>
            <p:extLst>
              <p:ext uri="{D42A27DB-BD31-4B8C-83A1-F6EECF244321}">
                <p14:modId xmlns:p14="http://schemas.microsoft.com/office/powerpoint/2010/main" val="1145262240"/>
              </p:ext>
            </p:extLst>
          </p:nvPr>
        </p:nvGraphicFramePr>
        <p:xfrm>
          <a:off x="638790" y="8211815"/>
          <a:ext cx="2980616" cy="396272"/>
        </p:xfrm>
        <a:graphic>
          <a:graphicData uri="http://schemas.openxmlformats.org/drawingml/2006/table">
            <a:tbl>
              <a:tblPr/>
              <a:tblGrid>
                <a:gridCol w="2980616">
                  <a:extLst>
                    <a:ext uri="{9D8B030D-6E8A-4147-A177-3AD203B41FA5}">
                      <a16:colId xmlns:a16="http://schemas.microsoft.com/office/drawing/2014/main" xmlns="" val="96247227"/>
                    </a:ext>
                  </a:extLst>
                </a:gridCol>
              </a:tblGrid>
              <a:tr h="256414">
                <a:tc>
                  <a:txBody>
                    <a:bodyPr/>
                    <a:lstStyle/>
                    <a:p>
                      <a:pPr marL="0" marR="0" lvl="0" indent="0" algn="l" defTabSz="1042988" rtl="0" eaLnBrk="0" fontAlgn="base" latinLnBrk="0" hangingPunct="0">
                        <a:lnSpc>
                          <a:spcPct val="100000"/>
                        </a:lnSpc>
                        <a:spcBef>
                          <a:spcPct val="20000"/>
                        </a:spcBef>
                        <a:spcAft>
                          <a:spcPct val="0"/>
                        </a:spcAft>
                        <a:buClrTx/>
                        <a:buSzTx/>
                        <a:buFont typeface="Arial" charset="0"/>
                        <a:buNone/>
                        <a:tabLst/>
                        <a:defRPr/>
                      </a:pPr>
                      <a:r>
                        <a:rPr kumimoji="0" lang="en-GB" sz="1000" b="1" i="0" u="none" strike="noStrike" cap="none" normalizeH="0" baseline="0" dirty="0">
                          <a:ln>
                            <a:noFill/>
                          </a:ln>
                          <a:solidFill>
                            <a:schemeClr val="bg1"/>
                          </a:solidFill>
                          <a:effectLst/>
                          <a:latin typeface="+mn-lt"/>
                          <a:ea typeface="Tahoma" panose="020B0604030504040204" pitchFamily="34" charset="0"/>
                          <a:cs typeface="Tahoma" panose="020B0604030504040204" pitchFamily="34" charset="0"/>
                        </a:rPr>
                        <a:t>Comments</a:t>
                      </a:r>
                      <a:r>
                        <a:rPr kumimoji="0" lang="en-GB" sz="1000" b="0" i="0" u="none" strike="noStrike" cap="none" normalizeH="0" baseline="0" dirty="0">
                          <a:ln>
                            <a:noFill/>
                          </a:ln>
                          <a:solidFill>
                            <a:schemeClr val="bg1"/>
                          </a:solidFill>
                          <a:effectLst/>
                          <a:latin typeface="+mn-lt"/>
                          <a:ea typeface="Tahoma" panose="020B0604030504040204" pitchFamily="34" charset="0"/>
                          <a:cs typeface="Tahoma" panose="020B0604030504040204" pitchFamily="34" charset="0"/>
                        </a:rPr>
                        <a:t>: here you can enter any additional comments. For example, Excellent Excel skills. </a:t>
                      </a:r>
                    </a:p>
                  </a:txBody>
                  <a:tcPr marT="45736" marB="45736" horzOverflow="overflow">
                    <a:lnL cap="flat">
                      <a:noFill/>
                    </a:lnL>
                    <a:lnR cap="flat">
                      <a:noFill/>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F43131"/>
                    </a:solidFill>
                  </a:tcPr>
                </a:tc>
                <a:extLst>
                  <a:ext uri="{0D108BD9-81ED-4DB2-BD59-A6C34878D82A}">
                    <a16:rowId xmlns:a16="http://schemas.microsoft.com/office/drawing/2014/main" xmlns="" val="1729362902"/>
                  </a:ext>
                </a:extLst>
              </a:tr>
            </a:tbl>
          </a:graphicData>
        </a:graphic>
      </p:graphicFrame>
      <p:sp>
        <p:nvSpPr>
          <p:cNvPr id="17" name="Text Box 66">
            <a:extLst>
              <a:ext uri="{FF2B5EF4-FFF2-40B4-BE49-F238E27FC236}">
                <a16:creationId xmlns:a16="http://schemas.microsoft.com/office/drawing/2014/main" xmlns="" id="{75575AE2-3960-4800-8AB3-C3220FD90225}"/>
              </a:ext>
            </a:extLst>
          </p:cNvPr>
          <p:cNvSpPr txBox="1">
            <a:spLocks noChangeArrowheads="1"/>
          </p:cNvSpPr>
          <p:nvPr/>
        </p:nvSpPr>
        <p:spPr bwMode="auto">
          <a:xfrm>
            <a:off x="632567" y="8719692"/>
            <a:ext cx="2980616" cy="724608"/>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54000" tIns="54000" rIns="54000" bIns="54000">
            <a:spAutoFit/>
          </a:bodyPr>
          <a:lstStyle>
            <a:lvl1pPr eaLnBrk="0" hangingPunct="0">
              <a:defRPr sz="2100" b="1">
                <a:solidFill>
                  <a:schemeClr val="tx1"/>
                </a:solidFill>
                <a:latin typeface="Arial" panose="020B0604020202020204" pitchFamily="34" charset="0"/>
              </a:defRPr>
            </a:lvl1pPr>
            <a:lvl2pPr marL="742950" indent="-285750" eaLnBrk="0" hangingPunct="0">
              <a:defRPr sz="2100" b="1">
                <a:solidFill>
                  <a:schemeClr val="tx1"/>
                </a:solidFill>
                <a:latin typeface="Arial" panose="020B0604020202020204" pitchFamily="34" charset="0"/>
              </a:defRPr>
            </a:lvl2pPr>
            <a:lvl3pPr marL="1143000" indent="-228600" eaLnBrk="0" hangingPunct="0">
              <a:defRPr sz="2100" b="1">
                <a:solidFill>
                  <a:schemeClr val="tx1"/>
                </a:solidFill>
                <a:latin typeface="Arial" panose="020B0604020202020204" pitchFamily="34" charset="0"/>
              </a:defRPr>
            </a:lvl3pPr>
            <a:lvl4pPr marL="1600200" indent="-228600" eaLnBrk="0" hangingPunct="0">
              <a:defRPr sz="2100" b="1">
                <a:solidFill>
                  <a:schemeClr val="tx1"/>
                </a:solidFill>
                <a:latin typeface="Arial" panose="020B0604020202020204" pitchFamily="34" charset="0"/>
              </a:defRPr>
            </a:lvl4pPr>
            <a:lvl5pPr marL="2057400" indent="-228600" eaLnBrk="0" hangingPunct="0">
              <a:defRPr sz="2100" b="1">
                <a:solidFill>
                  <a:schemeClr val="tx1"/>
                </a:solidFill>
                <a:latin typeface="Arial" panose="020B0604020202020204" pitchFamily="34" charset="0"/>
              </a:defRPr>
            </a:lvl5pPr>
            <a:lvl6pPr marL="2514600" indent="-228600" eaLnBrk="0" fontAlgn="base" hangingPunct="0">
              <a:spcBef>
                <a:spcPct val="0"/>
              </a:spcBef>
              <a:spcAft>
                <a:spcPct val="0"/>
              </a:spcAft>
              <a:defRPr sz="2100" b="1">
                <a:solidFill>
                  <a:schemeClr val="tx1"/>
                </a:solidFill>
                <a:latin typeface="Arial" panose="020B0604020202020204" pitchFamily="34" charset="0"/>
              </a:defRPr>
            </a:lvl6pPr>
            <a:lvl7pPr marL="2971800" indent="-228600" eaLnBrk="0" fontAlgn="base" hangingPunct="0">
              <a:spcBef>
                <a:spcPct val="0"/>
              </a:spcBef>
              <a:spcAft>
                <a:spcPct val="0"/>
              </a:spcAft>
              <a:defRPr sz="2100" b="1">
                <a:solidFill>
                  <a:schemeClr val="tx1"/>
                </a:solidFill>
                <a:latin typeface="Arial" panose="020B0604020202020204" pitchFamily="34" charset="0"/>
              </a:defRPr>
            </a:lvl7pPr>
            <a:lvl8pPr marL="3429000" indent="-228600" eaLnBrk="0" fontAlgn="base" hangingPunct="0">
              <a:spcBef>
                <a:spcPct val="0"/>
              </a:spcBef>
              <a:spcAft>
                <a:spcPct val="0"/>
              </a:spcAft>
              <a:defRPr sz="2100" b="1">
                <a:solidFill>
                  <a:schemeClr val="tx1"/>
                </a:solidFill>
                <a:latin typeface="Arial" panose="020B0604020202020204" pitchFamily="34" charset="0"/>
              </a:defRPr>
            </a:lvl8pPr>
            <a:lvl9pPr marL="3886200" indent="-228600" eaLnBrk="0" fontAlgn="base" hangingPunct="0">
              <a:spcBef>
                <a:spcPct val="0"/>
              </a:spcBef>
              <a:spcAft>
                <a:spcPct val="0"/>
              </a:spcAft>
              <a:defRPr sz="2100" b="1">
                <a:solidFill>
                  <a:schemeClr val="tx1"/>
                </a:solidFill>
                <a:latin typeface="Arial" panose="020B0604020202020204" pitchFamily="34" charset="0"/>
              </a:defRPr>
            </a:lvl9pPr>
          </a:lstStyle>
          <a:p>
            <a:pPr defTabSz="914400" eaLnBrk="1" hangingPunct="1">
              <a:spcBef>
                <a:spcPct val="50000"/>
              </a:spcBef>
            </a:pPr>
            <a:r>
              <a:rPr lang="en-GB" altLang="en-US" sz="1000" dirty="0">
                <a:latin typeface="Tahoma" panose="020B0604030504040204" pitchFamily="34" charset="0"/>
              </a:rPr>
              <a:t>Note</a:t>
            </a:r>
            <a:r>
              <a:rPr lang="en-GB" altLang="en-US" sz="1000" b="0" dirty="0">
                <a:latin typeface="Tahoma" panose="020B0604030504040204" pitchFamily="34" charset="0"/>
              </a:rPr>
              <a:t>: </a:t>
            </a:r>
            <a:r>
              <a:rPr lang="en-GB" altLang="en-US" sz="1000" b="0" dirty="0">
                <a:latin typeface="Roboto" panose="02000000000000000000"/>
                <a:ea typeface="Roboto" panose="02000000000000000000" pitchFamily="2" charset="0"/>
                <a:cs typeface="Tahoma" panose="020B0604030504040204" pitchFamily="34" charset="0"/>
              </a:rPr>
              <a:t>candidates are able to request access to, and view, their applications after scores, recommendations and any comments have been entered. </a:t>
            </a:r>
            <a:endParaRPr lang="en-GB" sz="1000" b="0" dirty="0">
              <a:latin typeface="Roboto" panose="02000000000000000000"/>
              <a:ea typeface="Roboto" panose="02000000000000000000" pitchFamily="2" charset="0"/>
              <a:cs typeface="Tahoma" panose="020B0604030504040204" pitchFamily="34" charset="0"/>
            </a:endParaRPr>
          </a:p>
        </p:txBody>
      </p:sp>
      <p:sp>
        <p:nvSpPr>
          <p:cNvPr id="14" name="Text Box 10">
            <a:extLst>
              <a:ext uri="{FF2B5EF4-FFF2-40B4-BE49-F238E27FC236}">
                <a16:creationId xmlns:a16="http://schemas.microsoft.com/office/drawing/2014/main" xmlns="" id="{5CB5E4B9-95CD-4672-97D3-257C2F0CD4CF}"/>
              </a:ext>
            </a:extLst>
          </p:cNvPr>
          <p:cNvSpPr txBox="1">
            <a:spLocks noChangeArrowheads="1"/>
          </p:cNvSpPr>
          <p:nvPr/>
        </p:nvSpPr>
        <p:spPr bwMode="auto">
          <a:xfrm>
            <a:off x="626650" y="1268418"/>
            <a:ext cx="6315256" cy="384721"/>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To open an application:</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Click the candidate </a:t>
            </a:r>
            <a:r>
              <a:rPr lang="en-GB" sz="1000" b="0" dirty="0" smtClean="0">
                <a:latin typeface="Roboto" panose="02000000000000000000" pitchFamily="2" charset="0"/>
                <a:ea typeface="Roboto" panose="02000000000000000000" pitchFamily="2" charset="0"/>
                <a:cs typeface="Tahoma" panose="020B0604030504040204" pitchFamily="34" charset="0"/>
              </a:rPr>
              <a:t>ID </a:t>
            </a:r>
            <a:r>
              <a:rPr lang="en-GB" sz="1000" b="0" dirty="0">
                <a:latin typeface="Roboto" panose="02000000000000000000" pitchFamily="2" charset="0"/>
                <a:ea typeface="Roboto" panose="02000000000000000000" pitchFamily="2" charset="0"/>
                <a:cs typeface="Tahoma" panose="020B0604030504040204" pitchFamily="34" charset="0"/>
              </a:rPr>
              <a:t>in the Candidate field. The Application page opens.</a:t>
            </a:r>
          </a:p>
        </p:txBody>
      </p:sp>
    </p:spTree>
    <p:extLst>
      <p:ext uri="{BB962C8B-B14F-4D97-AF65-F5344CB8AC3E}">
        <p14:creationId xmlns:p14="http://schemas.microsoft.com/office/powerpoint/2010/main" val="3993257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34873" y="377636"/>
            <a:ext cx="4131817" cy="540060"/>
          </a:xfrm>
          <a:solidFill>
            <a:srgbClr val="F43131"/>
          </a:solidFill>
        </p:spPr>
        <p:txBody>
          <a:bodyPr>
            <a:normAutofit/>
          </a:bodyPr>
          <a:lstStyle/>
          <a:p>
            <a:r>
              <a:rPr lang="en-GB" sz="1200" dirty="0">
                <a:latin typeface="Roboto" panose="02000000000000000000" pitchFamily="2" charset="0"/>
                <a:ea typeface="Roboto" panose="02000000000000000000" pitchFamily="2" charset="0"/>
              </a:rPr>
              <a:t>Shortlisting Professional Services vacancies – anonymised applications in the E-recruitment system</a:t>
            </a:r>
          </a:p>
        </p:txBody>
      </p:sp>
      <p:sp>
        <p:nvSpPr>
          <p:cNvPr id="11" name="Text Box 10">
            <a:extLst>
              <a:ext uri="{FF2B5EF4-FFF2-40B4-BE49-F238E27FC236}">
                <a16:creationId xmlns:a16="http://schemas.microsoft.com/office/drawing/2014/main" xmlns="" id="{99553C18-4374-454B-97EA-36A25BC326B8}"/>
              </a:ext>
            </a:extLst>
          </p:cNvPr>
          <p:cNvSpPr txBox="1">
            <a:spLocks noChangeArrowheads="1"/>
          </p:cNvSpPr>
          <p:nvPr/>
        </p:nvSpPr>
        <p:spPr bwMode="auto">
          <a:xfrm>
            <a:off x="631031" y="1025525"/>
            <a:ext cx="6288052" cy="257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72000">
            <a:spAutoFit/>
          </a:bodyPr>
          <a:lstStyle>
            <a:lvl1pPr eaLnBrk="0" hangingPunct="0">
              <a:defRPr sz="2100" b="1">
                <a:solidFill>
                  <a:schemeClr val="tx1"/>
                </a:solidFill>
                <a:latin typeface="Arial" panose="020B0604020202020204" pitchFamily="34" charset="0"/>
              </a:defRPr>
            </a:lvl1pPr>
            <a:lvl2pPr marL="742950" indent="-285750" eaLnBrk="0" hangingPunct="0">
              <a:defRPr sz="2100" b="1">
                <a:solidFill>
                  <a:schemeClr val="tx1"/>
                </a:solidFill>
                <a:latin typeface="Arial" panose="020B0604020202020204" pitchFamily="34" charset="0"/>
              </a:defRPr>
            </a:lvl2pPr>
            <a:lvl3pPr marL="1143000" indent="-228600" eaLnBrk="0" hangingPunct="0">
              <a:defRPr sz="2100" b="1">
                <a:solidFill>
                  <a:schemeClr val="tx1"/>
                </a:solidFill>
                <a:latin typeface="Arial" panose="020B0604020202020204" pitchFamily="34" charset="0"/>
              </a:defRPr>
            </a:lvl3pPr>
            <a:lvl4pPr marL="1600200" indent="-228600" eaLnBrk="0" hangingPunct="0">
              <a:defRPr sz="2100" b="1">
                <a:solidFill>
                  <a:schemeClr val="tx1"/>
                </a:solidFill>
                <a:latin typeface="Arial" panose="020B0604020202020204" pitchFamily="34" charset="0"/>
              </a:defRPr>
            </a:lvl4pPr>
            <a:lvl5pPr marL="2057400" indent="-228600" eaLnBrk="0" hangingPunct="0">
              <a:defRPr sz="2100" b="1">
                <a:solidFill>
                  <a:schemeClr val="tx1"/>
                </a:solidFill>
                <a:latin typeface="Arial" panose="020B0604020202020204" pitchFamily="34" charset="0"/>
              </a:defRPr>
            </a:lvl5pPr>
            <a:lvl6pPr marL="2514600" indent="-228600" eaLnBrk="0" fontAlgn="base" hangingPunct="0">
              <a:spcBef>
                <a:spcPct val="0"/>
              </a:spcBef>
              <a:spcAft>
                <a:spcPct val="0"/>
              </a:spcAft>
              <a:defRPr sz="2100" b="1">
                <a:solidFill>
                  <a:schemeClr val="tx1"/>
                </a:solidFill>
                <a:latin typeface="Arial" panose="020B0604020202020204" pitchFamily="34" charset="0"/>
              </a:defRPr>
            </a:lvl6pPr>
            <a:lvl7pPr marL="2971800" indent="-228600" eaLnBrk="0" fontAlgn="base" hangingPunct="0">
              <a:spcBef>
                <a:spcPct val="0"/>
              </a:spcBef>
              <a:spcAft>
                <a:spcPct val="0"/>
              </a:spcAft>
              <a:defRPr sz="2100" b="1">
                <a:solidFill>
                  <a:schemeClr val="tx1"/>
                </a:solidFill>
                <a:latin typeface="Arial" panose="020B0604020202020204" pitchFamily="34" charset="0"/>
              </a:defRPr>
            </a:lvl7pPr>
            <a:lvl8pPr marL="3429000" indent="-228600" eaLnBrk="0" fontAlgn="base" hangingPunct="0">
              <a:spcBef>
                <a:spcPct val="0"/>
              </a:spcBef>
              <a:spcAft>
                <a:spcPct val="0"/>
              </a:spcAft>
              <a:defRPr sz="2100" b="1">
                <a:solidFill>
                  <a:schemeClr val="tx1"/>
                </a:solidFill>
                <a:latin typeface="Arial" panose="020B0604020202020204" pitchFamily="34" charset="0"/>
              </a:defRPr>
            </a:lvl8pPr>
            <a:lvl9pPr marL="3886200" indent="-228600" eaLnBrk="0" fontAlgn="base" hangingPunct="0">
              <a:spcBef>
                <a:spcPct val="0"/>
              </a:spcBef>
              <a:spcAft>
                <a:spcPct val="0"/>
              </a:spcAft>
              <a:defRPr sz="2100" b="1">
                <a:solidFill>
                  <a:schemeClr val="tx1"/>
                </a:solidFill>
                <a:latin typeface="Arial" panose="020B0604020202020204" pitchFamily="34" charset="0"/>
              </a:defRPr>
            </a:lvl9pPr>
          </a:lstStyle>
          <a:p>
            <a:pPr defTabSz="914400">
              <a:spcBef>
                <a:spcPts val="0"/>
              </a:spcBef>
              <a:defRPr/>
            </a:pPr>
            <a:r>
              <a:rPr lang="en-GB" sz="1200" dirty="0">
                <a:solidFill>
                  <a:srgbClr val="F43131"/>
                </a:solidFill>
                <a:latin typeface="Roboto" panose="02000000000000000000" pitchFamily="2" charset="0"/>
                <a:ea typeface="Roboto" panose="02000000000000000000" pitchFamily="2" charset="0"/>
                <a:sym typeface="Wingdings" pitchFamily="2" charset="2"/>
              </a:rPr>
              <a:t>Manually entering scores and recommendations (continued) </a:t>
            </a:r>
          </a:p>
        </p:txBody>
      </p:sp>
      <p:sp>
        <p:nvSpPr>
          <p:cNvPr id="16" name="Text Box 10">
            <a:extLst>
              <a:ext uri="{FF2B5EF4-FFF2-40B4-BE49-F238E27FC236}">
                <a16:creationId xmlns:a16="http://schemas.microsoft.com/office/drawing/2014/main" xmlns="" id="{0EDEB01D-1746-4B07-8CC5-C22E76C6DB23}"/>
              </a:ext>
            </a:extLst>
          </p:cNvPr>
          <p:cNvSpPr txBox="1">
            <a:spLocks noChangeArrowheads="1"/>
          </p:cNvSpPr>
          <p:nvPr/>
        </p:nvSpPr>
        <p:spPr bwMode="auto">
          <a:xfrm>
            <a:off x="635577" y="1284465"/>
            <a:ext cx="6289368" cy="307777"/>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After you have entered scores, </a:t>
            </a:r>
            <a:r>
              <a:rPr lang="en-US" sz="1000" b="0" dirty="0">
                <a:latin typeface="Roboto" panose="02000000000000000000" pitchFamily="2" charset="0"/>
                <a:ea typeface="Roboto" panose="02000000000000000000" pitchFamily="2" charset="0"/>
                <a:cs typeface="Tahoma" panose="020B0604030504040204" pitchFamily="34" charset="0"/>
              </a:rPr>
              <a:t>you need to make your recommendation in regards to the application. You can select if you want to invite the candidate to interview or if you want to reject the application.</a:t>
            </a:r>
            <a:endParaRPr lang="en-GB" sz="1000" b="0" dirty="0">
              <a:latin typeface="Roboto" panose="02000000000000000000" pitchFamily="2" charset="0"/>
              <a:ea typeface="Roboto" panose="02000000000000000000" pitchFamily="2" charset="0"/>
              <a:cs typeface="Tahoma" panose="020B0604030504040204" pitchFamily="34" charset="0"/>
            </a:endParaRPr>
          </a:p>
        </p:txBody>
      </p:sp>
      <p:sp>
        <p:nvSpPr>
          <p:cNvPr id="12" name="Text Box 10">
            <a:extLst>
              <a:ext uri="{FF2B5EF4-FFF2-40B4-BE49-F238E27FC236}">
                <a16:creationId xmlns:a16="http://schemas.microsoft.com/office/drawing/2014/main" xmlns="" id="{90053E6C-9320-4710-B6DC-253735978606}"/>
              </a:ext>
            </a:extLst>
          </p:cNvPr>
          <p:cNvSpPr txBox="1">
            <a:spLocks noChangeArrowheads="1"/>
          </p:cNvSpPr>
          <p:nvPr/>
        </p:nvSpPr>
        <p:spPr bwMode="auto">
          <a:xfrm>
            <a:off x="631031" y="1666601"/>
            <a:ext cx="2982548" cy="307777"/>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Step 3: to enter a recommendation for a candidate, use the </a:t>
            </a:r>
            <a:r>
              <a:rPr lang="en-GB" sz="1000" b="0" u="sng" dirty="0">
                <a:latin typeface="Roboto" panose="02000000000000000000" pitchFamily="2" charset="0"/>
                <a:ea typeface="Roboto" panose="02000000000000000000" pitchFamily="2" charset="0"/>
                <a:cs typeface="Tahoma" panose="020B0604030504040204" pitchFamily="34" charset="0"/>
              </a:rPr>
              <a:t>Your recommendation </a:t>
            </a:r>
            <a:r>
              <a:rPr lang="en-GB" sz="1000" b="0" dirty="0">
                <a:latin typeface="Roboto" panose="02000000000000000000" pitchFamily="2" charset="0"/>
                <a:ea typeface="Roboto" panose="02000000000000000000" pitchFamily="2" charset="0"/>
                <a:cs typeface="Tahoma" panose="020B0604030504040204" pitchFamily="34" charset="0"/>
              </a:rPr>
              <a:t>pane:</a:t>
            </a:r>
          </a:p>
        </p:txBody>
      </p:sp>
      <p:graphicFrame>
        <p:nvGraphicFramePr>
          <p:cNvPr id="13" name="Table 12">
            <a:extLst>
              <a:ext uri="{FF2B5EF4-FFF2-40B4-BE49-F238E27FC236}">
                <a16:creationId xmlns:a16="http://schemas.microsoft.com/office/drawing/2014/main" xmlns="" id="{DA9F381A-7C63-4FCD-91A2-ABB8F4DC4771}"/>
              </a:ext>
            </a:extLst>
          </p:cNvPr>
          <p:cNvGraphicFramePr>
            <a:graphicFrameLocks noGrp="1"/>
          </p:cNvGraphicFramePr>
          <p:nvPr>
            <p:extLst>
              <p:ext uri="{D42A27DB-BD31-4B8C-83A1-F6EECF244321}">
                <p14:modId xmlns:p14="http://schemas.microsoft.com/office/powerpoint/2010/main" val="2687501513"/>
              </p:ext>
            </p:extLst>
          </p:nvPr>
        </p:nvGraphicFramePr>
        <p:xfrm>
          <a:off x="641439" y="2085983"/>
          <a:ext cx="2967484" cy="944944"/>
        </p:xfrm>
        <a:graphic>
          <a:graphicData uri="http://schemas.openxmlformats.org/drawingml/2006/table">
            <a:tbl>
              <a:tblPr/>
              <a:tblGrid>
                <a:gridCol w="2967484">
                  <a:extLst>
                    <a:ext uri="{9D8B030D-6E8A-4147-A177-3AD203B41FA5}">
                      <a16:colId xmlns:a16="http://schemas.microsoft.com/office/drawing/2014/main" xmlns="" val="96247227"/>
                    </a:ext>
                  </a:extLst>
                </a:gridCol>
              </a:tblGrid>
              <a:tr h="256414">
                <a:tc>
                  <a:txBody>
                    <a:bodyPr/>
                    <a:lstStyle/>
                    <a:p>
                      <a:pPr marL="0" marR="0" lvl="0" indent="0" algn="l" defTabSz="1042988" rtl="0" eaLnBrk="0" fontAlgn="base" latinLnBrk="0" hangingPunct="0">
                        <a:lnSpc>
                          <a:spcPct val="100000"/>
                        </a:lnSpc>
                        <a:spcBef>
                          <a:spcPct val="20000"/>
                        </a:spcBef>
                        <a:spcAft>
                          <a:spcPct val="0"/>
                        </a:spcAft>
                        <a:buClrTx/>
                        <a:buSzTx/>
                        <a:buFont typeface="Arial" charset="0"/>
                        <a:buNone/>
                        <a:tabLst/>
                        <a:defRPr/>
                      </a:pPr>
                      <a:r>
                        <a:rPr kumimoji="0" lang="en-GB" sz="1000" b="1" i="0" u="none" strike="noStrike" cap="none" normalizeH="0" baseline="0" dirty="0">
                          <a:ln>
                            <a:noFill/>
                          </a:ln>
                          <a:solidFill>
                            <a:schemeClr val="bg1"/>
                          </a:solidFill>
                          <a:effectLst/>
                          <a:latin typeface="+mn-lt"/>
                          <a:ea typeface="Tahoma" panose="020B0604030504040204" pitchFamily="34" charset="0"/>
                          <a:cs typeface="Tahoma" panose="020B0604030504040204" pitchFamily="34" charset="0"/>
                        </a:rPr>
                        <a:t>Recommended stage</a:t>
                      </a:r>
                      <a:r>
                        <a:rPr kumimoji="0" lang="en-GB" sz="1000" b="0" i="0" u="none" strike="noStrike" cap="none" normalizeH="0" baseline="0" dirty="0">
                          <a:ln>
                            <a:noFill/>
                          </a:ln>
                          <a:solidFill>
                            <a:schemeClr val="bg1"/>
                          </a:solidFill>
                          <a:effectLst/>
                          <a:latin typeface="+mn-lt"/>
                          <a:ea typeface="Tahoma" panose="020B0604030504040204" pitchFamily="34" charset="0"/>
                          <a:cs typeface="Tahoma" panose="020B0604030504040204" pitchFamily="34" charset="0"/>
                        </a:rPr>
                        <a:t>: select the recommendation from the drop-down list. For example, PS - Invite to interview. </a:t>
                      </a:r>
                      <a:endParaRPr kumimoji="0" lang="en-GB" sz="1000" b="1" i="0" u="none" strike="noStrike" cap="none" normalizeH="0" baseline="0" dirty="0">
                        <a:ln>
                          <a:noFill/>
                        </a:ln>
                        <a:solidFill>
                          <a:schemeClr val="bg1"/>
                        </a:solidFill>
                        <a:effectLst/>
                        <a:latin typeface="+mn-lt"/>
                        <a:ea typeface="Tahoma" panose="020B0604030504040204" pitchFamily="34" charset="0"/>
                        <a:cs typeface="Tahoma" panose="020B0604030504040204" pitchFamily="34" charset="0"/>
                      </a:endParaRPr>
                    </a:p>
                  </a:txBody>
                  <a:tcPr marT="45736" marB="45736" horzOverflow="overflow">
                    <a:lnL cap="flat">
                      <a:noFill/>
                    </a:lnL>
                    <a:lnR cap="flat">
                      <a:noFill/>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F43131"/>
                    </a:solidFill>
                  </a:tcPr>
                </a:tc>
                <a:extLst>
                  <a:ext uri="{0D108BD9-81ED-4DB2-BD59-A6C34878D82A}">
                    <a16:rowId xmlns:a16="http://schemas.microsoft.com/office/drawing/2014/main" xmlns="" val="3521185967"/>
                  </a:ext>
                </a:extLst>
              </a:tr>
              <a:tr h="256414">
                <a:tc>
                  <a:txBody>
                    <a:bodyPr/>
                    <a:lstStyle/>
                    <a:p>
                      <a:pPr marL="0" marR="0" lvl="0" indent="0" algn="l" defTabSz="1042988" rtl="0" eaLnBrk="0" fontAlgn="base" latinLnBrk="0" hangingPunct="0">
                        <a:lnSpc>
                          <a:spcPct val="100000"/>
                        </a:lnSpc>
                        <a:spcBef>
                          <a:spcPct val="20000"/>
                        </a:spcBef>
                        <a:spcAft>
                          <a:spcPct val="0"/>
                        </a:spcAft>
                        <a:buClrTx/>
                        <a:buSzTx/>
                        <a:buFont typeface="Arial" charset="0"/>
                        <a:buNone/>
                        <a:tabLst/>
                        <a:defRPr/>
                      </a:pPr>
                      <a:r>
                        <a:rPr kumimoji="0" lang="en-GB" sz="1000" b="1" i="0" u="none" strike="noStrike" cap="none" normalizeH="0" baseline="0" dirty="0">
                          <a:ln>
                            <a:noFill/>
                          </a:ln>
                          <a:solidFill>
                            <a:schemeClr val="bg1"/>
                          </a:solidFill>
                          <a:effectLst/>
                          <a:latin typeface="+mn-lt"/>
                          <a:ea typeface="Tahoma" panose="020B0604030504040204" pitchFamily="34" charset="0"/>
                          <a:cs typeface="Tahoma" panose="020B0604030504040204" pitchFamily="34" charset="0"/>
                        </a:rPr>
                        <a:t>Additional comments</a:t>
                      </a:r>
                      <a:r>
                        <a:rPr kumimoji="0" lang="en-GB" sz="1000" b="0" i="0" u="none" strike="noStrike" cap="none" normalizeH="0" baseline="0" dirty="0">
                          <a:ln>
                            <a:noFill/>
                          </a:ln>
                          <a:solidFill>
                            <a:schemeClr val="bg1"/>
                          </a:solidFill>
                          <a:effectLst/>
                          <a:latin typeface="+mn-lt"/>
                          <a:ea typeface="Tahoma" panose="020B0604030504040204" pitchFamily="34" charset="0"/>
                          <a:cs typeface="Tahoma" panose="020B0604030504040204" pitchFamily="34" charset="0"/>
                        </a:rPr>
                        <a:t>: enter any additional comments. </a:t>
                      </a:r>
                    </a:p>
                  </a:txBody>
                  <a:tcPr marT="45736" marB="45736" horzOverflow="overflow">
                    <a:lnL cap="flat">
                      <a:noFill/>
                    </a:lnL>
                    <a:lnR cap="flat">
                      <a:noFill/>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F43131"/>
                    </a:solidFill>
                  </a:tcPr>
                </a:tc>
                <a:extLst>
                  <a:ext uri="{0D108BD9-81ED-4DB2-BD59-A6C34878D82A}">
                    <a16:rowId xmlns:a16="http://schemas.microsoft.com/office/drawing/2014/main" xmlns="" val="1729362902"/>
                  </a:ext>
                </a:extLst>
              </a:tr>
            </a:tbl>
          </a:graphicData>
        </a:graphic>
      </p:graphicFrame>
      <p:pic>
        <p:nvPicPr>
          <p:cNvPr id="5" name="Picture 4">
            <a:extLst>
              <a:ext uri="{FF2B5EF4-FFF2-40B4-BE49-F238E27FC236}">
                <a16:creationId xmlns:a16="http://schemas.microsoft.com/office/drawing/2014/main" xmlns="" id="{40C6622A-EFCD-4C93-AF84-5C7BFA52EEE5}"/>
              </a:ext>
            </a:extLst>
          </p:cNvPr>
          <p:cNvPicPr>
            <a:picLocks noChangeAspect="1"/>
          </p:cNvPicPr>
          <p:nvPr/>
        </p:nvPicPr>
        <p:blipFill rotWithShape="1">
          <a:blip r:embed="rId3"/>
          <a:srcRect t="71686"/>
          <a:stretch/>
        </p:blipFill>
        <p:spPr>
          <a:xfrm>
            <a:off x="3973556" y="1671958"/>
            <a:ext cx="2968626" cy="1307961"/>
          </a:xfrm>
          <a:prstGeom prst="rect">
            <a:avLst/>
          </a:prstGeom>
          <a:ln w="12700">
            <a:solidFill>
              <a:schemeClr val="tx1"/>
            </a:solidFill>
          </a:ln>
        </p:spPr>
      </p:pic>
      <p:pic>
        <p:nvPicPr>
          <p:cNvPr id="7" name="Picture 6">
            <a:extLst>
              <a:ext uri="{FF2B5EF4-FFF2-40B4-BE49-F238E27FC236}">
                <a16:creationId xmlns:a16="http://schemas.microsoft.com/office/drawing/2014/main" xmlns="" id="{434AFA23-A1CB-4518-8BD9-B7023B0D2444}"/>
              </a:ext>
            </a:extLst>
          </p:cNvPr>
          <p:cNvPicPr>
            <a:picLocks noChangeAspect="1"/>
          </p:cNvPicPr>
          <p:nvPr/>
        </p:nvPicPr>
        <p:blipFill rotWithShape="1">
          <a:blip r:embed="rId4"/>
          <a:srcRect l="38866" t="32586" r="16965" b="5335"/>
          <a:stretch/>
        </p:blipFill>
        <p:spPr>
          <a:xfrm>
            <a:off x="3973556" y="4560141"/>
            <a:ext cx="2955882" cy="1135404"/>
          </a:xfrm>
          <a:prstGeom prst="rect">
            <a:avLst/>
          </a:prstGeom>
          <a:ln w="12700">
            <a:solidFill>
              <a:schemeClr val="tx1"/>
            </a:solidFill>
          </a:ln>
        </p:spPr>
      </p:pic>
      <p:sp>
        <p:nvSpPr>
          <p:cNvPr id="28" name="Text Box 10">
            <a:extLst>
              <a:ext uri="{FF2B5EF4-FFF2-40B4-BE49-F238E27FC236}">
                <a16:creationId xmlns:a16="http://schemas.microsoft.com/office/drawing/2014/main" xmlns="" id="{37905432-6C6B-4002-A75A-BC86A89998E3}"/>
              </a:ext>
            </a:extLst>
          </p:cNvPr>
          <p:cNvSpPr txBox="1">
            <a:spLocks noChangeArrowheads="1"/>
          </p:cNvSpPr>
          <p:nvPr/>
        </p:nvSpPr>
        <p:spPr bwMode="auto">
          <a:xfrm>
            <a:off x="624927" y="3554600"/>
            <a:ext cx="6288052" cy="257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72000">
            <a:spAutoFit/>
          </a:bodyPr>
          <a:lstStyle>
            <a:lvl1pPr eaLnBrk="0" hangingPunct="0">
              <a:defRPr sz="2100" b="1">
                <a:solidFill>
                  <a:schemeClr val="tx1"/>
                </a:solidFill>
                <a:latin typeface="Arial" panose="020B0604020202020204" pitchFamily="34" charset="0"/>
              </a:defRPr>
            </a:lvl1pPr>
            <a:lvl2pPr marL="742950" indent="-285750" eaLnBrk="0" hangingPunct="0">
              <a:defRPr sz="2100" b="1">
                <a:solidFill>
                  <a:schemeClr val="tx1"/>
                </a:solidFill>
                <a:latin typeface="Arial" panose="020B0604020202020204" pitchFamily="34" charset="0"/>
              </a:defRPr>
            </a:lvl2pPr>
            <a:lvl3pPr marL="1143000" indent="-228600" eaLnBrk="0" hangingPunct="0">
              <a:defRPr sz="2100" b="1">
                <a:solidFill>
                  <a:schemeClr val="tx1"/>
                </a:solidFill>
                <a:latin typeface="Arial" panose="020B0604020202020204" pitchFamily="34" charset="0"/>
              </a:defRPr>
            </a:lvl3pPr>
            <a:lvl4pPr marL="1600200" indent="-228600" eaLnBrk="0" hangingPunct="0">
              <a:defRPr sz="2100" b="1">
                <a:solidFill>
                  <a:schemeClr val="tx1"/>
                </a:solidFill>
                <a:latin typeface="Arial" panose="020B0604020202020204" pitchFamily="34" charset="0"/>
              </a:defRPr>
            </a:lvl4pPr>
            <a:lvl5pPr marL="2057400" indent="-228600" eaLnBrk="0" hangingPunct="0">
              <a:defRPr sz="2100" b="1">
                <a:solidFill>
                  <a:schemeClr val="tx1"/>
                </a:solidFill>
                <a:latin typeface="Arial" panose="020B0604020202020204" pitchFamily="34" charset="0"/>
              </a:defRPr>
            </a:lvl5pPr>
            <a:lvl6pPr marL="2514600" indent="-228600" eaLnBrk="0" fontAlgn="base" hangingPunct="0">
              <a:spcBef>
                <a:spcPct val="0"/>
              </a:spcBef>
              <a:spcAft>
                <a:spcPct val="0"/>
              </a:spcAft>
              <a:defRPr sz="2100" b="1">
                <a:solidFill>
                  <a:schemeClr val="tx1"/>
                </a:solidFill>
                <a:latin typeface="Arial" panose="020B0604020202020204" pitchFamily="34" charset="0"/>
              </a:defRPr>
            </a:lvl6pPr>
            <a:lvl7pPr marL="2971800" indent="-228600" eaLnBrk="0" fontAlgn="base" hangingPunct="0">
              <a:spcBef>
                <a:spcPct val="0"/>
              </a:spcBef>
              <a:spcAft>
                <a:spcPct val="0"/>
              </a:spcAft>
              <a:defRPr sz="2100" b="1">
                <a:solidFill>
                  <a:schemeClr val="tx1"/>
                </a:solidFill>
                <a:latin typeface="Arial" panose="020B0604020202020204" pitchFamily="34" charset="0"/>
              </a:defRPr>
            </a:lvl7pPr>
            <a:lvl8pPr marL="3429000" indent="-228600" eaLnBrk="0" fontAlgn="base" hangingPunct="0">
              <a:spcBef>
                <a:spcPct val="0"/>
              </a:spcBef>
              <a:spcAft>
                <a:spcPct val="0"/>
              </a:spcAft>
              <a:defRPr sz="2100" b="1">
                <a:solidFill>
                  <a:schemeClr val="tx1"/>
                </a:solidFill>
                <a:latin typeface="Arial" panose="020B0604020202020204" pitchFamily="34" charset="0"/>
              </a:defRPr>
            </a:lvl8pPr>
            <a:lvl9pPr marL="3886200" indent="-228600" eaLnBrk="0" fontAlgn="base" hangingPunct="0">
              <a:spcBef>
                <a:spcPct val="0"/>
              </a:spcBef>
              <a:spcAft>
                <a:spcPct val="0"/>
              </a:spcAft>
              <a:defRPr sz="2100" b="1">
                <a:solidFill>
                  <a:schemeClr val="tx1"/>
                </a:solidFill>
                <a:latin typeface="Arial" panose="020B0604020202020204" pitchFamily="34" charset="0"/>
              </a:defRPr>
            </a:lvl9pPr>
          </a:lstStyle>
          <a:p>
            <a:pPr defTabSz="914400">
              <a:spcBef>
                <a:spcPts val="0"/>
              </a:spcBef>
              <a:defRPr/>
            </a:pPr>
            <a:r>
              <a:rPr lang="en-GB" sz="1200" dirty="0">
                <a:solidFill>
                  <a:srgbClr val="F43131"/>
                </a:solidFill>
                <a:latin typeface="Roboto" panose="02000000000000000000" pitchFamily="2" charset="0"/>
                <a:ea typeface="Roboto" panose="02000000000000000000" pitchFamily="2" charset="0"/>
                <a:sym typeface="Wingdings" pitchFamily="2" charset="2"/>
              </a:rPr>
              <a:t>Saving and submitting scores and recommendations</a:t>
            </a:r>
            <a:r>
              <a:rPr lang="en-GB" sz="1200" b="0" dirty="0">
                <a:solidFill>
                  <a:srgbClr val="F43131"/>
                </a:solidFill>
                <a:latin typeface="Roboto" panose="02000000000000000000" pitchFamily="2" charset="0"/>
                <a:ea typeface="Roboto" panose="02000000000000000000" pitchFamily="2" charset="0"/>
                <a:sym typeface="Wingdings" pitchFamily="2" charset="2"/>
              </a:rPr>
              <a:t>  </a:t>
            </a:r>
          </a:p>
        </p:txBody>
      </p:sp>
      <p:sp>
        <p:nvSpPr>
          <p:cNvPr id="29" name="Text Box 10">
            <a:extLst>
              <a:ext uri="{FF2B5EF4-FFF2-40B4-BE49-F238E27FC236}">
                <a16:creationId xmlns:a16="http://schemas.microsoft.com/office/drawing/2014/main" xmlns="" id="{71A82214-21F5-4FD4-BEAD-64DFA0E72191}"/>
              </a:ext>
            </a:extLst>
          </p:cNvPr>
          <p:cNvSpPr txBox="1">
            <a:spLocks noChangeArrowheads="1"/>
          </p:cNvSpPr>
          <p:nvPr/>
        </p:nvSpPr>
        <p:spPr bwMode="auto">
          <a:xfrm>
            <a:off x="623611" y="3813540"/>
            <a:ext cx="6289368" cy="461665"/>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US" sz="1000" b="0" dirty="0">
                <a:latin typeface="Roboto" panose="02000000000000000000" pitchFamily="2" charset="0"/>
                <a:ea typeface="Roboto" panose="02000000000000000000" pitchFamily="2" charset="0"/>
                <a:cs typeface="Tahoma" panose="020B0604030504040204" pitchFamily="34" charset="0"/>
              </a:rPr>
              <a:t>When you have entered the scores and recommendation for a candidate you can save the values entered. You can alternatively submit the scores and recommendations when all candidates have been reviewed or do this immediately.</a:t>
            </a:r>
            <a:endParaRPr lang="en-GB" sz="1000" b="0" dirty="0">
              <a:latin typeface="Roboto" panose="02000000000000000000" pitchFamily="2" charset="0"/>
              <a:ea typeface="Roboto" panose="02000000000000000000" pitchFamily="2" charset="0"/>
              <a:cs typeface="Tahoma" panose="020B0604030504040204" pitchFamily="34" charset="0"/>
            </a:endParaRPr>
          </a:p>
        </p:txBody>
      </p:sp>
      <p:sp>
        <p:nvSpPr>
          <p:cNvPr id="30" name="Text Box 10">
            <a:extLst>
              <a:ext uri="{FF2B5EF4-FFF2-40B4-BE49-F238E27FC236}">
                <a16:creationId xmlns:a16="http://schemas.microsoft.com/office/drawing/2014/main" xmlns="" id="{913FDB7E-4F04-4565-8AB2-C5D9682933A6}"/>
              </a:ext>
            </a:extLst>
          </p:cNvPr>
          <p:cNvSpPr txBox="1">
            <a:spLocks noChangeArrowheads="1"/>
          </p:cNvSpPr>
          <p:nvPr/>
        </p:nvSpPr>
        <p:spPr bwMode="auto">
          <a:xfrm>
            <a:off x="634873" y="4528479"/>
            <a:ext cx="2972140" cy="692497"/>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To save the scores and recommendation for a candidate:</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Click </a:t>
            </a:r>
            <a:r>
              <a:rPr lang="en-GB" sz="1000" dirty="0">
                <a:latin typeface="Roboto" panose="02000000000000000000" pitchFamily="2" charset="0"/>
                <a:ea typeface="Roboto" panose="02000000000000000000" pitchFamily="2" charset="0"/>
                <a:cs typeface="Tahoma" panose="020B0604030504040204" pitchFamily="34" charset="0"/>
              </a:rPr>
              <a:t>Save</a:t>
            </a:r>
            <a:r>
              <a:rPr lang="en-GB" sz="1000" b="0" dirty="0">
                <a:latin typeface="Roboto" panose="02000000000000000000" pitchFamily="2" charset="0"/>
                <a:ea typeface="Roboto" panose="02000000000000000000" pitchFamily="2" charset="0"/>
                <a:cs typeface="Tahoma" panose="020B0604030504040204" pitchFamily="34" charset="0"/>
              </a:rPr>
              <a:t>. The values are saved and the Save changes window opens.</a:t>
            </a:r>
          </a:p>
        </p:txBody>
      </p:sp>
      <p:sp>
        <p:nvSpPr>
          <p:cNvPr id="31" name="Text Box 66">
            <a:extLst>
              <a:ext uri="{FF2B5EF4-FFF2-40B4-BE49-F238E27FC236}">
                <a16:creationId xmlns:a16="http://schemas.microsoft.com/office/drawing/2014/main" xmlns="" id="{64CE46BE-D946-4647-9049-599340BC8831}"/>
              </a:ext>
            </a:extLst>
          </p:cNvPr>
          <p:cNvSpPr txBox="1">
            <a:spLocks noChangeArrowheads="1"/>
          </p:cNvSpPr>
          <p:nvPr/>
        </p:nvSpPr>
        <p:spPr bwMode="auto">
          <a:xfrm>
            <a:off x="630314" y="9305571"/>
            <a:ext cx="6304818" cy="724608"/>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54000" tIns="54000" rIns="54000" bIns="54000">
            <a:spAutoFit/>
          </a:bodyPr>
          <a:lstStyle>
            <a:lvl1pPr eaLnBrk="0" hangingPunct="0">
              <a:defRPr sz="2100" b="1">
                <a:solidFill>
                  <a:schemeClr val="tx1"/>
                </a:solidFill>
                <a:latin typeface="Arial" panose="020B0604020202020204" pitchFamily="34" charset="0"/>
              </a:defRPr>
            </a:lvl1pPr>
            <a:lvl2pPr marL="742950" indent="-285750" eaLnBrk="0" hangingPunct="0">
              <a:defRPr sz="2100" b="1">
                <a:solidFill>
                  <a:schemeClr val="tx1"/>
                </a:solidFill>
                <a:latin typeface="Arial" panose="020B0604020202020204" pitchFamily="34" charset="0"/>
              </a:defRPr>
            </a:lvl2pPr>
            <a:lvl3pPr marL="1143000" indent="-228600" eaLnBrk="0" hangingPunct="0">
              <a:defRPr sz="2100" b="1">
                <a:solidFill>
                  <a:schemeClr val="tx1"/>
                </a:solidFill>
                <a:latin typeface="Arial" panose="020B0604020202020204" pitchFamily="34" charset="0"/>
              </a:defRPr>
            </a:lvl3pPr>
            <a:lvl4pPr marL="1600200" indent="-228600" eaLnBrk="0" hangingPunct="0">
              <a:defRPr sz="2100" b="1">
                <a:solidFill>
                  <a:schemeClr val="tx1"/>
                </a:solidFill>
                <a:latin typeface="Arial" panose="020B0604020202020204" pitchFamily="34" charset="0"/>
              </a:defRPr>
            </a:lvl4pPr>
            <a:lvl5pPr marL="2057400" indent="-228600" eaLnBrk="0" hangingPunct="0">
              <a:defRPr sz="2100" b="1">
                <a:solidFill>
                  <a:schemeClr val="tx1"/>
                </a:solidFill>
                <a:latin typeface="Arial" panose="020B0604020202020204" pitchFamily="34" charset="0"/>
              </a:defRPr>
            </a:lvl5pPr>
            <a:lvl6pPr marL="2514600" indent="-228600" eaLnBrk="0" fontAlgn="base" hangingPunct="0">
              <a:spcBef>
                <a:spcPct val="0"/>
              </a:spcBef>
              <a:spcAft>
                <a:spcPct val="0"/>
              </a:spcAft>
              <a:defRPr sz="2100" b="1">
                <a:solidFill>
                  <a:schemeClr val="tx1"/>
                </a:solidFill>
                <a:latin typeface="Arial" panose="020B0604020202020204" pitchFamily="34" charset="0"/>
              </a:defRPr>
            </a:lvl6pPr>
            <a:lvl7pPr marL="2971800" indent="-228600" eaLnBrk="0" fontAlgn="base" hangingPunct="0">
              <a:spcBef>
                <a:spcPct val="0"/>
              </a:spcBef>
              <a:spcAft>
                <a:spcPct val="0"/>
              </a:spcAft>
              <a:defRPr sz="2100" b="1">
                <a:solidFill>
                  <a:schemeClr val="tx1"/>
                </a:solidFill>
                <a:latin typeface="Arial" panose="020B0604020202020204" pitchFamily="34" charset="0"/>
              </a:defRPr>
            </a:lvl7pPr>
            <a:lvl8pPr marL="3429000" indent="-228600" eaLnBrk="0" fontAlgn="base" hangingPunct="0">
              <a:spcBef>
                <a:spcPct val="0"/>
              </a:spcBef>
              <a:spcAft>
                <a:spcPct val="0"/>
              </a:spcAft>
              <a:defRPr sz="2100" b="1">
                <a:solidFill>
                  <a:schemeClr val="tx1"/>
                </a:solidFill>
                <a:latin typeface="Arial" panose="020B0604020202020204" pitchFamily="34" charset="0"/>
              </a:defRPr>
            </a:lvl8pPr>
            <a:lvl9pPr marL="3886200" indent="-228600" eaLnBrk="0" fontAlgn="base" hangingPunct="0">
              <a:spcBef>
                <a:spcPct val="0"/>
              </a:spcBef>
              <a:spcAft>
                <a:spcPct val="0"/>
              </a:spcAft>
              <a:defRPr sz="2100" b="1">
                <a:solidFill>
                  <a:schemeClr val="tx1"/>
                </a:solidFill>
                <a:latin typeface="Arial" panose="020B0604020202020204" pitchFamily="34" charset="0"/>
              </a:defRPr>
            </a:lvl9pPr>
          </a:lstStyle>
          <a:p>
            <a:pPr defTabSz="914400" eaLnBrk="1" hangingPunct="1">
              <a:spcBef>
                <a:spcPct val="50000"/>
              </a:spcBef>
            </a:pPr>
            <a:r>
              <a:rPr lang="en-GB" altLang="en-US" sz="1000" dirty="0">
                <a:latin typeface="Tahoma" panose="020B0604030504040204" pitchFamily="34" charset="0"/>
              </a:rPr>
              <a:t>Important</a:t>
            </a:r>
            <a:r>
              <a:rPr lang="en-GB" altLang="en-US" sz="1000" b="0" dirty="0">
                <a:latin typeface="Tahoma" panose="020B0604030504040204" pitchFamily="34" charset="0"/>
              </a:rPr>
              <a:t>: </a:t>
            </a:r>
            <a:r>
              <a:rPr lang="en-GB" altLang="en-US" sz="1000" b="0" dirty="0">
                <a:latin typeface="Roboto" panose="02000000000000000000"/>
                <a:ea typeface="Roboto" panose="02000000000000000000" pitchFamily="2" charset="0"/>
                <a:cs typeface="Tahoma" panose="020B0604030504040204" pitchFamily="34" charset="0"/>
              </a:rPr>
              <a:t>scores or recommendations cannot be amended after they are submitted. </a:t>
            </a:r>
            <a:r>
              <a:rPr lang="en-US" altLang="en-US" sz="1000" b="0" dirty="0">
                <a:latin typeface="Roboto" panose="02000000000000000000"/>
                <a:ea typeface="Roboto" panose="02000000000000000000" pitchFamily="2" charset="0"/>
                <a:cs typeface="Tahoma" panose="020B0604030504040204" pitchFamily="34" charset="0"/>
              </a:rPr>
              <a:t>The decisions that the Chair inputs into the system are final and actioned immediately.  Therefore, the Chair should not submit the shortlisting decisions prior to discussion and agreement with the panel</a:t>
            </a:r>
            <a:r>
              <a:rPr lang="en-US" altLang="en-US" sz="1000" b="0" dirty="0" smtClean="0">
                <a:latin typeface="Roboto" panose="02000000000000000000"/>
                <a:ea typeface="Roboto" panose="02000000000000000000" pitchFamily="2" charset="0"/>
                <a:cs typeface="Tahoma" panose="020B0604030504040204" pitchFamily="34" charset="0"/>
              </a:rPr>
              <a:t>.  Only </a:t>
            </a:r>
            <a:r>
              <a:rPr lang="en-US" altLang="en-US" sz="1000" b="0" dirty="0">
                <a:latin typeface="Roboto" panose="02000000000000000000"/>
                <a:ea typeface="Roboto" panose="02000000000000000000" pitchFamily="2" charset="0"/>
                <a:cs typeface="Tahoma" panose="020B0604030504040204" pitchFamily="34" charset="0"/>
              </a:rPr>
              <a:t>the regret emails will be sent at this stage.</a:t>
            </a:r>
            <a:endParaRPr lang="en-GB" sz="1000" b="0" dirty="0">
              <a:latin typeface="Roboto" panose="02000000000000000000"/>
              <a:ea typeface="Roboto" panose="02000000000000000000" pitchFamily="2" charset="0"/>
              <a:cs typeface="Tahoma" panose="020B0604030504040204" pitchFamily="34" charset="0"/>
            </a:endParaRPr>
          </a:p>
        </p:txBody>
      </p:sp>
      <p:sp>
        <p:nvSpPr>
          <p:cNvPr id="35" name="AutoShape 202">
            <a:extLst>
              <a:ext uri="{FF2B5EF4-FFF2-40B4-BE49-F238E27FC236}">
                <a16:creationId xmlns:a16="http://schemas.microsoft.com/office/drawing/2014/main" xmlns="" id="{CFD518FF-5984-4471-9507-8BBD4C2B8518}"/>
              </a:ext>
            </a:extLst>
          </p:cNvPr>
          <p:cNvSpPr>
            <a:spLocks noChangeArrowheads="1"/>
          </p:cNvSpPr>
          <p:nvPr/>
        </p:nvSpPr>
        <p:spPr bwMode="auto">
          <a:xfrm>
            <a:off x="4774565" y="5021990"/>
            <a:ext cx="546278" cy="1089081"/>
          </a:xfrm>
          <a:prstGeom prst="triangle">
            <a:avLst>
              <a:gd name="adj" fmla="val 49201"/>
            </a:avLst>
          </a:prstGeom>
          <a:solidFill>
            <a:srgbClr val="F43131">
              <a:alpha val="50000"/>
            </a:srgbClr>
          </a:solidFill>
          <a:ln w="12700">
            <a:noFill/>
            <a:miter lim="800000"/>
            <a:headEnd/>
            <a:tailEnd/>
          </a:ln>
        </p:spPr>
        <p:txBody>
          <a:bodyPr/>
          <a:lstStyle>
            <a:lvl1pPr eaLnBrk="0" hangingPunct="0">
              <a:defRPr sz="2100" b="1">
                <a:solidFill>
                  <a:schemeClr val="tx1"/>
                </a:solidFill>
                <a:latin typeface="Arial" panose="020B0604020202020204" pitchFamily="34" charset="0"/>
              </a:defRPr>
            </a:lvl1pPr>
            <a:lvl2pPr marL="742950" indent="-285750" eaLnBrk="0" hangingPunct="0">
              <a:defRPr sz="2100" b="1">
                <a:solidFill>
                  <a:schemeClr val="tx1"/>
                </a:solidFill>
                <a:latin typeface="Arial" panose="020B0604020202020204" pitchFamily="34" charset="0"/>
              </a:defRPr>
            </a:lvl2pPr>
            <a:lvl3pPr marL="1143000" indent="-228600" eaLnBrk="0" hangingPunct="0">
              <a:defRPr sz="2100" b="1">
                <a:solidFill>
                  <a:schemeClr val="tx1"/>
                </a:solidFill>
                <a:latin typeface="Arial" panose="020B0604020202020204" pitchFamily="34" charset="0"/>
              </a:defRPr>
            </a:lvl3pPr>
            <a:lvl4pPr marL="1600200" indent="-228600" eaLnBrk="0" hangingPunct="0">
              <a:defRPr sz="2100" b="1">
                <a:solidFill>
                  <a:schemeClr val="tx1"/>
                </a:solidFill>
                <a:latin typeface="Arial" panose="020B0604020202020204" pitchFamily="34" charset="0"/>
              </a:defRPr>
            </a:lvl4pPr>
            <a:lvl5pPr marL="2057400" indent="-228600" eaLnBrk="0" hangingPunct="0">
              <a:defRPr sz="2100" b="1">
                <a:solidFill>
                  <a:schemeClr val="tx1"/>
                </a:solidFill>
                <a:latin typeface="Arial" panose="020B0604020202020204" pitchFamily="34" charset="0"/>
              </a:defRPr>
            </a:lvl5pPr>
            <a:lvl6pPr marL="2514600" indent="-228600" defTabSz="1042988" eaLnBrk="0" fontAlgn="base" hangingPunct="0">
              <a:spcBef>
                <a:spcPct val="0"/>
              </a:spcBef>
              <a:spcAft>
                <a:spcPct val="0"/>
              </a:spcAft>
              <a:defRPr sz="2100" b="1">
                <a:solidFill>
                  <a:schemeClr val="tx1"/>
                </a:solidFill>
                <a:latin typeface="Arial" panose="020B0604020202020204" pitchFamily="34" charset="0"/>
              </a:defRPr>
            </a:lvl6pPr>
            <a:lvl7pPr marL="2971800" indent="-228600" defTabSz="1042988" eaLnBrk="0" fontAlgn="base" hangingPunct="0">
              <a:spcBef>
                <a:spcPct val="0"/>
              </a:spcBef>
              <a:spcAft>
                <a:spcPct val="0"/>
              </a:spcAft>
              <a:defRPr sz="2100" b="1">
                <a:solidFill>
                  <a:schemeClr val="tx1"/>
                </a:solidFill>
                <a:latin typeface="Arial" panose="020B0604020202020204" pitchFamily="34" charset="0"/>
              </a:defRPr>
            </a:lvl7pPr>
            <a:lvl8pPr marL="3429000" indent="-228600" defTabSz="1042988" eaLnBrk="0" fontAlgn="base" hangingPunct="0">
              <a:spcBef>
                <a:spcPct val="0"/>
              </a:spcBef>
              <a:spcAft>
                <a:spcPct val="0"/>
              </a:spcAft>
              <a:defRPr sz="2100" b="1">
                <a:solidFill>
                  <a:schemeClr val="tx1"/>
                </a:solidFill>
                <a:latin typeface="Arial" panose="020B0604020202020204" pitchFamily="34" charset="0"/>
              </a:defRPr>
            </a:lvl8pPr>
            <a:lvl9pPr marL="3886200" indent="-228600" defTabSz="1042988" eaLnBrk="0" fontAlgn="base" hangingPunct="0">
              <a:spcBef>
                <a:spcPct val="0"/>
              </a:spcBef>
              <a:spcAft>
                <a:spcPct val="0"/>
              </a:spcAft>
              <a:defRPr sz="2100" b="1">
                <a:solidFill>
                  <a:schemeClr val="tx1"/>
                </a:solidFill>
                <a:latin typeface="Arial" panose="020B0604020202020204" pitchFamily="34" charset="0"/>
              </a:defRPr>
            </a:lvl9pPr>
          </a:lstStyle>
          <a:p>
            <a:pPr eaLnBrk="1" hangingPunct="1"/>
            <a:endParaRPr lang="en-GB" altLang="en-US" dirty="0"/>
          </a:p>
        </p:txBody>
      </p:sp>
      <p:pic>
        <p:nvPicPr>
          <p:cNvPr id="8" name="Picture 7">
            <a:extLst>
              <a:ext uri="{FF2B5EF4-FFF2-40B4-BE49-F238E27FC236}">
                <a16:creationId xmlns:a16="http://schemas.microsoft.com/office/drawing/2014/main" xmlns="" id="{2C6BB0C9-9B7B-4B58-85A4-875299F0AA94}"/>
              </a:ext>
            </a:extLst>
          </p:cNvPr>
          <p:cNvPicPr>
            <a:picLocks noChangeAspect="1"/>
          </p:cNvPicPr>
          <p:nvPr/>
        </p:nvPicPr>
        <p:blipFill rotWithShape="1">
          <a:blip r:embed="rId5"/>
          <a:srcRect l="27189" t="47479" r="19094"/>
          <a:stretch/>
        </p:blipFill>
        <p:spPr>
          <a:xfrm>
            <a:off x="3982298" y="5772431"/>
            <a:ext cx="2952834" cy="1051751"/>
          </a:xfrm>
          <a:prstGeom prst="rect">
            <a:avLst/>
          </a:prstGeom>
          <a:ln w="12700">
            <a:solidFill>
              <a:schemeClr val="tx1"/>
            </a:solidFill>
          </a:ln>
        </p:spPr>
      </p:pic>
      <p:sp>
        <p:nvSpPr>
          <p:cNvPr id="36" name="Text Box 10">
            <a:extLst>
              <a:ext uri="{FF2B5EF4-FFF2-40B4-BE49-F238E27FC236}">
                <a16:creationId xmlns:a16="http://schemas.microsoft.com/office/drawing/2014/main" xmlns="" id="{C4F8C054-03BC-401D-83F4-DD6DE2394EAD}"/>
              </a:ext>
            </a:extLst>
          </p:cNvPr>
          <p:cNvSpPr txBox="1">
            <a:spLocks noChangeArrowheads="1"/>
          </p:cNvSpPr>
          <p:nvPr/>
        </p:nvSpPr>
        <p:spPr bwMode="auto">
          <a:xfrm>
            <a:off x="627488" y="6905083"/>
            <a:ext cx="2972140" cy="538609"/>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To submit the scores and recommendation for a candidate:</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Click </a:t>
            </a:r>
            <a:r>
              <a:rPr lang="en-GB" sz="1000" dirty="0">
                <a:latin typeface="Roboto" panose="02000000000000000000" pitchFamily="2" charset="0"/>
                <a:ea typeface="Roboto" panose="02000000000000000000" pitchFamily="2" charset="0"/>
                <a:cs typeface="Tahoma" panose="020B0604030504040204" pitchFamily="34" charset="0"/>
              </a:rPr>
              <a:t>Submit</a:t>
            </a:r>
            <a:r>
              <a:rPr lang="en-GB" sz="1000" b="0" dirty="0">
                <a:latin typeface="Roboto" panose="02000000000000000000" pitchFamily="2" charset="0"/>
                <a:ea typeface="Roboto" panose="02000000000000000000" pitchFamily="2" charset="0"/>
                <a:cs typeface="Tahoma" panose="020B0604030504040204" pitchFamily="34" charset="0"/>
              </a:rPr>
              <a:t>. A confirmation window opens. </a:t>
            </a:r>
          </a:p>
        </p:txBody>
      </p:sp>
      <p:pic>
        <p:nvPicPr>
          <p:cNvPr id="37" name="Picture 36">
            <a:extLst>
              <a:ext uri="{FF2B5EF4-FFF2-40B4-BE49-F238E27FC236}">
                <a16:creationId xmlns:a16="http://schemas.microsoft.com/office/drawing/2014/main" xmlns="" id="{3C2D6914-951D-4774-B861-019D96217929}"/>
              </a:ext>
            </a:extLst>
          </p:cNvPr>
          <p:cNvPicPr>
            <a:picLocks noChangeAspect="1"/>
          </p:cNvPicPr>
          <p:nvPr/>
        </p:nvPicPr>
        <p:blipFill rotWithShape="1">
          <a:blip r:embed="rId4"/>
          <a:srcRect l="38866" t="32586" r="16965" b="5335"/>
          <a:stretch/>
        </p:blipFill>
        <p:spPr>
          <a:xfrm>
            <a:off x="3972543" y="6946462"/>
            <a:ext cx="2955882" cy="1135404"/>
          </a:xfrm>
          <a:prstGeom prst="rect">
            <a:avLst/>
          </a:prstGeom>
          <a:ln w="12700">
            <a:solidFill>
              <a:schemeClr val="tx1"/>
            </a:solidFill>
          </a:ln>
        </p:spPr>
      </p:pic>
      <p:sp>
        <p:nvSpPr>
          <p:cNvPr id="38" name="AutoShape 202">
            <a:extLst>
              <a:ext uri="{FF2B5EF4-FFF2-40B4-BE49-F238E27FC236}">
                <a16:creationId xmlns:a16="http://schemas.microsoft.com/office/drawing/2014/main" xmlns="" id="{AC9A3FCC-06FF-4337-A54F-D321CCC0BED4}"/>
              </a:ext>
            </a:extLst>
          </p:cNvPr>
          <p:cNvSpPr>
            <a:spLocks noChangeArrowheads="1"/>
          </p:cNvSpPr>
          <p:nvPr/>
        </p:nvSpPr>
        <p:spPr bwMode="auto">
          <a:xfrm>
            <a:off x="4774565" y="7881222"/>
            <a:ext cx="546278" cy="1089081"/>
          </a:xfrm>
          <a:prstGeom prst="triangle">
            <a:avLst>
              <a:gd name="adj" fmla="val 49201"/>
            </a:avLst>
          </a:prstGeom>
          <a:solidFill>
            <a:srgbClr val="F43131">
              <a:alpha val="50000"/>
            </a:srgbClr>
          </a:solidFill>
          <a:ln w="12700">
            <a:noFill/>
            <a:miter lim="800000"/>
            <a:headEnd/>
            <a:tailEnd/>
          </a:ln>
        </p:spPr>
        <p:txBody>
          <a:bodyPr/>
          <a:lstStyle>
            <a:lvl1pPr eaLnBrk="0" hangingPunct="0">
              <a:defRPr sz="2100" b="1">
                <a:solidFill>
                  <a:schemeClr val="tx1"/>
                </a:solidFill>
                <a:latin typeface="Arial" panose="020B0604020202020204" pitchFamily="34" charset="0"/>
              </a:defRPr>
            </a:lvl1pPr>
            <a:lvl2pPr marL="742950" indent="-285750" eaLnBrk="0" hangingPunct="0">
              <a:defRPr sz="2100" b="1">
                <a:solidFill>
                  <a:schemeClr val="tx1"/>
                </a:solidFill>
                <a:latin typeface="Arial" panose="020B0604020202020204" pitchFamily="34" charset="0"/>
              </a:defRPr>
            </a:lvl2pPr>
            <a:lvl3pPr marL="1143000" indent="-228600" eaLnBrk="0" hangingPunct="0">
              <a:defRPr sz="2100" b="1">
                <a:solidFill>
                  <a:schemeClr val="tx1"/>
                </a:solidFill>
                <a:latin typeface="Arial" panose="020B0604020202020204" pitchFamily="34" charset="0"/>
              </a:defRPr>
            </a:lvl3pPr>
            <a:lvl4pPr marL="1600200" indent="-228600" eaLnBrk="0" hangingPunct="0">
              <a:defRPr sz="2100" b="1">
                <a:solidFill>
                  <a:schemeClr val="tx1"/>
                </a:solidFill>
                <a:latin typeface="Arial" panose="020B0604020202020204" pitchFamily="34" charset="0"/>
              </a:defRPr>
            </a:lvl4pPr>
            <a:lvl5pPr marL="2057400" indent="-228600" eaLnBrk="0" hangingPunct="0">
              <a:defRPr sz="2100" b="1">
                <a:solidFill>
                  <a:schemeClr val="tx1"/>
                </a:solidFill>
                <a:latin typeface="Arial" panose="020B0604020202020204" pitchFamily="34" charset="0"/>
              </a:defRPr>
            </a:lvl5pPr>
            <a:lvl6pPr marL="2514600" indent="-228600" defTabSz="1042988" eaLnBrk="0" fontAlgn="base" hangingPunct="0">
              <a:spcBef>
                <a:spcPct val="0"/>
              </a:spcBef>
              <a:spcAft>
                <a:spcPct val="0"/>
              </a:spcAft>
              <a:defRPr sz="2100" b="1">
                <a:solidFill>
                  <a:schemeClr val="tx1"/>
                </a:solidFill>
                <a:latin typeface="Arial" panose="020B0604020202020204" pitchFamily="34" charset="0"/>
              </a:defRPr>
            </a:lvl6pPr>
            <a:lvl7pPr marL="2971800" indent="-228600" defTabSz="1042988" eaLnBrk="0" fontAlgn="base" hangingPunct="0">
              <a:spcBef>
                <a:spcPct val="0"/>
              </a:spcBef>
              <a:spcAft>
                <a:spcPct val="0"/>
              </a:spcAft>
              <a:defRPr sz="2100" b="1">
                <a:solidFill>
                  <a:schemeClr val="tx1"/>
                </a:solidFill>
                <a:latin typeface="Arial" panose="020B0604020202020204" pitchFamily="34" charset="0"/>
              </a:defRPr>
            </a:lvl7pPr>
            <a:lvl8pPr marL="3429000" indent="-228600" defTabSz="1042988" eaLnBrk="0" fontAlgn="base" hangingPunct="0">
              <a:spcBef>
                <a:spcPct val="0"/>
              </a:spcBef>
              <a:spcAft>
                <a:spcPct val="0"/>
              </a:spcAft>
              <a:defRPr sz="2100" b="1">
                <a:solidFill>
                  <a:schemeClr val="tx1"/>
                </a:solidFill>
                <a:latin typeface="Arial" panose="020B0604020202020204" pitchFamily="34" charset="0"/>
              </a:defRPr>
            </a:lvl8pPr>
            <a:lvl9pPr marL="3886200" indent="-228600" defTabSz="1042988" eaLnBrk="0" fontAlgn="base" hangingPunct="0">
              <a:spcBef>
                <a:spcPct val="0"/>
              </a:spcBef>
              <a:spcAft>
                <a:spcPct val="0"/>
              </a:spcAft>
              <a:defRPr sz="2100" b="1">
                <a:solidFill>
                  <a:schemeClr val="tx1"/>
                </a:solidFill>
                <a:latin typeface="Arial" panose="020B0604020202020204" pitchFamily="34" charset="0"/>
              </a:defRPr>
            </a:lvl9pPr>
          </a:lstStyle>
          <a:p>
            <a:pPr eaLnBrk="1" hangingPunct="1"/>
            <a:endParaRPr lang="en-GB" altLang="en-US" dirty="0"/>
          </a:p>
        </p:txBody>
      </p:sp>
      <p:pic>
        <p:nvPicPr>
          <p:cNvPr id="10" name="Picture 9">
            <a:extLst>
              <a:ext uri="{FF2B5EF4-FFF2-40B4-BE49-F238E27FC236}">
                <a16:creationId xmlns:a16="http://schemas.microsoft.com/office/drawing/2014/main" xmlns="" id="{8EDAF04C-B4D9-4D0A-A61C-776CABDEC4E4}"/>
              </a:ext>
            </a:extLst>
          </p:cNvPr>
          <p:cNvPicPr>
            <a:picLocks noChangeAspect="1"/>
          </p:cNvPicPr>
          <p:nvPr/>
        </p:nvPicPr>
        <p:blipFill rotWithShape="1">
          <a:blip r:embed="rId6"/>
          <a:srcRect l="19400" t="66091" r="28954"/>
          <a:stretch/>
        </p:blipFill>
        <p:spPr>
          <a:xfrm>
            <a:off x="3979250" y="8205181"/>
            <a:ext cx="2955882" cy="1023277"/>
          </a:xfrm>
          <a:prstGeom prst="rect">
            <a:avLst/>
          </a:prstGeom>
          <a:ln w="12700">
            <a:solidFill>
              <a:schemeClr val="tx1"/>
            </a:solidFill>
          </a:ln>
        </p:spPr>
      </p:pic>
      <p:sp>
        <p:nvSpPr>
          <p:cNvPr id="39" name="Text Box 10">
            <a:extLst>
              <a:ext uri="{FF2B5EF4-FFF2-40B4-BE49-F238E27FC236}">
                <a16:creationId xmlns:a16="http://schemas.microsoft.com/office/drawing/2014/main" xmlns="" id="{EAFD40A7-F1B9-4BEB-948A-40D5C3D17084}"/>
              </a:ext>
            </a:extLst>
          </p:cNvPr>
          <p:cNvSpPr txBox="1">
            <a:spLocks noChangeArrowheads="1"/>
          </p:cNvSpPr>
          <p:nvPr/>
        </p:nvSpPr>
        <p:spPr bwMode="auto">
          <a:xfrm>
            <a:off x="634873" y="8166078"/>
            <a:ext cx="2972140" cy="692497"/>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If you want to submit the scores and recommendation, click </a:t>
            </a:r>
            <a:r>
              <a:rPr lang="en-GB" sz="1000" dirty="0">
                <a:latin typeface="Roboto" panose="02000000000000000000" pitchFamily="2" charset="0"/>
                <a:ea typeface="Roboto" panose="02000000000000000000" pitchFamily="2" charset="0"/>
                <a:cs typeface="Tahoma" panose="020B0604030504040204" pitchFamily="34" charset="0"/>
              </a:rPr>
              <a:t>Yes</a:t>
            </a:r>
            <a:r>
              <a:rPr lang="en-GB" sz="1000" b="0" dirty="0">
                <a:latin typeface="Roboto" panose="02000000000000000000" pitchFamily="2" charset="0"/>
                <a:ea typeface="Roboto" panose="02000000000000000000" pitchFamily="2" charset="0"/>
                <a:cs typeface="Tahoma" panose="020B0604030504040204" pitchFamily="34" charset="0"/>
              </a:rPr>
              <a:t>. </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If you want to wait for other panel members to add their scores or recommendations, click </a:t>
            </a:r>
            <a:r>
              <a:rPr lang="en-GB" sz="1000" dirty="0">
                <a:latin typeface="Roboto" panose="02000000000000000000" pitchFamily="2" charset="0"/>
                <a:ea typeface="Roboto" panose="02000000000000000000" pitchFamily="2" charset="0"/>
                <a:cs typeface="Tahoma" panose="020B0604030504040204" pitchFamily="34" charset="0"/>
              </a:rPr>
              <a:t>No</a:t>
            </a:r>
            <a:r>
              <a:rPr lang="en-GB" sz="1000" b="0" dirty="0">
                <a:latin typeface="Roboto" panose="02000000000000000000" pitchFamily="2" charset="0"/>
                <a:ea typeface="Roboto" panose="02000000000000000000" pitchFamily="2" charset="0"/>
                <a:cs typeface="Tahoma" panose="020B0604030504040204" pitchFamily="34" charset="0"/>
              </a:rPr>
              <a:t>. </a:t>
            </a:r>
          </a:p>
        </p:txBody>
      </p:sp>
      <p:sp>
        <p:nvSpPr>
          <p:cNvPr id="40" name="Text Box 10">
            <a:extLst>
              <a:ext uri="{FF2B5EF4-FFF2-40B4-BE49-F238E27FC236}">
                <a16:creationId xmlns:a16="http://schemas.microsoft.com/office/drawing/2014/main" xmlns="" id="{B068DD4A-4784-45D3-8180-1F376374379F}"/>
              </a:ext>
            </a:extLst>
          </p:cNvPr>
          <p:cNvSpPr txBox="1">
            <a:spLocks noChangeArrowheads="1"/>
          </p:cNvSpPr>
          <p:nvPr/>
        </p:nvSpPr>
        <p:spPr bwMode="auto">
          <a:xfrm>
            <a:off x="643615" y="5777766"/>
            <a:ext cx="2972140" cy="692497"/>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To return to the candidate list, select </a:t>
            </a:r>
            <a:r>
              <a:rPr lang="en-GB" sz="1000" dirty="0">
                <a:latin typeface="Roboto" panose="02000000000000000000" pitchFamily="2" charset="0"/>
                <a:ea typeface="Roboto" panose="02000000000000000000" pitchFamily="2" charset="0"/>
                <a:cs typeface="Tahoma" panose="020B0604030504040204" pitchFamily="34" charset="0"/>
              </a:rPr>
              <a:t>Return to main list of candidates</a:t>
            </a:r>
            <a:r>
              <a:rPr lang="en-GB" sz="1000" b="0" dirty="0">
                <a:latin typeface="Roboto" panose="02000000000000000000" pitchFamily="2" charset="0"/>
                <a:ea typeface="Roboto" panose="02000000000000000000" pitchFamily="2" charset="0"/>
                <a:cs typeface="Tahoma" panose="020B0604030504040204" pitchFamily="34" charset="0"/>
              </a:rPr>
              <a:t>. </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To go to the next candidate, select </a:t>
            </a:r>
            <a:r>
              <a:rPr lang="en-GB" sz="1000" dirty="0">
                <a:latin typeface="Roboto" panose="02000000000000000000" pitchFamily="2" charset="0"/>
                <a:ea typeface="Roboto" panose="02000000000000000000" pitchFamily="2" charset="0"/>
                <a:cs typeface="Tahoma" panose="020B0604030504040204" pitchFamily="34" charset="0"/>
              </a:rPr>
              <a:t>Go to next candidate</a:t>
            </a:r>
            <a:r>
              <a:rPr lang="en-GB" sz="1000" b="0" dirty="0">
                <a:latin typeface="Roboto" panose="02000000000000000000" pitchFamily="2" charset="0"/>
                <a:ea typeface="Roboto" panose="02000000000000000000" pitchFamily="2" charset="0"/>
                <a:cs typeface="Tahoma" panose="020B0604030504040204" pitchFamily="34" charset="0"/>
              </a:rPr>
              <a:t>. </a:t>
            </a:r>
          </a:p>
        </p:txBody>
      </p:sp>
      <p:sp>
        <p:nvSpPr>
          <p:cNvPr id="42" name="Rectangle: Rounded Corners 41">
            <a:extLst>
              <a:ext uri="{FF2B5EF4-FFF2-40B4-BE49-F238E27FC236}">
                <a16:creationId xmlns:a16="http://schemas.microsoft.com/office/drawing/2014/main" xmlns="" id="{EF804493-0713-4C23-BB50-494DD73833C7}"/>
              </a:ext>
            </a:extLst>
          </p:cNvPr>
          <p:cNvSpPr/>
          <p:nvPr/>
        </p:nvSpPr>
        <p:spPr>
          <a:xfrm>
            <a:off x="5733589" y="6537887"/>
            <a:ext cx="1044116" cy="203414"/>
          </a:xfrm>
          <a:prstGeom prst="round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Rectangle: Rounded Corners 42">
            <a:extLst>
              <a:ext uri="{FF2B5EF4-FFF2-40B4-BE49-F238E27FC236}">
                <a16:creationId xmlns:a16="http://schemas.microsoft.com/office/drawing/2014/main" xmlns="" id="{50E8F424-EFFA-4562-B795-4BD18F647B94}"/>
              </a:ext>
            </a:extLst>
          </p:cNvPr>
          <p:cNvSpPr/>
          <p:nvPr/>
        </p:nvSpPr>
        <p:spPr>
          <a:xfrm>
            <a:off x="4068663" y="2232163"/>
            <a:ext cx="2628292" cy="178518"/>
          </a:xfrm>
          <a:prstGeom prst="round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Rounded Corners 43">
            <a:extLst>
              <a:ext uri="{FF2B5EF4-FFF2-40B4-BE49-F238E27FC236}">
                <a16:creationId xmlns:a16="http://schemas.microsoft.com/office/drawing/2014/main" xmlns="" id="{75C31BCF-062D-4408-BE64-C8BE25989AA1}"/>
              </a:ext>
            </a:extLst>
          </p:cNvPr>
          <p:cNvSpPr/>
          <p:nvPr/>
        </p:nvSpPr>
        <p:spPr>
          <a:xfrm>
            <a:off x="4068663" y="2522061"/>
            <a:ext cx="2700300" cy="309320"/>
          </a:xfrm>
          <a:prstGeom prst="round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Rounded Corners 45">
            <a:extLst>
              <a:ext uri="{FF2B5EF4-FFF2-40B4-BE49-F238E27FC236}">
                <a16:creationId xmlns:a16="http://schemas.microsoft.com/office/drawing/2014/main" xmlns="" id="{9D72BF03-4F8D-4A8D-A7EE-96094F234E30}"/>
              </a:ext>
            </a:extLst>
          </p:cNvPr>
          <p:cNvSpPr/>
          <p:nvPr/>
        </p:nvSpPr>
        <p:spPr>
          <a:xfrm>
            <a:off x="5499848" y="8958166"/>
            <a:ext cx="242046" cy="216024"/>
          </a:xfrm>
          <a:prstGeom prst="round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291096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34873" y="377636"/>
            <a:ext cx="4131817" cy="540060"/>
          </a:xfrm>
          <a:solidFill>
            <a:srgbClr val="F43131"/>
          </a:solidFill>
        </p:spPr>
        <p:txBody>
          <a:bodyPr>
            <a:normAutofit/>
          </a:bodyPr>
          <a:lstStyle/>
          <a:p>
            <a:r>
              <a:rPr lang="en-GB" sz="1200" dirty="0">
                <a:latin typeface="Roboto" panose="02000000000000000000" pitchFamily="2" charset="0"/>
                <a:ea typeface="Roboto" panose="02000000000000000000" pitchFamily="2" charset="0"/>
              </a:rPr>
              <a:t>Shortlisting Professional Services vacancies – anonymised applications in the E-recruitment system</a:t>
            </a:r>
          </a:p>
        </p:txBody>
      </p:sp>
      <p:sp>
        <p:nvSpPr>
          <p:cNvPr id="22" name="Text Box 10">
            <a:extLst>
              <a:ext uri="{FF2B5EF4-FFF2-40B4-BE49-F238E27FC236}">
                <a16:creationId xmlns:a16="http://schemas.microsoft.com/office/drawing/2014/main" xmlns="" id="{8ADF995B-3D6F-43B6-84F7-4F14B0818119}"/>
              </a:ext>
            </a:extLst>
          </p:cNvPr>
          <p:cNvSpPr txBox="1">
            <a:spLocks noChangeArrowheads="1"/>
          </p:cNvSpPr>
          <p:nvPr/>
        </p:nvSpPr>
        <p:spPr bwMode="auto">
          <a:xfrm>
            <a:off x="628650" y="1025525"/>
            <a:ext cx="6288052" cy="257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72000">
            <a:spAutoFit/>
          </a:bodyPr>
          <a:lstStyle>
            <a:lvl1pPr eaLnBrk="0" hangingPunct="0">
              <a:defRPr sz="2100" b="1">
                <a:solidFill>
                  <a:schemeClr val="tx1"/>
                </a:solidFill>
                <a:latin typeface="Arial" panose="020B0604020202020204" pitchFamily="34" charset="0"/>
              </a:defRPr>
            </a:lvl1pPr>
            <a:lvl2pPr marL="742950" indent="-285750" eaLnBrk="0" hangingPunct="0">
              <a:defRPr sz="2100" b="1">
                <a:solidFill>
                  <a:schemeClr val="tx1"/>
                </a:solidFill>
                <a:latin typeface="Arial" panose="020B0604020202020204" pitchFamily="34" charset="0"/>
              </a:defRPr>
            </a:lvl2pPr>
            <a:lvl3pPr marL="1143000" indent="-228600" eaLnBrk="0" hangingPunct="0">
              <a:defRPr sz="2100" b="1">
                <a:solidFill>
                  <a:schemeClr val="tx1"/>
                </a:solidFill>
                <a:latin typeface="Arial" panose="020B0604020202020204" pitchFamily="34" charset="0"/>
              </a:defRPr>
            </a:lvl3pPr>
            <a:lvl4pPr marL="1600200" indent="-228600" eaLnBrk="0" hangingPunct="0">
              <a:defRPr sz="2100" b="1">
                <a:solidFill>
                  <a:schemeClr val="tx1"/>
                </a:solidFill>
                <a:latin typeface="Arial" panose="020B0604020202020204" pitchFamily="34" charset="0"/>
              </a:defRPr>
            </a:lvl4pPr>
            <a:lvl5pPr marL="2057400" indent="-228600" eaLnBrk="0" hangingPunct="0">
              <a:defRPr sz="2100" b="1">
                <a:solidFill>
                  <a:schemeClr val="tx1"/>
                </a:solidFill>
                <a:latin typeface="Arial" panose="020B0604020202020204" pitchFamily="34" charset="0"/>
              </a:defRPr>
            </a:lvl5pPr>
            <a:lvl6pPr marL="2514600" indent="-228600" eaLnBrk="0" fontAlgn="base" hangingPunct="0">
              <a:spcBef>
                <a:spcPct val="0"/>
              </a:spcBef>
              <a:spcAft>
                <a:spcPct val="0"/>
              </a:spcAft>
              <a:defRPr sz="2100" b="1">
                <a:solidFill>
                  <a:schemeClr val="tx1"/>
                </a:solidFill>
                <a:latin typeface="Arial" panose="020B0604020202020204" pitchFamily="34" charset="0"/>
              </a:defRPr>
            </a:lvl6pPr>
            <a:lvl7pPr marL="2971800" indent="-228600" eaLnBrk="0" fontAlgn="base" hangingPunct="0">
              <a:spcBef>
                <a:spcPct val="0"/>
              </a:spcBef>
              <a:spcAft>
                <a:spcPct val="0"/>
              </a:spcAft>
              <a:defRPr sz="2100" b="1">
                <a:solidFill>
                  <a:schemeClr val="tx1"/>
                </a:solidFill>
                <a:latin typeface="Arial" panose="020B0604020202020204" pitchFamily="34" charset="0"/>
              </a:defRPr>
            </a:lvl7pPr>
            <a:lvl8pPr marL="3429000" indent="-228600" eaLnBrk="0" fontAlgn="base" hangingPunct="0">
              <a:spcBef>
                <a:spcPct val="0"/>
              </a:spcBef>
              <a:spcAft>
                <a:spcPct val="0"/>
              </a:spcAft>
              <a:defRPr sz="2100" b="1">
                <a:solidFill>
                  <a:schemeClr val="tx1"/>
                </a:solidFill>
                <a:latin typeface="Arial" panose="020B0604020202020204" pitchFamily="34" charset="0"/>
              </a:defRPr>
            </a:lvl8pPr>
            <a:lvl9pPr marL="3886200" indent="-228600" eaLnBrk="0" fontAlgn="base" hangingPunct="0">
              <a:spcBef>
                <a:spcPct val="0"/>
              </a:spcBef>
              <a:spcAft>
                <a:spcPct val="0"/>
              </a:spcAft>
              <a:defRPr sz="2100" b="1">
                <a:solidFill>
                  <a:schemeClr val="tx1"/>
                </a:solidFill>
                <a:latin typeface="Arial" panose="020B0604020202020204" pitchFamily="34" charset="0"/>
              </a:defRPr>
            </a:lvl9pPr>
          </a:lstStyle>
          <a:p>
            <a:pPr defTabSz="914400">
              <a:spcBef>
                <a:spcPts val="0"/>
              </a:spcBef>
              <a:defRPr/>
            </a:pPr>
            <a:r>
              <a:rPr lang="en-GB" sz="1200" dirty="0">
                <a:solidFill>
                  <a:srgbClr val="F43131"/>
                </a:solidFill>
                <a:latin typeface="Roboto" panose="02000000000000000000" pitchFamily="2" charset="0"/>
                <a:ea typeface="Roboto" panose="02000000000000000000" pitchFamily="2" charset="0"/>
                <a:sym typeface="Wingdings" pitchFamily="2" charset="2"/>
              </a:rPr>
              <a:t>Entering scores and recommendations via Excel shortlisting grid</a:t>
            </a:r>
          </a:p>
        </p:txBody>
      </p:sp>
      <p:sp>
        <p:nvSpPr>
          <p:cNvPr id="23" name="Text Box 10">
            <a:extLst>
              <a:ext uri="{FF2B5EF4-FFF2-40B4-BE49-F238E27FC236}">
                <a16:creationId xmlns:a16="http://schemas.microsoft.com/office/drawing/2014/main" xmlns="" id="{4A069A55-FC76-4ECC-8DBC-2007BED888DF}"/>
              </a:ext>
            </a:extLst>
          </p:cNvPr>
          <p:cNvSpPr txBox="1">
            <a:spLocks noChangeArrowheads="1"/>
          </p:cNvSpPr>
          <p:nvPr/>
        </p:nvSpPr>
        <p:spPr bwMode="auto">
          <a:xfrm>
            <a:off x="627334" y="1282894"/>
            <a:ext cx="6289368" cy="307777"/>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US" sz="1000" b="0" dirty="0">
                <a:latin typeface="Roboto" panose="02000000000000000000" pitchFamily="2" charset="0"/>
                <a:ea typeface="Roboto" panose="02000000000000000000" pitchFamily="2" charset="0"/>
                <a:cs typeface="Tahoma" panose="020B0604030504040204" pitchFamily="34" charset="0"/>
              </a:rPr>
              <a:t>An alternative method of shortlisting is to download the shortlisting grid. </a:t>
            </a:r>
            <a:r>
              <a:rPr lang="en-GB" sz="1000" b="0" dirty="0">
                <a:latin typeface="Roboto" panose="02000000000000000000" pitchFamily="2" charset="0"/>
                <a:ea typeface="Roboto" panose="02000000000000000000" pitchFamily="2" charset="0"/>
                <a:cs typeface="Tahoma" panose="020B0604030504040204" pitchFamily="34" charset="0"/>
              </a:rPr>
              <a:t>You can export data to a Microsoft Excel file, update the scores and recommendations, and import the file into the E-recruitment system.  </a:t>
            </a:r>
          </a:p>
        </p:txBody>
      </p:sp>
      <p:sp>
        <p:nvSpPr>
          <p:cNvPr id="25" name="Text Box 10">
            <a:extLst>
              <a:ext uri="{FF2B5EF4-FFF2-40B4-BE49-F238E27FC236}">
                <a16:creationId xmlns:a16="http://schemas.microsoft.com/office/drawing/2014/main" xmlns="" id="{9064539D-5672-4B9F-A07A-2F164D44E873}"/>
              </a:ext>
            </a:extLst>
          </p:cNvPr>
          <p:cNvSpPr txBox="1">
            <a:spLocks noChangeArrowheads="1"/>
          </p:cNvSpPr>
          <p:nvPr/>
        </p:nvSpPr>
        <p:spPr bwMode="auto">
          <a:xfrm>
            <a:off x="651049" y="1694151"/>
            <a:ext cx="2949562" cy="2769989"/>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To export scores and recommendations to Excel from the Candidate recommendations page:</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Click </a:t>
            </a:r>
            <a:r>
              <a:rPr lang="en-GB" sz="1000" dirty="0">
                <a:latin typeface="Roboto" panose="02000000000000000000" pitchFamily="2" charset="0"/>
                <a:ea typeface="Roboto" panose="02000000000000000000" pitchFamily="2" charset="0"/>
                <a:cs typeface="Tahoma" panose="020B0604030504040204" pitchFamily="34" charset="0"/>
              </a:rPr>
              <a:t>Select All</a:t>
            </a:r>
            <a:r>
              <a:rPr lang="en-GB" sz="1000" b="0" dirty="0">
                <a:latin typeface="Roboto" panose="02000000000000000000" pitchFamily="2" charset="0"/>
                <a:ea typeface="Roboto" panose="02000000000000000000" pitchFamily="2" charset="0"/>
                <a:cs typeface="Tahoma" panose="020B0604030504040204" pitchFamily="34" charset="0"/>
              </a:rPr>
              <a:t>. All candidates are selected in the grid. If there are multiple pages of applications you must scroll-down and expand the screen view to show all applications on the first page before selecting Select All to select all applications. </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Click </a:t>
            </a:r>
            <a:r>
              <a:rPr lang="en-GB" sz="1000" dirty="0">
                <a:latin typeface="Roboto" panose="02000000000000000000" pitchFamily="2" charset="0"/>
                <a:ea typeface="Roboto" panose="02000000000000000000" pitchFamily="2" charset="0"/>
                <a:cs typeface="Tahoma" panose="020B0604030504040204" pitchFamily="34" charset="0"/>
              </a:rPr>
              <a:t>Export all scores, recs, etc.</a:t>
            </a:r>
            <a:r>
              <a:rPr lang="en-GB" sz="1000" b="0" dirty="0">
                <a:latin typeface="Roboto" panose="02000000000000000000" pitchFamily="2" charset="0"/>
                <a:ea typeface="Roboto" panose="02000000000000000000" pitchFamily="2" charset="0"/>
                <a:cs typeface="Tahoma" panose="020B0604030504040204" pitchFamily="34" charset="0"/>
              </a:rPr>
              <a:t>.</a:t>
            </a:r>
            <a:r>
              <a:rPr lang="en-GB" sz="1000" dirty="0">
                <a:latin typeface="Roboto" panose="02000000000000000000" pitchFamily="2" charset="0"/>
                <a:ea typeface="Roboto" panose="02000000000000000000" pitchFamily="2" charset="0"/>
                <a:cs typeface="Tahoma" panose="020B0604030504040204" pitchFamily="34" charset="0"/>
              </a:rPr>
              <a:t> </a:t>
            </a:r>
            <a:r>
              <a:rPr lang="en-GB" sz="1000" b="0" dirty="0">
                <a:latin typeface="Roboto" panose="02000000000000000000" pitchFamily="2" charset="0"/>
                <a:ea typeface="Roboto" panose="02000000000000000000" pitchFamily="2" charset="0"/>
                <a:cs typeface="Tahoma" panose="020B0604030504040204" pitchFamily="34" charset="0"/>
              </a:rPr>
              <a:t>The Candidate Export window is displayed.</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Select the </a:t>
            </a:r>
            <a:r>
              <a:rPr lang="en-GB" sz="1000" dirty="0">
                <a:latin typeface="Roboto" panose="02000000000000000000" pitchFamily="2" charset="0"/>
                <a:ea typeface="Roboto" panose="02000000000000000000" pitchFamily="2" charset="0"/>
                <a:cs typeface="Tahoma" panose="020B0604030504040204" pitchFamily="34" charset="0"/>
              </a:rPr>
              <a:t>Excel</a:t>
            </a:r>
            <a:r>
              <a:rPr lang="en-GB" sz="1000" b="0" dirty="0">
                <a:latin typeface="Roboto" panose="02000000000000000000" pitchFamily="2" charset="0"/>
                <a:ea typeface="Roboto" panose="02000000000000000000" pitchFamily="2" charset="0"/>
                <a:cs typeface="Tahoma" panose="020B0604030504040204" pitchFamily="34" charset="0"/>
              </a:rPr>
              <a:t> checkbox.</a:t>
            </a:r>
          </a:p>
          <a:p>
            <a:pPr algn="just" defTabSz="914400">
              <a:spcBef>
                <a:spcPts val="0"/>
              </a:spcBef>
              <a:spcAft>
                <a:spcPts val="600"/>
              </a:spcAft>
              <a:defRPr/>
            </a:pPr>
            <a:r>
              <a:rPr lang="en-GB" sz="1000" dirty="0">
                <a:latin typeface="Roboto" panose="02000000000000000000" pitchFamily="2" charset="0"/>
                <a:ea typeface="Roboto" panose="02000000000000000000" pitchFamily="2" charset="0"/>
                <a:cs typeface="Tahoma" panose="020B0604030504040204" pitchFamily="34" charset="0"/>
              </a:rPr>
              <a:t>Choose a file name</a:t>
            </a:r>
            <a:r>
              <a:rPr lang="en-GB" sz="1000" b="0" dirty="0">
                <a:latin typeface="Roboto" panose="02000000000000000000" pitchFamily="2" charset="0"/>
                <a:ea typeface="Roboto" panose="02000000000000000000" pitchFamily="2" charset="0"/>
                <a:cs typeface="Tahoma" panose="020B0604030504040204" pitchFamily="34" charset="0"/>
              </a:rPr>
              <a:t>: enter a name for the file, for example, Vacancy export.</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Click </a:t>
            </a:r>
            <a:r>
              <a:rPr lang="en-GB" sz="1000" dirty="0">
                <a:latin typeface="Roboto" panose="02000000000000000000" pitchFamily="2" charset="0"/>
                <a:ea typeface="Roboto" panose="02000000000000000000" pitchFamily="2" charset="0"/>
                <a:cs typeface="Tahoma" panose="020B0604030504040204" pitchFamily="34" charset="0"/>
              </a:rPr>
              <a:t>Download</a:t>
            </a:r>
            <a:r>
              <a:rPr lang="en-GB" sz="1000" b="0" dirty="0">
                <a:latin typeface="Roboto" panose="02000000000000000000" pitchFamily="2" charset="0"/>
                <a:ea typeface="Roboto" panose="02000000000000000000" pitchFamily="2" charset="0"/>
                <a:cs typeface="Tahoma" panose="020B0604030504040204" pitchFamily="34" charset="0"/>
              </a:rPr>
              <a:t>. The file is downloaded.</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You can now update the scores and recommendations in the Excel file. </a:t>
            </a:r>
          </a:p>
        </p:txBody>
      </p:sp>
      <p:pic>
        <p:nvPicPr>
          <p:cNvPr id="4" name="Picture 3">
            <a:extLst>
              <a:ext uri="{FF2B5EF4-FFF2-40B4-BE49-F238E27FC236}">
                <a16:creationId xmlns:a16="http://schemas.microsoft.com/office/drawing/2014/main" xmlns="" id="{5C2C42B5-4EE8-487D-96AD-CAA9D3E105C3}"/>
              </a:ext>
            </a:extLst>
          </p:cNvPr>
          <p:cNvPicPr>
            <a:picLocks noChangeAspect="1"/>
          </p:cNvPicPr>
          <p:nvPr/>
        </p:nvPicPr>
        <p:blipFill rotWithShape="1">
          <a:blip r:embed="rId3"/>
          <a:srcRect l="28749"/>
          <a:stretch/>
        </p:blipFill>
        <p:spPr>
          <a:xfrm>
            <a:off x="3975479" y="1694151"/>
            <a:ext cx="2949562" cy="1528313"/>
          </a:xfrm>
          <a:prstGeom prst="rect">
            <a:avLst/>
          </a:prstGeom>
          <a:ln w="12700">
            <a:solidFill>
              <a:schemeClr val="tx1"/>
            </a:solidFill>
          </a:ln>
        </p:spPr>
      </p:pic>
      <p:sp>
        <p:nvSpPr>
          <p:cNvPr id="34" name="Rectangle: Rounded Corners 33">
            <a:extLst>
              <a:ext uri="{FF2B5EF4-FFF2-40B4-BE49-F238E27FC236}">
                <a16:creationId xmlns:a16="http://schemas.microsoft.com/office/drawing/2014/main" xmlns="" id="{00DFAC39-4698-4ACD-8B3F-FC6CDF6E912D}"/>
              </a:ext>
            </a:extLst>
          </p:cNvPr>
          <p:cNvSpPr/>
          <p:nvPr/>
        </p:nvSpPr>
        <p:spPr>
          <a:xfrm>
            <a:off x="6300911" y="2358368"/>
            <a:ext cx="540060" cy="108012"/>
          </a:xfrm>
          <a:prstGeom prst="round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Text Box 66">
            <a:extLst>
              <a:ext uri="{FF2B5EF4-FFF2-40B4-BE49-F238E27FC236}">
                <a16:creationId xmlns:a16="http://schemas.microsoft.com/office/drawing/2014/main" xmlns="" id="{1290C15A-FC6D-49F0-B304-7292B3D94434}"/>
              </a:ext>
            </a:extLst>
          </p:cNvPr>
          <p:cNvSpPr txBox="1">
            <a:spLocks noChangeArrowheads="1"/>
          </p:cNvSpPr>
          <p:nvPr/>
        </p:nvSpPr>
        <p:spPr bwMode="auto">
          <a:xfrm>
            <a:off x="631800" y="4537253"/>
            <a:ext cx="2968650" cy="724608"/>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54000" tIns="54000" rIns="54000" bIns="54000">
            <a:spAutoFit/>
          </a:bodyPr>
          <a:lstStyle>
            <a:lvl1pPr eaLnBrk="0" hangingPunct="0">
              <a:defRPr sz="2100" b="1">
                <a:solidFill>
                  <a:schemeClr val="tx1"/>
                </a:solidFill>
                <a:latin typeface="Arial" panose="020B0604020202020204" pitchFamily="34" charset="0"/>
              </a:defRPr>
            </a:lvl1pPr>
            <a:lvl2pPr marL="742950" indent="-285750" eaLnBrk="0" hangingPunct="0">
              <a:defRPr sz="2100" b="1">
                <a:solidFill>
                  <a:schemeClr val="tx1"/>
                </a:solidFill>
                <a:latin typeface="Arial" panose="020B0604020202020204" pitchFamily="34" charset="0"/>
              </a:defRPr>
            </a:lvl2pPr>
            <a:lvl3pPr marL="1143000" indent="-228600" eaLnBrk="0" hangingPunct="0">
              <a:defRPr sz="2100" b="1">
                <a:solidFill>
                  <a:schemeClr val="tx1"/>
                </a:solidFill>
                <a:latin typeface="Arial" panose="020B0604020202020204" pitchFamily="34" charset="0"/>
              </a:defRPr>
            </a:lvl3pPr>
            <a:lvl4pPr marL="1600200" indent="-228600" eaLnBrk="0" hangingPunct="0">
              <a:defRPr sz="2100" b="1">
                <a:solidFill>
                  <a:schemeClr val="tx1"/>
                </a:solidFill>
                <a:latin typeface="Arial" panose="020B0604020202020204" pitchFamily="34" charset="0"/>
              </a:defRPr>
            </a:lvl4pPr>
            <a:lvl5pPr marL="2057400" indent="-228600" eaLnBrk="0" hangingPunct="0">
              <a:defRPr sz="2100" b="1">
                <a:solidFill>
                  <a:schemeClr val="tx1"/>
                </a:solidFill>
                <a:latin typeface="Arial" panose="020B0604020202020204" pitchFamily="34" charset="0"/>
              </a:defRPr>
            </a:lvl5pPr>
            <a:lvl6pPr marL="2514600" indent="-228600" eaLnBrk="0" fontAlgn="base" hangingPunct="0">
              <a:spcBef>
                <a:spcPct val="0"/>
              </a:spcBef>
              <a:spcAft>
                <a:spcPct val="0"/>
              </a:spcAft>
              <a:defRPr sz="2100" b="1">
                <a:solidFill>
                  <a:schemeClr val="tx1"/>
                </a:solidFill>
                <a:latin typeface="Arial" panose="020B0604020202020204" pitchFamily="34" charset="0"/>
              </a:defRPr>
            </a:lvl6pPr>
            <a:lvl7pPr marL="2971800" indent="-228600" eaLnBrk="0" fontAlgn="base" hangingPunct="0">
              <a:spcBef>
                <a:spcPct val="0"/>
              </a:spcBef>
              <a:spcAft>
                <a:spcPct val="0"/>
              </a:spcAft>
              <a:defRPr sz="2100" b="1">
                <a:solidFill>
                  <a:schemeClr val="tx1"/>
                </a:solidFill>
                <a:latin typeface="Arial" panose="020B0604020202020204" pitchFamily="34" charset="0"/>
              </a:defRPr>
            </a:lvl7pPr>
            <a:lvl8pPr marL="3429000" indent="-228600" eaLnBrk="0" fontAlgn="base" hangingPunct="0">
              <a:spcBef>
                <a:spcPct val="0"/>
              </a:spcBef>
              <a:spcAft>
                <a:spcPct val="0"/>
              </a:spcAft>
              <a:defRPr sz="2100" b="1">
                <a:solidFill>
                  <a:schemeClr val="tx1"/>
                </a:solidFill>
                <a:latin typeface="Arial" panose="020B0604020202020204" pitchFamily="34" charset="0"/>
              </a:defRPr>
            </a:lvl8pPr>
            <a:lvl9pPr marL="3886200" indent="-228600" eaLnBrk="0" fontAlgn="base" hangingPunct="0">
              <a:spcBef>
                <a:spcPct val="0"/>
              </a:spcBef>
              <a:spcAft>
                <a:spcPct val="0"/>
              </a:spcAft>
              <a:defRPr sz="2100" b="1">
                <a:solidFill>
                  <a:schemeClr val="tx1"/>
                </a:solidFill>
                <a:latin typeface="Arial" panose="020B0604020202020204" pitchFamily="34" charset="0"/>
              </a:defRPr>
            </a:lvl9pPr>
          </a:lstStyle>
          <a:p>
            <a:pPr defTabSz="914400" eaLnBrk="1" hangingPunct="1">
              <a:spcBef>
                <a:spcPct val="50000"/>
              </a:spcBef>
            </a:pPr>
            <a:r>
              <a:rPr lang="en-GB" altLang="en-US" sz="1000" dirty="0">
                <a:latin typeface="Tahoma" panose="020B0604030504040204" pitchFamily="34" charset="0"/>
              </a:rPr>
              <a:t>Important</a:t>
            </a:r>
            <a:r>
              <a:rPr lang="en-GB" altLang="en-US" sz="1000" b="0" dirty="0">
                <a:latin typeface="Tahoma" panose="020B0604030504040204" pitchFamily="34" charset="0"/>
              </a:rPr>
              <a:t>: </a:t>
            </a:r>
            <a:r>
              <a:rPr lang="en-GB" altLang="en-US" sz="1000" b="0" dirty="0">
                <a:latin typeface="Roboto" panose="02000000000000000000"/>
                <a:ea typeface="Roboto" panose="02000000000000000000" pitchFamily="2" charset="0"/>
                <a:cs typeface="Tahoma" panose="020B0604030504040204" pitchFamily="34" charset="0"/>
              </a:rPr>
              <a:t>you must not apply any filters, add or remove columns or edit the format in Excel as this causes conflicts when uploading to the E-recruitment system. </a:t>
            </a:r>
            <a:endParaRPr lang="en-GB" sz="1000" b="0" dirty="0">
              <a:latin typeface="Roboto" panose="02000000000000000000"/>
              <a:ea typeface="Roboto" panose="02000000000000000000" pitchFamily="2" charset="0"/>
              <a:cs typeface="Tahoma" panose="020B0604030504040204" pitchFamily="34" charset="0"/>
            </a:endParaRPr>
          </a:p>
        </p:txBody>
      </p:sp>
      <p:sp>
        <p:nvSpPr>
          <p:cNvPr id="37" name="Text Box 10">
            <a:extLst>
              <a:ext uri="{FF2B5EF4-FFF2-40B4-BE49-F238E27FC236}">
                <a16:creationId xmlns:a16="http://schemas.microsoft.com/office/drawing/2014/main" xmlns="" id="{58F28076-86CB-4C5C-B8CE-D040AFF6FDE6}"/>
              </a:ext>
            </a:extLst>
          </p:cNvPr>
          <p:cNvSpPr txBox="1">
            <a:spLocks noChangeArrowheads="1"/>
          </p:cNvSpPr>
          <p:nvPr/>
        </p:nvSpPr>
        <p:spPr bwMode="auto">
          <a:xfrm>
            <a:off x="644561" y="6847635"/>
            <a:ext cx="6235731" cy="538609"/>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Click </a:t>
            </a:r>
            <a:r>
              <a:rPr lang="en-GB" sz="1000" dirty="0">
                <a:latin typeface="Roboto" panose="02000000000000000000" pitchFamily="2" charset="0"/>
                <a:ea typeface="Roboto" panose="02000000000000000000" pitchFamily="2" charset="0"/>
                <a:cs typeface="Tahoma" panose="020B0604030504040204" pitchFamily="34" charset="0"/>
              </a:rPr>
              <a:t>Choose file</a:t>
            </a:r>
            <a:r>
              <a:rPr lang="en-GB" sz="1000" b="0" dirty="0">
                <a:latin typeface="Roboto" panose="02000000000000000000" pitchFamily="2" charset="0"/>
                <a:ea typeface="Roboto" panose="02000000000000000000" pitchFamily="2" charset="0"/>
                <a:cs typeface="Tahoma" panose="020B0604030504040204" pitchFamily="34" charset="0"/>
              </a:rPr>
              <a:t> and select the file you want to import.</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If you have entered all scores and recommendations and want to submit recommendations to candidates via email, select </a:t>
            </a:r>
            <a:r>
              <a:rPr lang="en-GB" sz="1000" dirty="0">
                <a:latin typeface="Roboto" panose="02000000000000000000" pitchFamily="2" charset="0"/>
                <a:ea typeface="Roboto" panose="02000000000000000000" pitchFamily="2" charset="0"/>
                <a:cs typeface="Tahoma" panose="020B0604030504040204" pitchFamily="34" charset="0"/>
              </a:rPr>
              <a:t>Send email</a:t>
            </a:r>
            <a:r>
              <a:rPr lang="en-GB" sz="1000" b="0" dirty="0">
                <a:latin typeface="Roboto" panose="02000000000000000000" pitchFamily="2" charset="0"/>
                <a:ea typeface="Roboto" panose="02000000000000000000" pitchFamily="2" charset="0"/>
                <a:cs typeface="Tahoma" panose="020B0604030504040204" pitchFamily="34" charset="0"/>
              </a:rPr>
              <a:t>.</a:t>
            </a:r>
          </a:p>
        </p:txBody>
      </p:sp>
      <p:pic>
        <p:nvPicPr>
          <p:cNvPr id="5" name="Picture 4">
            <a:extLst>
              <a:ext uri="{FF2B5EF4-FFF2-40B4-BE49-F238E27FC236}">
                <a16:creationId xmlns:a16="http://schemas.microsoft.com/office/drawing/2014/main" xmlns="" id="{614E87AC-3946-400E-8CF2-DB3899D7A7C5}"/>
              </a:ext>
            </a:extLst>
          </p:cNvPr>
          <p:cNvPicPr>
            <a:picLocks noChangeAspect="1"/>
          </p:cNvPicPr>
          <p:nvPr/>
        </p:nvPicPr>
        <p:blipFill rotWithShape="1">
          <a:blip r:embed="rId4"/>
          <a:srcRect l="7039"/>
          <a:stretch/>
        </p:blipFill>
        <p:spPr>
          <a:xfrm>
            <a:off x="3962694" y="4784243"/>
            <a:ext cx="2961207" cy="739204"/>
          </a:xfrm>
          <a:prstGeom prst="rect">
            <a:avLst/>
          </a:prstGeom>
          <a:ln w="12700">
            <a:solidFill>
              <a:schemeClr val="tx1"/>
            </a:solidFill>
          </a:ln>
        </p:spPr>
      </p:pic>
      <p:sp>
        <p:nvSpPr>
          <p:cNvPr id="18" name="AutoShape 202">
            <a:extLst>
              <a:ext uri="{FF2B5EF4-FFF2-40B4-BE49-F238E27FC236}">
                <a16:creationId xmlns:a16="http://schemas.microsoft.com/office/drawing/2014/main" xmlns="" id="{030872FA-8A3D-44F1-A62A-737915539A29}"/>
              </a:ext>
            </a:extLst>
          </p:cNvPr>
          <p:cNvSpPr>
            <a:spLocks noChangeArrowheads="1"/>
          </p:cNvSpPr>
          <p:nvPr/>
        </p:nvSpPr>
        <p:spPr bwMode="auto">
          <a:xfrm>
            <a:off x="5730099" y="5151405"/>
            <a:ext cx="546278" cy="1089081"/>
          </a:xfrm>
          <a:prstGeom prst="triangle">
            <a:avLst>
              <a:gd name="adj" fmla="val 49201"/>
            </a:avLst>
          </a:prstGeom>
          <a:solidFill>
            <a:srgbClr val="F43131">
              <a:alpha val="50000"/>
            </a:srgbClr>
          </a:solidFill>
          <a:ln w="12700">
            <a:noFill/>
            <a:miter lim="800000"/>
            <a:headEnd/>
            <a:tailEnd/>
          </a:ln>
        </p:spPr>
        <p:txBody>
          <a:bodyPr/>
          <a:lstStyle>
            <a:lvl1pPr eaLnBrk="0" hangingPunct="0">
              <a:defRPr sz="2100" b="1">
                <a:solidFill>
                  <a:schemeClr val="tx1"/>
                </a:solidFill>
                <a:latin typeface="Arial" panose="020B0604020202020204" pitchFamily="34" charset="0"/>
              </a:defRPr>
            </a:lvl1pPr>
            <a:lvl2pPr marL="742950" indent="-285750" eaLnBrk="0" hangingPunct="0">
              <a:defRPr sz="2100" b="1">
                <a:solidFill>
                  <a:schemeClr val="tx1"/>
                </a:solidFill>
                <a:latin typeface="Arial" panose="020B0604020202020204" pitchFamily="34" charset="0"/>
              </a:defRPr>
            </a:lvl2pPr>
            <a:lvl3pPr marL="1143000" indent="-228600" eaLnBrk="0" hangingPunct="0">
              <a:defRPr sz="2100" b="1">
                <a:solidFill>
                  <a:schemeClr val="tx1"/>
                </a:solidFill>
                <a:latin typeface="Arial" panose="020B0604020202020204" pitchFamily="34" charset="0"/>
              </a:defRPr>
            </a:lvl3pPr>
            <a:lvl4pPr marL="1600200" indent="-228600" eaLnBrk="0" hangingPunct="0">
              <a:defRPr sz="2100" b="1">
                <a:solidFill>
                  <a:schemeClr val="tx1"/>
                </a:solidFill>
                <a:latin typeface="Arial" panose="020B0604020202020204" pitchFamily="34" charset="0"/>
              </a:defRPr>
            </a:lvl4pPr>
            <a:lvl5pPr marL="2057400" indent="-228600" eaLnBrk="0" hangingPunct="0">
              <a:defRPr sz="2100" b="1">
                <a:solidFill>
                  <a:schemeClr val="tx1"/>
                </a:solidFill>
                <a:latin typeface="Arial" panose="020B0604020202020204" pitchFamily="34" charset="0"/>
              </a:defRPr>
            </a:lvl5pPr>
            <a:lvl6pPr marL="2514600" indent="-228600" defTabSz="1042988" eaLnBrk="0" fontAlgn="base" hangingPunct="0">
              <a:spcBef>
                <a:spcPct val="0"/>
              </a:spcBef>
              <a:spcAft>
                <a:spcPct val="0"/>
              </a:spcAft>
              <a:defRPr sz="2100" b="1">
                <a:solidFill>
                  <a:schemeClr val="tx1"/>
                </a:solidFill>
                <a:latin typeface="Arial" panose="020B0604020202020204" pitchFamily="34" charset="0"/>
              </a:defRPr>
            </a:lvl6pPr>
            <a:lvl7pPr marL="2971800" indent="-228600" defTabSz="1042988" eaLnBrk="0" fontAlgn="base" hangingPunct="0">
              <a:spcBef>
                <a:spcPct val="0"/>
              </a:spcBef>
              <a:spcAft>
                <a:spcPct val="0"/>
              </a:spcAft>
              <a:defRPr sz="2100" b="1">
                <a:solidFill>
                  <a:schemeClr val="tx1"/>
                </a:solidFill>
                <a:latin typeface="Arial" panose="020B0604020202020204" pitchFamily="34" charset="0"/>
              </a:defRPr>
            </a:lvl7pPr>
            <a:lvl8pPr marL="3429000" indent="-228600" defTabSz="1042988" eaLnBrk="0" fontAlgn="base" hangingPunct="0">
              <a:spcBef>
                <a:spcPct val="0"/>
              </a:spcBef>
              <a:spcAft>
                <a:spcPct val="0"/>
              </a:spcAft>
              <a:defRPr sz="2100" b="1">
                <a:solidFill>
                  <a:schemeClr val="tx1"/>
                </a:solidFill>
                <a:latin typeface="Arial" panose="020B0604020202020204" pitchFamily="34" charset="0"/>
              </a:defRPr>
            </a:lvl8pPr>
            <a:lvl9pPr marL="3886200" indent="-228600" defTabSz="1042988" eaLnBrk="0" fontAlgn="base" hangingPunct="0">
              <a:spcBef>
                <a:spcPct val="0"/>
              </a:spcBef>
              <a:spcAft>
                <a:spcPct val="0"/>
              </a:spcAft>
              <a:defRPr sz="2100" b="1">
                <a:solidFill>
                  <a:schemeClr val="tx1"/>
                </a:solidFill>
                <a:latin typeface="Arial" panose="020B0604020202020204" pitchFamily="34" charset="0"/>
              </a:defRPr>
            </a:lvl9pPr>
          </a:lstStyle>
          <a:p>
            <a:pPr eaLnBrk="1" hangingPunct="1"/>
            <a:endParaRPr lang="en-GB" altLang="en-US" dirty="0"/>
          </a:p>
        </p:txBody>
      </p:sp>
      <p:pic>
        <p:nvPicPr>
          <p:cNvPr id="2" name="Picture 1">
            <a:extLst>
              <a:ext uri="{FF2B5EF4-FFF2-40B4-BE49-F238E27FC236}">
                <a16:creationId xmlns:a16="http://schemas.microsoft.com/office/drawing/2014/main" xmlns="" id="{F92D10F7-1AAA-4A60-A39D-149CFEC999EE}"/>
              </a:ext>
            </a:extLst>
          </p:cNvPr>
          <p:cNvPicPr>
            <a:picLocks noChangeAspect="1"/>
          </p:cNvPicPr>
          <p:nvPr/>
        </p:nvPicPr>
        <p:blipFill>
          <a:blip r:embed="rId5"/>
          <a:stretch>
            <a:fillRect/>
          </a:stretch>
        </p:blipFill>
        <p:spPr>
          <a:xfrm>
            <a:off x="3963829" y="5757121"/>
            <a:ext cx="2961208" cy="765721"/>
          </a:xfrm>
          <a:prstGeom prst="rect">
            <a:avLst/>
          </a:prstGeom>
          <a:ln w="12700">
            <a:solidFill>
              <a:schemeClr val="tx1"/>
            </a:solidFill>
          </a:ln>
        </p:spPr>
      </p:pic>
      <p:sp>
        <p:nvSpPr>
          <p:cNvPr id="38" name="Rectangle: Rounded Corners 37">
            <a:extLst>
              <a:ext uri="{FF2B5EF4-FFF2-40B4-BE49-F238E27FC236}">
                <a16:creationId xmlns:a16="http://schemas.microsoft.com/office/drawing/2014/main" xmlns="" id="{F50AC9D6-E285-4149-9799-96BA4CE2885A}"/>
              </a:ext>
            </a:extLst>
          </p:cNvPr>
          <p:cNvSpPr/>
          <p:nvPr/>
        </p:nvSpPr>
        <p:spPr>
          <a:xfrm>
            <a:off x="5020847" y="5841606"/>
            <a:ext cx="633457" cy="139511"/>
          </a:xfrm>
          <a:prstGeom prst="round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9" name="Rectangle: Rounded Corners 38">
            <a:extLst>
              <a:ext uri="{FF2B5EF4-FFF2-40B4-BE49-F238E27FC236}">
                <a16:creationId xmlns:a16="http://schemas.microsoft.com/office/drawing/2014/main" xmlns="" id="{A69C80B8-796A-4503-835B-74FD3313A028}"/>
              </a:ext>
            </a:extLst>
          </p:cNvPr>
          <p:cNvSpPr/>
          <p:nvPr/>
        </p:nvSpPr>
        <p:spPr>
          <a:xfrm>
            <a:off x="3996655" y="6329592"/>
            <a:ext cx="369432" cy="193250"/>
          </a:xfrm>
          <a:prstGeom prst="round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Rounded Corners 40">
            <a:extLst>
              <a:ext uri="{FF2B5EF4-FFF2-40B4-BE49-F238E27FC236}">
                <a16:creationId xmlns:a16="http://schemas.microsoft.com/office/drawing/2014/main" xmlns="" id="{49DA7C0D-C1AF-4D3D-B83F-174DBEEF1F0E}"/>
              </a:ext>
            </a:extLst>
          </p:cNvPr>
          <p:cNvSpPr/>
          <p:nvPr/>
        </p:nvSpPr>
        <p:spPr>
          <a:xfrm>
            <a:off x="4997495" y="6149572"/>
            <a:ext cx="102499" cy="99524"/>
          </a:xfrm>
          <a:prstGeom prst="round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AutoShape 202">
            <a:extLst>
              <a:ext uri="{FF2B5EF4-FFF2-40B4-BE49-F238E27FC236}">
                <a16:creationId xmlns:a16="http://schemas.microsoft.com/office/drawing/2014/main" xmlns="" id="{216F9F78-8CCF-49BD-BE8C-A49F479FCEC5}"/>
              </a:ext>
            </a:extLst>
          </p:cNvPr>
          <p:cNvSpPr>
            <a:spLocks noChangeArrowheads="1"/>
          </p:cNvSpPr>
          <p:nvPr/>
        </p:nvSpPr>
        <p:spPr bwMode="auto">
          <a:xfrm>
            <a:off x="4900961" y="1922434"/>
            <a:ext cx="546278" cy="1689513"/>
          </a:xfrm>
          <a:prstGeom prst="triangle">
            <a:avLst>
              <a:gd name="adj" fmla="val 49201"/>
            </a:avLst>
          </a:prstGeom>
          <a:solidFill>
            <a:srgbClr val="F43131">
              <a:alpha val="50000"/>
            </a:srgbClr>
          </a:solidFill>
          <a:ln w="12700">
            <a:noFill/>
            <a:miter lim="800000"/>
            <a:headEnd/>
            <a:tailEnd/>
          </a:ln>
        </p:spPr>
        <p:txBody>
          <a:bodyPr/>
          <a:lstStyle>
            <a:lvl1pPr eaLnBrk="0" hangingPunct="0">
              <a:defRPr sz="2100" b="1">
                <a:solidFill>
                  <a:schemeClr val="tx1"/>
                </a:solidFill>
                <a:latin typeface="Arial" panose="020B0604020202020204" pitchFamily="34" charset="0"/>
              </a:defRPr>
            </a:lvl1pPr>
            <a:lvl2pPr marL="742950" indent="-285750" eaLnBrk="0" hangingPunct="0">
              <a:defRPr sz="2100" b="1">
                <a:solidFill>
                  <a:schemeClr val="tx1"/>
                </a:solidFill>
                <a:latin typeface="Arial" panose="020B0604020202020204" pitchFamily="34" charset="0"/>
              </a:defRPr>
            </a:lvl2pPr>
            <a:lvl3pPr marL="1143000" indent="-228600" eaLnBrk="0" hangingPunct="0">
              <a:defRPr sz="2100" b="1">
                <a:solidFill>
                  <a:schemeClr val="tx1"/>
                </a:solidFill>
                <a:latin typeface="Arial" panose="020B0604020202020204" pitchFamily="34" charset="0"/>
              </a:defRPr>
            </a:lvl3pPr>
            <a:lvl4pPr marL="1600200" indent="-228600" eaLnBrk="0" hangingPunct="0">
              <a:defRPr sz="2100" b="1">
                <a:solidFill>
                  <a:schemeClr val="tx1"/>
                </a:solidFill>
                <a:latin typeface="Arial" panose="020B0604020202020204" pitchFamily="34" charset="0"/>
              </a:defRPr>
            </a:lvl4pPr>
            <a:lvl5pPr marL="2057400" indent="-228600" eaLnBrk="0" hangingPunct="0">
              <a:defRPr sz="2100" b="1">
                <a:solidFill>
                  <a:schemeClr val="tx1"/>
                </a:solidFill>
                <a:latin typeface="Arial" panose="020B0604020202020204" pitchFamily="34" charset="0"/>
              </a:defRPr>
            </a:lvl5pPr>
            <a:lvl6pPr marL="2514600" indent="-228600" defTabSz="1042988" eaLnBrk="0" fontAlgn="base" hangingPunct="0">
              <a:spcBef>
                <a:spcPct val="0"/>
              </a:spcBef>
              <a:spcAft>
                <a:spcPct val="0"/>
              </a:spcAft>
              <a:defRPr sz="2100" b="1">
                <a:solidFill>
                  <a:schemeClr val="tx1"/>
                </a:solidFill>
                <a:latin typeface="Arial" panose="020B0604020202020204" pitchFamily="34" charset="0"/>
              </a:defRPr>
            </a:lvl6pPr>
            <a:lvl7pPr marL="2971800" indent="-228600" defTabSz="1042988" eaLnBrk="0" fontAlgn="base" hangingPunct="0">
              <a:spcBef>
                <a:spcPct val="0"/>
              </a:spcBef>
              <a:spcAft>
                <a:spcPct val="0"/>
              </a:spcAft>
              <a:defRPr sz="2100" b="1">
                <a:solidFill>
                  <a:schemeClr val="tx1"/>
                </a:solidFill>
                <a:latin typeface="Arial" panose="020B0604020202020204" pitchFamily="34" charset="0"/>
              </a:defRPr>
            </a:lvl7pPr>
            <a:lvl8pPr marL="3429000" indent="-228600" defTabSz="1042988" eaLnBrk="0" fontAlgn="base" hangingPunct="0">
              <a:spcBef>
                <a:spcPct val="0"/>
              </a:spcBef>
              <a:spcAft>
                <a:spcPct val="0"/>
              </a:spcAft>
              <a:defRPr sz="2100" b="1">
                <a:solidFill>
                  <a:schemeClr val="tx1"/>
                </a:solidFill>
                <a:latin typeface="Arial" panose="020B0604020202020204" pitchFamily="34" charset="0"/>
              </a:defRPr>
            </a:lvl8pPr>
            <a:lvl9pPr marL="3886200" indent="-228600" defTabSz="1042988" eaLnBrk="0" fontAlgn="base" hangingPunct="0">
              <a:spcBef>
                <a:spcPct val="0"/>
              </a:spcBef>
              <a:spcAft>
                <a:spcPct val="0"/>
              </a:spcAft>
              <a:defRPr sz="2100" b="1">
                <a:solidFill>
                  <a:schemeClr val="tx1"/>
                </a:solidFill>
                <a:latin typeface="Arial" panose="020B0604020202020204" pitchFamily="34" charset="0"/>
              </a:defRPr>
            </a:lvl9pPr>
          </a:lstStyle>
          <a:p>
            <a:pPr eaLnBrk="1" hangingPunct="1"/>
            <a:endParaRPr lang="en-GB" altLang="en-US" dirty="0"/>
          </a:p>
        </p:txBody>
      </p:sp>
      <p:pic>
        <p:nvPicPr>
          <p:cNvPr id="9" name="Picture 8">
            <a:extLst>
              <a:ext uri="{FF2B5EF4-FFF2-40B4-BE49-F238E27FC236}">
                <a16:creationId xmlns:a16="http://schemas.microsoft.com/office/drawing/2014/main" xmlns="" id="{804984FB-4AAC-4870-A14E-18039D90DA1B}"/>
              </a:ext>
            </a:extLst>
          </p:cNvPr>
          <p:cNvPicPr>
            <a:picLocks noChangeAspect="1"/>
          </p:cNvPicPr>
          <p:nvPr/>
        </p:nvPicPr>
        <p:blipFill rotWithShape="1">
          <a:blip r:embed="rId6"/>
          <a:srcRect r="9266"/>
          <a:stretch/>
        </p:blipFill>
        <p:spPr>
          <a:xfrm>
            <a:off x="3975480" y="3380779"/>
            <a:ext cx="2979080" cy="1265825"/>
          </a:xfrm>
          <a:prstGeom prst="rect">
            <a:avLst/>
          </a:prstGeom>
          <a:ln w="12700">
            <a:solidFill>
              <a:schemeClr val="tx1"/>
            </a:solidFill>
          </a:ln>
        </p:spPr>
      </p:pic>
      <p:sp>
        <p:nvSpPr>
          <p:cNvPr id="24" name="Rectangle: Rounded Corners 23">
            <a:extLst>
              <a:ext uri="{FF2B5EF4-FFF2-40B4-BE49-F238E27FC236}">
                <a16:creationId xmlns:a16="http://schemas.microsoft.com/office/drawing/2014/main" xmlns="" id="{065A30E4-1783-4E9F-B8C7-3F0EB293CAEF}"/>
              </a:ext>
            </a:extLst>
          </p:cNvPr>
          <p:cNvSpPr/>
          <p:nvPr/>
        </p:nvSpPr>
        <p:spPr>
          <a:xfrm>
            <a:off x="4154807" y="4176570"/>
            <a:ext cx="1210001" cy="106270"/>
          </a:xfrm>
          <a:prstGeom prst="round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Rounded Corners 26">
            <a:extLst>
              <a:ext uri="{FF2B5EF4-FFF2-40B4-BE49-F238E27FC236}">
                <a16:creationId xmlns:a16="http://schemas.microsoft.com/office/drawing/2014/main" xmlns="" id="{09C3329C-E4BB-4549-B28E-D8489A05AF92}"/>
              </a:ext>
            </a:extLst>
          </p:cNvPr>
          <p:cNvSpPr/>
          <p:nvPr/>
        </p:nvSpPr>
        <p:spPr>
          <a:xfrm>
            <a:off x="4572719" y="3845621"/>
            <a:ext cx="448129" cy="162493"/>
          </a:xfrm>
          <a:prstGeom prst="round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angle: Rounded Corners 27">
            <a:extLst>
              <a:ext uri="{FF2B5EF4-FFF2-40B4-BE49-F238E27FC236}">
                <a16:creationId xmlns:a16="http://schemas.microsoft.com/office/drawing/2014/main" xmlns="" id="{651BAF94-5D65-420B-A294-2C87AA58DE0E}"/>
              </a:ext>
            </a:extLst>
          </p:cNvPr>
          <p:cNvSpPr/>
          <p:nvPr/>
        </p:nvSpPr>
        <p:spPr>
          <a:xfrm>
            <a:off x="4154807" y="4420479"/>
            <a:ext cx="453916" cy="170137"/>
          </a:xfrm>
          <a:prstGeom prst="round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 Box 10">
            <a:extLst>
              <a:ext uri="{FF2B5EF4-FFF2-40B4-BE49-F238E27FC236}">
                <a16:creationId xmlns:a16="http://schemas.microsoft.com/office/drawing/2014/main" xmlns="" id="{7DE6AA1F-1D6F-4880-B12B-6E21F2BB05CF}"/>
              </a:ext>
            </a:extLst>
          </p:cNvPr>
          <p:cNvSpPr txBox="1">
            <a:spLocks noChangeArrowheads="1"/>
          </p:cNvSpPr>
          <p:nvPr/>
        </p:nvSpPr>
        <p:spPr bwMode="auto">
          <a:xfrm>
            <a:off x="644561" y="7606660"/>
            <a:ext cx="6294565" cy="538609"/>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Click </a:t>
            </a:r>
            <a:r>
              <a:rPr lang="en-GB" sz="1000" dirty="0">
                <a:latin typeface="Roboto" panose="02000000000000000000" pitchFamily="2" charset="0"/>
                <a:ea typeface="Roboto" panose="02000000000000000000" pitchFamily="2" charset="0"/>
                <a:cs typeface="Tahoma" panose="020B0604030504040204" pitchFamily="34" charset="0"/>
              </a:rPr>
              <a:t>Update</a:t>
            </a:r>
            <a:r>
              <a:rPr lang="en-GB" sz="1000" b="0" dirty="0">
                <a:latin typeface="Roboto" panose="02000000000000000000" pitchFamily="2" charset="0"/>
                <a:ea typeface="Roboto" panose="02000000000000000000" pitchFamily="2" charset="0"/>
                <a:cs typeface="Tahoma" panose="020B0604030504040204" pitchFamily="34" charset="0"/>
              </a:rPr>
              <a:t>. Scores and recommendations are updated and emails </a:t>
            </a:r>
            <a:r>
              <a:rPr lang="en-US" sz="1000" b="0" dirty="0">
                <a:latin typeface="Roboto" panose="02000000000000000000" pitchFamily="2" charset="0"/>
                <a:ea typeface="Roboto" panose="02000000000000000000" pitchFamily="2" charset="0"/>
                <a:cs typeface="Tahoma" panose="020B0604030504040204" pitchFamily="34" charset="0"/>
              </a:rPr>
              <a:t>are sent to rejected candidates. Emails to candidates invited for interview are sent when the interview schedules are created and published.</a:t>
            </a:r>
            <a:r>
              <a:rPr lang="en-GB" sz="1000" b="0" dirty="0">
                <a:latin typeface="Roboto" panose="02000000000000000000" pitchFamily="2" charset="0"/>
                <a:ea typeface="Roboto" panose="02000000000000000000" pitchFamily="2" charset="0"/>
                <a:cs typeface="Tahoma" panose="020B0604030504040204" pitchFamily="34" charset="0"/>
              </a:rPr>
              <a:t>.</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Click </a:t>
            </a:r>
            <a:r>
              <a:rPr lang="en-GB" sz="1000" dirty="0">
                <a:latin typeface="Roboto" panose="02000000000000000000" pitchFamily="2" charset="0"/>
                <a:ea typeface="Roboto" panose="02000000000000000000" pitchFamily="2" charset="0"/>
                <a:cs typeface="Tahoma" panose="020B0604030504040204" pitchFamily="34" charset="0"/>
              </a:rPr>
              <a:t>Panel Home</a:t>
            </a:r>
            <a:r>
              <a:rPr lang="en-GB" sz="1000" b="0" dirty="0">
                <a:latin typeface="Roboto" panose="02000000000000000000" pitchFamily="2" charset="0"/>
                <a:ea typeface="Roboto" panose="02000000000000000000" pitchFamily="2" charset="0"/>
                <a:cs typeface="Tahoma" panose="020B0604030504040204" pitchFamily="34" charset="0"/>
              </a:rPr>
              <a:t>, you can see that the vacancy status has now been updated. </a:t>
            </a:r>
          </a:p>
        </p:txBody>
      </p:sp>
      <p:sp>
        <p:nvSpPr>
          <p:cNvPr id="26" name="Text Box 10">
            <a:extLst>
              <a:ext uri="{FF2B5EF4-FFF2-40B4-BE49-F238E27FC236}">
                <a16:creationId xmlns:a16="http://schemas.microsoft.com/office/drawing/2014/main" xmlns="" id="{01D12450-3639-48A1-8B27-33DA8E35A8B9}"/>
              </a:ext>
            </a:extLst>
          </p:cNvPr>
          <p:cNvSpPr txBox="1">
            <a:spLocks noChangeArrowheads="1"/>
          </p:cNvSpPr>
          <p:nvPr/>
        </p:nvSpPr>
        <p:spPr bwMode="auto">
          <a:xfrm>
            <a:off x="651049" y="5499100"/>
            <a:ext cx="2949401" cy="1231106"/>
          </a:xfrm>
          <a:prstGeom prst="rect">
            <a:avLst/>
          </a:prstGeom>
          <a:noFill/>
          <a:ln w="9525">
            <a:noFill/>
            <a:miter lim="800000"/>
            <a:headEnd/>
            <a:tailEnd/>
          </a:ln>
        </p:spPr>
        <p:txBody>
          <a:bodyPr wrap="square" lIns="0" tIns="0" rIns="0" bIns="0">
            <a:spAutoFit/>
          </a:bodyPr>
          <a:lstStyle/>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When you have entered scores and recommendations in Excel, you must upload the file to the E-recruitment system.</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To upload scores and recommendations to the E-recruitment system from Excel:</a:t>
            </a:r>
          </a:p>
          <a:p>
            <a:pPr algn="just" defTabSz="914400">
              <a:spcBef>
                <a:spcPts val="0"/>
              </a:spcBef>
              <a:spcAft>
                <a:spcPts val="600"/>
              </a:spcAft>
              <a:defRPr/>
            </a:pPr>
            <a:r>
              <a:rPr lang="en-GB" sz="1000" b="0" dirty="0">
                <a:latin typeface="Roboto" panose="02000000000000000000" pitchFamily="2" charset="0"/>
                <a:ea typeface="Roboto" panose="02000000000000000000" pitchFamily="2" charset="0"/>
                <a:cs typeface="Tahoma" panose="020B0604030504040204" pitchFamily="34" charset="0"/>
              </a:rPr>
              <a:t>Click </a:t>
            </a:r>
            <a:r>
              <a:rPr lang="en-GB" sz="1000" dirty="0">
                <a:latin typeface="Roboto" panose="02000000000000000000" pitchFamily="2" charset="0"/>
                <a:ea typeface="Roboto" panose="02000000000000000000" pitchFamily="2" charset="0"/>
                <a:cs typeface="Tahoma" panose="020B0604030504040204" pitchFamily="34" charset="0"/>
              </a:rPr>
              <a:t>Upload scores, </a:t>
            </a:r>
            <a:r>
              <a:rPr lang="en-GB" sz="1000" dirty="0" err="1">
                <a:latin typeface="Roboto" panose="02000000000000000000" pitchFamily="2" charset="0"/>
                <a:ea typeface="Roboto" panose="02000000000000000000" pitchFamily="2" charset="0"/>
                <a:cs typeface="Tahoma" panose="020B0604030504040204" pitchFamily="34" charset="0"/>
              </a:rPr>
              <a:t>recm</a:t>
            </a:r>
            <a:r>
              <a:rPr lang="en-GB" sz="1000" dirty="0">
                <a:latin typeface="Roboto" panose="02000000000000000000" pitchFamily="2" charset="0"/>
                <a:ea typeface="Roboto" panose="02000000000000000000" pitchFamily="2" charset="0"/>
                <a:cs typeface="Tahoma" panose="020B0604030504040204" pitchFamily="34" charset="0"/>
              </a:rPr>
              <a:t> etc.</a:t>
            </a:r>
            <a:r>
              <a:rPr lang="en-GB" sz="1000" b="0" dirty="0">
                <a:latin typeface="Roboto" panose="02000000000000000000" pitchFamily="2" charset="0"/>
                <a:ea typeface="Roboto" panose="02000000000000000000" pitchFamily="2" charset="0"/>
                <a:cs typeface="Tahoma" panose="020B0604030504040204" pitchFamily="34" charset="0"/>
              </a:rPr>
              <a:t>. The Import manual scores and recommendations page opens.</a:t>
            </a:r>
          </a:p>
        </p:txBody>
      </p:sp>
    </p:spTree>
    <p:extLst>
      <p:ext uri="{BB962C8B-B14F-4D97-AF65-F5344CB8AC3E}">
        <p14:creationId xmlns:p14="http://schemas.microsoft.com/office/powerpoint/2010/main" val="409957688"/>
      </p:ext>
    </p:extLst>
  </p:cSld>
  <p:clrMapOvr>
    <a:masterClrMapping/>
  </p:clrMapOvr>
</p:sld>
</file>

<file path=ppt/theme/theme1.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2_Custom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LongProperties xmlns="http://schemas.microsoft.com/office/2006/metadata/longProperties"/>
</file>

<file path=customXml/item4.xml><?xml version="1.0" encoding="utf-8"?>
<ct:contentTypeSchema xmlns:ct="http://schemas.microsoft.com/office/2006/metadata/contentType" xmlns:ma="http://schemas.microsoft.com/office/2006/metadata/properties/metaAttributes" ct:_="" ma:_="" ma:contentTypeName="Document" ma:contentTypeID="0x01010088B8E58C7AE4654599D9C1B2682BDC7A" ma:contentTypeVersion="7" ma:contentTypeDescription="Create a new document." ma:contentTypeScope="" ma:versionID="4b8aed3f0c8cb74fdefbdf7570f23ac0">
  <xsd:schema xmlns:xsd="http://www.w3.org/2001/XMLSchema" xmlns:xs="http://www.w3.org/2001/XMLSchema" xmlns:p="http://schemas.microsoft.com/office/2006/metadata/properties" xmlns:ns3="bfffcbe4-93b2-497b-b054-55969717de78" targetNamespace="http://schemas.microsoft.com/office/2006/metadata/properties" ma:root="true" ma:fieldsID="fa29c1a687f22b6dc9b6e3d3051dc007" ns3:_="">
    <xsd:import namespace="bfffcbe4-93b2-497b-b054-55969717de78"/>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ffcbe4-93b2-497b-b054-55969717de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93C132A-20C5-4031-AC11-4BB42D836AE2}">
  <ds:schemaRefs>
    <ds:schemaRef ds:uri="http://schemas.microsoft.com/sharepoint/v3/contenttype/forms"/>
  </ds:schemaRefs>
</ds:datastoreItem>
</file>

<file path=customXml/itemProps2.xml><?xml version="1.0" encoding="utf-8"?>
<ds:datastoreItem xmlns:ds="http://schemas.openxmlformats.org/officeDocument/2006/customXml" ds:itemID="{3E462C83-53B7-4F69-841D-4AADF6027DFA}">
  <ds:schemaRefs>
    <ds:schemaRef ds:uri="http://schemas.microsoft.com/office/2006/documentManagement/types"/>
    <ds:schemaRef ds:uri="http://purl.org/dc/dcmitype/"/>
    <ds:schemaRef ds:uri="http://purl.org/dc/terms/"/>
    <ds:schemaRef ds:uri="http://schemas.openxmlformats.org/package/2006/metadata/core-properties"/>
    <ds:schemaRef ds:uri="bfffcbe4-93b2-497b-b054-55969717de78"/>
    <ds:schemaRef ds:uri="http://www.w3.org/XML/1998/namespace"/>
    <ds:schemaRef ds:uri="http://schemas.microsoft.com/office/infopath/2007/PartnerControls"/>
    <ds:schemaRef ds:uri="http://purl.org/dc/elements/1.1/"/>
    <ds:schemaRef ds:uri="http://schemas.microsoft.com/office/2006/metadata/properties"/>
  </ds:schemaRefs>
</ds:datastoreItem>
</file>

<file path=customXml/itemProps3.xml><?xml version="1.0" encoding="utf-8"?>
<ds:datastoreItem xmlns:ds="http://schemas.openxmlformats.org/officeDocument/2006/customXml" ds:itemID="{634A5DB7-CA81-49B1-B003-5B90E80FDBD2}">
  <ds:schemaRefs>
    <ds:schemaRef ds:uri="http://schemas.microsoft.com/office/2006/metadata/longProperties"/>
  </ds:schemaRefs>
</ds:datastoreItem>
</file>

<file path=customXml/itemProps4.xml><?xml version="1.0" encoding="utf-8"?>
<ds:datastoreItem xmlns:ds="http://schemas.openxmlformats.org/officeDocument/2006/customXml" ds:itemID="{BDA18EB4-4043-4274-9445-F4C9003C07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ffcbe4-93b2-497b-b054-55969717de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6006</TotalTime>
  <Words>1370</Words>
  <Application>Microsoft Office PowerPoint</Application>
  <PresentationFormat>Custom</PresentationFormat>
  <Paragraphs>78</Paragraphs>
  <Slides>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Roboto</vt:lpstr>
      <vt:lpstr>Tahoma</vt:lpstr>
      <vt:lpstr>Wingdings</vt:lpstr>
      <vt:lpstr>2_Custom Design</vt:lpstr>
      <vt:lpstr>Shortlisting Professional Services vacancies – anonymised applications in the E-recruitment system</vt:lpstr>
      <vt:lpstr>Shortlisting Professional Services vacancies – anonymised applications in the E-recruitment system</vt:lpstr>
      <vt:lpstr>Shortlisting Professional Services vacancies – anonymised applications in the E-recruitment system</vt:lpstr>
      <vt:lpstr>Shortlisting Professional Services vacancies – anonymised applications in the E-recruitment system</vt:lpstr>
      <vt:lpstr>Shortlisting Professional Services vacancies – anonymised applications in the E-recruitment system</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EngageATS</dc:title>
  <dc:creator>Edward Sutton</dc:creator>
  <cp:lastModifiedBy>Rehman2,M</cp:lastModifiedBy>
  <cp:revision>580</cp:revision>
  <cp:lastPrinted>2018-10-22T10:54:36Z</cp:lastPrinted>
  <dcterms:created xsi:type="dcterms:W3CDTF">2009-11-16T16:48:27Z</dcterms:created>
  <dcterms:modified xsi:type="dcterms:W3CDTF">2019-10-31T13:22:15Z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 type0">
    <vt:lpwstr>2</vt:lpwstr>
  </property>
  <property fmtid="{D5CDD505-2E9C-101B-9397-08002B2CF9AE}" pid="3" name="Course/Module">
    <vt:lpwstr>21;#Procurement</vt:lpwstr>
  </property>
  <property fmtid="{D5CDD505-2E9C-101B-9397-08002B2CF9AE}" pid="4" name="ContentType">
    <vt:lpwstr>Document</vt:lpwstr>
  </property>
  <property fmtid="{D5CDD505-2E9C-101B-9397-08002B2CF9AE}" pid="5" name="Status0">
    <vt:lpwstr>1</vt:lpwstr>
  </property>
  <property fmtid="{D5CDD505-2E9C-101B-9397-08002B2CF9AE}" pid="6" name="Developer">
    <vt:lpwstr>Rob Rixon</vt:lpwstr>
  </property>
  <property fmtid="{D5CDD505-2E9C-101B-9397-08002B2CF9AE}" pid="7" name="Access">
    <vt:lpwstr>2;#Self Service</vt:lpwstr>
  </property>
  <property fmtid="{D5CDD505-2E9C-101B-9397-08002B2CF9AE}" pid="8" name="Course">
    <vt:lpwstr>1;#Requisitioner;#5;#Budget Manager</vt:lpwstr>
  </property>
  <property fmtid="{D5CDD505-2E9C-101B-9397-08002B2CF9AE}" pid="9" name="Comments">
    <vt:lpwstr/>
  </property>
  <property fmtid="{D5CDD505-2E9C-101B-9397-08002B2CF9AE}" pid="10" name="display_urn:schemas-microsoft-com:office:office#Creator">
    <vt:lpwstr>David Blake</vt:lpwstr>
  </property>
  <property fmtid="{D5CDD505-2E9C-101B-9397-08002B2CF9AE}" pid="11" name="Comment">
    <vt:lpwstr/>
  </property>
  <property fmtid="{D5CDD505-2E9C-101B-9397-08002B2CF9AE}" pid="12" name="To be reviewed">
    <vt:lpwstr>Final</vt:lpwstr>
  </property>
  <property fmtid="{D5CDD505-2E9C-101B-9397-08002B2CF9AE}" pid="13" name="Reviewer Comment">
    <vt:lpwstr/>
  </property>
  <property fmtid="{D5CDD505-2E9C-101B-9397-08002B2CF9AE}" pid="14" name="Self Service/Smart Client">
    <vt:lpwstr>Self Service</vt:lpwstr>
  </property>
  <property fmtid="{D5CDD505-2E9C-101B-9397-08002B2CF9AE}" pid="15" name="Document type">
    <vt:lpwstr>Template</vt:lpwstr>
  </property>
  <property fmtid="{D5CDD505-2E9C-101B-9397-08002B2CF9AE}" pid="16" name="Module">
    <vt:lpwstr>Style guides/masters</vt:lpwstr>
  </property>
  <property fmtid="{D5CDD505-2E9C-101B-9397-08002B2CF9AE}" pid="17" name="Creator">
    <vt:lpwstr>11</vt:lpwstr>
  </property>
  <property fmtid="{D5CDD505-2E9C-101B-9397-08002B2CF9AE}" pid="18" name="Category">
    <vt:lpwstr>Business Systems</vt:lpwstr>
  </property>
  <property fmtid="{D5CDD505-2E9C-101B-9397-08002B2CF9AE}" pid="19" name="Description0">
    <vt:lpwstr>Quick card layout and instructions</vt:lpwstr>
  </property>
  <property fmtid="{D5CDD505-2E9C-101B-9397-08002B2CF9AE}" pid="20" name="Author0">
    <vt:lpwstr>Nicky Cortes</vt:lpwstr>
  </property>
  <property fmtid="{D5CDD505-2E9C-101B-9397-08002B2CF9AE}" pid="21" name="ContentTypeId">
    <vt:lpwstr>0x01010088B8E58C7AE4654599D9C1B2682BDC7A</vt:lpwstr>
  </property>
</Properties>
</file>