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13"/>
  </p:notesMasterIdLst>
  <p:sldIdLst>
    <p:sldId id="257" r:id="rId6"/>
    <p:sldId id="258" r:id="rId7"/>
    <p:sldId id="259" r:id="rId8"/>
    <p:sldId id="260" r:id="rId9"/>
    <p:sldId id="261" r:id="rId10"/>
    <p:sldId id="262" r:id="rId11"/>
    <p:sldId id="263" r:id="rId12"/>
  </p:sldIdLst>
  <p:sldSz cx="7561263" cy="10693400"/>
  <p:notesSz cx="6797675" cy="9928225"/>
  <p:defaultTextStyle>
    <a:defPPr>
      <a:defRPr lang="en-US"/>
    </a:defPPr>
    <a:lvl1pPr algn="l" defTabSz="1042988" rtl="0" fontAlgn="base">
      <a:spcBef>
        <a:spcPct val="0"/>
      </a:spcBef>
      <a:spcAft>
        <a:spcPct val="0"/>
      </a:spcAft>
      <a:defRPr sz="2100" b="1" kern="1200">
        <a:solidFill>
          <a:schemeClr val="tx1"/>
        </a:solidFill>
        <a:latin typeface="Arial" panose="020B0604020202020204" pitchFamily="34" charset="0"/>
        <a:ea typeface="+mn-ea"/>
        <a:cs typeface="+mn-cs"/>
      </a:defRPr>
    </a:lvl1pPr>
    <a:lvl2pPr marL="520700" indent="-63500" algn="l" defTabSz="1042988" rtl="0" fontAlgn="base">
      <a:spcBef>
        <a:spcPct val="0"/>
      </a:spcBef>
      <a:spcAft>
        <a:spcPct val="0"/>
      </a:spcAft>
      <a:defRPr sz="2100" b="1" kern="1200">
        <a:solidFill>
          <a:schemeClr val="tx1"/>
        </a:solidFill>
        <a:latin typeface="Arial" panose="020B0604020202020204" pitchFamily="34" charset="0"/>
        <a:ea typeface="+mn-ea"/>
        <a:cs typeface="+mn-cs"/>
      </a:defRPr>
    </a:lvl2pPr>
    <a:lvl3pPr marL="1042988" indent="-128588" algn="l" defTabSz="1042988" rtl="0" fontAlgn="base">
      <a:spcBef>
        <a:spcPct val="0"/>
      </a:spcBef>
      <a:spcAft>
        <a:spcPct val="0"/>
      </a:spcAft>
      <a:defRPr sz="2100" b="1" kern="1200">
        <a:solidFill>
          <a:schemeClr val="tx1"/>
        </a:solidFill>
        <a:latin typeface="Arial" panose="020B0604020202020204" pitchFamily="34" charset="0"/>
        <a:ea typeface="+mn-ea"/>
        <a:cs typeface="+mn-cs"/>
      </a:defRPr>
    </a:lvl3pPr>
    <a:lvl4pPr marL="1563688" indent="-192088" algn="l" defTabSz="1042988" rtl="0" fontAlgn="base">
      <a:spcBef>
        <a:spcPct val="0"/>
      </a:spcBef>
      <a:spcAft>
        <a:spcPct val="0"/>
      </a:spcAft>
      <a:defRPr sz="2100" b="1" kern="1200">
        <a:solidFill>
          <a:schemeClr val="tx1"/>
        </a:solidFill>
        <a:latin typeface="Arial" panose="020B0604020202020204" pitchFamily="34" charset="0"/>
        <a:ea typeface="+mn-ea"/>
        <a:cs typeface="+mn-cs"/>
      </a:defRPr>
    </a:lvl4pPr>
    <a:lvl5pPr marL="2085975" indent="-257175" algn="l" defTabSz="1042988" rtl="0" fontAlgn="base">
      <a:spcBef>
        <a:spcPct val="0"/>
      </a:spcBef>
      <a:spcAft>
        <a:spcPct val="0"/>
      </a:spcAft>
      <a:defRPr sz="2100" b="1" kern="1200">
        <a:solidFill>
          <a:schemeClr val="tx1"/>
        </a:solidFill>
        <a:latin typeface="Arial" panose="020B0604020202020204" pitchFamily="34" charset="0"/>
        <a:ea typeface="+mn-ea"/>
        <a:cs typeface="+mn-cs"/>
      </a:defRPr>
    </a:lvl5pPr>
    <a:lvl6pPr marL="2286000" algn="l" defTabSz="914400" rtl="0" eaLnBrk="1" latinLnBrk="0" hangingPunct="1">
      <a:defRPr sz="2100" b="1" kern="1200">
        <a:solidFill>
          <a:schemeClr val="tx1"/>
        </a:solidFill>
        <a:latin typeface="Arial" panose="020B0604020202020204" pitchFamily="34" charset="0"/>
        <a:ea typeface="+mn-ea"/>
        <a:cs typeface="+mn-cs"/>
      </a:defRPr>
    </a:lvl6pPr>
    <a:lvl7pPr marL="2743200" algn="l" defTabSz="914400" rtl="0" eaLnBrk="1" latinLnBrk="0" hangingPunct="1">
      <a:defRPr sz="2100" b="1" kern="1200">
        <a:solidFill>
          <a:schemeClr val="tx1"/>
        </a:solidFill>
        <a:latin typeface="Arial" panose="020B0604020202020204" pitchFamily="34" charset="0"/>
        <a:ea typeface="+mn-ea"/>
        <a:cs typeface="+mn-cs"/>
      </a:defRPr>
    </a:lvl7pPr>
    <a:lvl8pPr marL="3200400" algn="l" defTabSz="914400" rtl="0" eaLnBrk="1" latinLnBrk="0" hangingPunct="1">
      <a:defRPr sz="2100" b="1" kern="1200">
        <a:solidFill>
          <a:schemeClr val="tx1"/>
        </a:solidFill>
        <a:latin typeface="Arial" panose="020B0604020202020204" pitchFamily="34" charset="0"/>
        <a:ea typeface="+mn-ea"/>
        <a:cs typeface="+mn-cs"/>
      </a:defRPr>
    </a:lvl8pPr>
    <a:lvl9pPr marL="3657600" algn="l" defTabSz="914400" rtl="0" eaLnBrk="1" latinLnBrk="0" hangingPunct="1">
      <a:defRPr sz="21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76" userDrawn="1">
          <p15:clr>
            <a:srgbClr val="A4A3A4"/>
          </p15:clr>
        </p15:guide>
        <p15:guide id="2" pos="23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re Leahy" initials="CL [2]" lastIdx="18" clrIdx="6">
    <p:extLst>
      <p:ext uri="{19B8F6BF-5375-455C-9EA6-DF929625EA0E}">
        <p15:presenceInfo xmlns:p15="http://schemas.microsoft.com/office/powerpoint/2012/main" userId="S::cleahy@optimum.co.uk::e36ea77e-b8fa-4343-bc77-08179fc3f2eb" providerId="AD"/>
      </p:ext>
    </p:extLst>
  </p:cmAuthor>
  <p:cmAuthor id="1" name="Clare Leahy" initials="CL" lastIdx="20" clrIdx="0">
    <p:extLst>
      <p:ext uri="{19B8F6BF-5375-455C-9EA6-DF929625EA0E}">
        <p15:presenceInfo xmlns:p15="http://schemas.microsoft.com/office/powerpoint/2012/main" userId="S-1-5-21-1588057235-2298104034-1572904165-7766" providerId="AD"/>
      </p:ext>
    </p:extLst>
  </p:cmAuthor>
  <p:cmAuthor id="8" name="Rehman2,M" initials="R" lastIdx="39" clrIdx="7">
    <p:extLst>
      <p:ext uri="{19B8F6BF-5375-455C-9EA6-DF929625EA0E}">
        <p15:presenceInfo xmlns:p15="http://schemas.microsoft.com/office/powerpoint/2012/main" userId="S-1-5-21-70982057-922121612-1704399178-396135" providerId="AD"/>
      </p:ext>
    </p:extLst>
  </p:cmAuthor>
  <p:cmAuthor id="2" name="Lowri Needham" initials="LN" lastIdx="10" clrIdx="1">
    <p:extLst>
      <p:ext uri="{19B8F6BF-5375-455C-9EA6-DF929625EA0E}">
        <p15:presenceInfo xmlns:p15="http://schemas.microsoft.com/office/powerpoint/2012/main" userId="S-1-5-21-1588057235-2298104034-1572904165-4931" providerId="AD"/>
      </p:ext>
    </p:extLst>
  </p:cmAuthor>
  <p:cmAuthor id="9" name="Rob Wilson" initials="RW" lastIdx="1" clrIdx="8">
    <p:extLst>
      <p:ext uri="{19B8F6BF-5375-455C-9EA6-DF929625EA0E}">
        <p15:presenceInfo xmlns:p15="http://schemas.microsoft.com/office/powerpoint/2012/main" userId="S-1-5-21-1588057235-2298104034-1572904165-7800" providerId="AD"/>
      </p:ext>
    </p:extLst>
  </p:cmAuthor>
  <p:cmAuthor id="3" name="Jennifer Mills" initials="JM" lastIdx="30" clrIdx="2">
    <p:extLst>
      <p:ext uri="{19B8F6BF-5375-455C-9EA6-DF929625EA0E}">
        <p15:presenceInfo xmlns:p15="http://schemas.microsoft.com/office/powerpoint/2012/main" userId="S-1-5-21-1588057235-2298104034-1572904165-7763" providerId="AD"/>
      </p:ext>
    </p:extLst>
  </p:cmAuthor>
  <p:cmAuthor id="4" name="Olivia Allum-Cornforth" initials="OA" lastIdx="5" clrIdx="3">
    <p:extLst>
      <p:ext uri="{19B8F6BF-5375-455C-9EA6-DF929625EA0E}">
        <p15:presenceInfo xmlns:p15="http://schemas.microsoft.com/office/powerpoint/2012/main" userId="S-1-5-21-1588057235-2298104034-1572904165-7744" providerId="AD"/>
      </p:ext>
    </p:extLst>
  </p:cmAuthor>
  <p:cmAuthor id="5" name="Hannah" initials="H" lastIdx="4" clrIdx="4">
    <p:extLst>
      <p:ext uri="{19B8F6BF-5375-455C-9EA6-DF929625EA0E}">
        <p15:presenceInfo xmlns:p15="http://schemas.microsoft.com/office/powerpoint/2012/main" userId="Hannah" providerId="None"/>
      </p:ext>
    </p:extLst>
  </p:cmAuthor>
  <p:cmAuthor id="6" name="Edward Sutton" initials="ES" lastIdx="5" clrIdx="5">
    <p:extLst>
      <p:ext uri="{19B8F6BF-5375-455C-9EA6-DF929625EA0E}">
        <p15:presenceInfo xmlns:p15="http://schemas.microsoft.com/office/powerpoint/2012/main" userId="S::esutton@optimum.co.uk::185124f0-4d25-4e5d-b00f-78f9b3e0ae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3131"/>
    <a:srgbClr val="F93131"/>
    <a:srgbClr val="00B5AF"/>
    <a:srgbClr val="943634"/>
    <a:srgbClr val="3C726C"/>
    <a:srgbClr val="D8D8D8"/>
    <a:srgbClr val="FFDFC2"/>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0DD76-EE85-4CEA-823E-4FE5620C651F}" v="2" dt="2019-10-07T11:15:23.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9" autoAdjust="0"/>
    <p:restoredTop sz="94671" autoAdjust="0"/>
  </p:normalViewPr>
  <p:slideViewPr>
    <p:cSldViewPr>
      <p:cViewPr>
        <p:scale>
          <a:sx n="100" d="100"/>
          <a:sy n="100" d="100"/>
        </p:scale>
        <p:origin x="2892" y="-234"/>
      </p:cViewPr>
      <p:guideLst>
        <p:guide orient="horz" pos="1576"/>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9" d="100"/>
          <a:sy n="79" d="100"/>
        </p:scale>
        <p:origin x="3954"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eaLnBrk="0" hangingPunct="0">
              <a:defRPr sz="1200" b="0">
                <a:latin typeface="Arial" charset="0"/>
              </a:defRPr>
            </a:lvl1pPr>
          </a:lstStyle>
          <a:p>
            <a:pPr>
              <a:defRPr/>
            </a:pPr>
            <a:endParaRPr lang="en-GB" dirty="0"/>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eaLnBrk="0" hangingPunct="0">
              <a:defRPr sz="1200" b="0">
                <a:latin typeface="Arial" charset="0"/>
              </a:defRPr>
            </a:lvl1pPr>
          </a:lstStyle>
          <a:p>
            <a:pPr>
              <a:defRPr/>
            </a:pPr>
            <a:fld id="{66582CB0-BB50-4A11-99EC-BCC5BDE9541B}" type="datetimeFigureOut">
              <a:rPr lang="en-GB"/>
              <a:pPr>
                <a:defRPr/>
              </a:pPr>
              <a:t>31/10/2019</a:t>
            </a:fld>
            <a:endParaRPr lang="en-GB" dirty="0"/>
          </a:p>
        </p:txBody>
      </p:sp>
      <p:sp>
        <p:nvSpPr>
          <p:cNvPr id="6148" name="Rectangle 4"/>
          <p:cNvSpPr>
            <a:spLocks noGrp="1" noRot="1" noChangeAspect="1" noChangeArrowheads="1" noTextEdit="1"/>
          </p:cNvSpPr>
          <p:nvPr>
            <p:ph type="sldImg" idx="2"/>
          </p:nvPr>
        </p:nvSpPr>
        <p:spPr bwMode="auto">
          <a:xfrm>
            <a:off x="2082800" y="744538"/>
            <a:ext cx="26320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eaLnBrk="0" hangingPunct="0">
              <a:defRPr sz="1200" b="0">
                <a:latin typeface="Arial" charset="0"/>
              </a:defRPr>
            </a:lvl1pPr>
          </a:lstStyle>
          <a:p>
            <a:pPr>
              <a:defRPr/>
            </a:pPr>
            <a:endParaRPr lang="en-GB" dirty="0"/>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eaLnBrk="0" hangingPunct="0">
              <a:defRPr sz="1200" b="0"/>
            </a:lvl1pPr>
          </a:lstStyle>
          <a:p>
            <a:fld id="{224B4689-3119-4EBC-959D-9505CFAFD815}" type="slidenum">
              <a:rPr lang="en-GB" altLang="en-US"/>
              <a:pPr/>
              <a:t>‹#›</a:t>
            </a:fld>
            <a:endParaRPr lang="en-GB" altLang="en-US" dirty="0"/>
          </a:p>
        </p:txBody>
      </p:sp>
    </p:spTree>
    <p:extLst>
      <p:ext uri="{BB962C8B-B14F-4D97-AF65-F5344CB8AC3E}">
        <p14:creationId xmlns:p14="http://schemas.microsoft.com/office/powerpoint/2010/main" val="3191513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4B4689-3119-4EBC-959D-9505CFAFD815}" type="slidenum">
              <a:rPr lang="en-GB" altLang="en-US" smtClean="0"/>
              <a:pPr/>
              <a:t>1</a:t>
            </a:fld>
            <a:endParaRPr lang="en-GB" altLang="en-US" dirty="0"/>
          </a:p>
        </p:txBody>
      </p:sp>
    </p:spTree>
    <p:extLst>
      <p:ext uri="{BB962C8B-B14F-4D97-AF65-F5344CB8AC3E}">
        <p14:creationId xmlns:p14="http://schemas.microsoft.com/office/powerpoint/2010/main" val="207848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B4689-3119-4EBC-959D-9505CFAFD815}" type="slidenum">
              <a:rPr lang="en-GB" altLang="en-US" smtClean="0"/>
              <a:pPr/>
              <a:t>5</a:t>
            </a:fld>
            <a:endParaRPr lang="en-GB" altLang="en-US" dirty="0"/>
          </a:p>
        </p:txBody>
      </p:sp>
    </p:spTree>
    <p:extLst>
      <p:ext uri="{BB962C8B-B14F-4D97-AF65-F5344CB8AC3E}">
        <p14:creationId xmlns:p14="http://schemas.microsoft.com/office/powerpoint/2010/main" val="494302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35794" y="378148"/>
            <a:ext cx="4134644" cy="540060"/>
          </a:xfrm>
          <a:prstGeom prst="rect">
            <a:avLst/>
          </a:prstGeom>
          <a:solidFill>
            <a:srgbClr val="F43131"/>
          </a:solidFill>
        </p:spPr>
        <p:txBody>
          <a:bodyPr anchor="ctr" anchorCtr="0"/>
          <a:lstStyle>
            <a:lvl1pPr>
              <a:defRPr sz="2000"/>
            </a:lvl1pPr>
          </a:lstStyle>
          <a:p>
            <a:r>
              <a:rPr lang="en-GB" dirty="0">
                <a:latin typeface="Roboto" panose="02000000000000000000" pitchFamily="2" charset="0"/>
                <a:ea typeface="Roboto" panose="02000000000000000000" pitchFamily="2" charset="0"/>
              </a:rPr>
              <a:t>Scheduling interviews and assessments in </a:t>
            </a:r>
            <a:r>
              <a:rPr lang="en-GB" dirty="0" err="1">
                <a:latin typeface="Roboto" panose="02000000000000000000" pitchFamily="2" charset="0"/>
                <a:ea typeface="Roboto" panose="02000000000000000000" pitchFamily="2" charset="0"/>
              </a:rPr>
              <a:t>EngageATS</a:t>
            </a:r>
            <a:endParaRPr lang="en-GB" dirty="0"/>
          </a:p>
        </p:txBody>
      </p:sp>
      <p:pic>
        <p:nvPicPr>
          <p:cNvPr id="3" name="Picture 2">
            <a:extLst>
              <a:ext uri="{FF2B5EF4-FFF2-40B4-BE49-F238E27FC236}">
                <a16:creationId xmlns:a16="http://schemas.microsoft.com/office/drawing/2014/main" xmlns="" id="{89A48A6B-A960-42BF-9955-8C5F72757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9825" y="263526"/>
            <a:ext cx="1979613" cy="671300"/>
          </a:xfrm>
          <a:prstGeom prst="rect">
            <a:avLst/>
          </a:prstGeom>
        </p:spPr>
      </p:pic>
    </p:spTree>
    <p:extLst>
      <p:ext uri="{BB962C8B-B14F-4D97-AF65-F5344CB8AC3E}">
        <p14:creationId xmlns:p14="http://schemas.microsoft.com/office/powerpoint/2010/main" val="1273883593"/>
      </p:ext>
    </p:extLst>
  </p:cSld>
  <p:clrMapOvr>
    <a:masterClrMapping/>
  </p:clrMapOvr>
  <p:extLst>
    <p:ext uri="{DCECCB84-F9BA-43D5-87BE-67443E8EF086}">
      <p15:sldGuideLst xmlns:p15="http://schemas.microsoft.com/office/powerpoint/2012/main">
        <p15:guide id="2" pos="3005" userDrawn="1">
          <p15:clr>
            <a:srgbClr val="FBAE40"/>
          </p15:clr>
        </p15:guide>
        <p15:guide id="3" pos="396" userDrawn="1">
          <p15:clr>
            <a:srgbClr val="FBAE40"/>
          </p15:clr>
        </p15:guide>
        <p15:guide id="4" pos="1644" userDrawn="1">
          <p15:clr>
            <a:srgbClr val="FBAE40"/>
          </p15:clr>
        </p15:guide>
        <p15:guide id="5" pos="1758" userDrawn="1">
          <p15:clr>
            <a:srgbClr val="FBAE40"/>
          </p15:clr>
        </p15:guide>
        <p15:guide id="6" pos="3118" userDrawn="1">
          <p15:clr>
            <a:srgbClr val="FBAE40"/>
          </p15:clr>
        </p15:guide>
        <p15:guide id="7" pos="4365" userDrawn="1">
          <p15:clr>
            <a:srgbClr val="FBAE40"/>
          </p15:clr>
        </p15:guide>
        <p15:guide id="8" pos="2382" userDrawn="1">
          <p15:clr>
            <a:srgbClr val="FBAE40"/>
          </p15:clr>
        </p15:guide>
        <p15:guide id="9" pos="2495" userDrawn="1">
          <p15:clr>
            <a:srgbClr val="FBAE40"/>
          </p15:clr>
        </p15:guide>
        <p15:guide id="10" pos="2268" userDrawn="1">
          <p15:clr>
            <a:srgbClr val="FBAE40"/>
          </p15:clr>
        </p15:guide>
        <p15:guide id="11" orient="horz" pos="64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txBox="1">
            <a:spLocks/>
          </p:cNvSpPr>
          <p:nvPr userDrawn="1"/>
        </p:nvSpPr>
        <p:spPr>
          <a:xfrm>
            <a:off x="635794" y="9988550"/>
            <a:ext cx="6289675" cy="360363"/>
          </a:xfrm>
          <a:prstGeom prst="rect">
            <a:avLst/>
          </a:prstGeom>
        </p:spPr>
        <p:txBody>
          <a:bodyPr lIns="0" tIns="52153" rIns="0" bIns="52153" anchor="ctr"/>
          <a:lstStyle>
            <a:lvl1pPr algn="l">
              <a:tabLst>
                <a:tab pos="5745163" algn="r"/>
              </a:tabLst>
              <a:defRPr sz="800">
                <a:solidFill>
                  <a:schemeClr val="tx1"/>
                </a:solidFill>
              </a:defRPr>
            </a:lvl1pPr>
          </a:lstStyle>
          <a:p>
            <a:pPr>
              <a:tabLst>
                <a:tab pos="6276975" algn="r"/>
              </a:tabLst>
              <a:defRPr/>
            </a:pPr>
            <a:r>
              <a:rPr lang="en-US" b="0" dirty="0">
                <a:latin typeface="Roboto" panose="02000000000000000000" pitchFamily="2" charset="0"/>
                <a:ea typeface="Roboto" panose="02000000000000000000" pitchFamily="2" charset="0"/>
              </a:rPr>
              <a:t>Copyright © 2019	   Created by Optimum (www.optimum.co.uk)</a:t>
            </a:r>
          </a:p>
          <a:p>
            <a:pPr>
              <a:tabLst>
                <a:tab pos="6276975" algn="r"/>
              </a:tabLst>
              <a:defRPr/>
            </a:pPr>
            <a:r>
              <a:rPr lang="en-US" b="0" dirty="0">
                <a:latin typeface="Roboto" panose="02000000000000000000" pitchFamily="2" charset="0"/>
                <a:ea typeface="Roboto" panose="02000000000000000000" pitchFamily="2" charset="0"/>
              </a:rPr>
              <a:t>Version 1.0 – October</a:t>
            </a:r>
            <a:r>
              <a:rPr lang="en-US" b="0" baseline="0" dirty="0">
                <a:latin typeface="Roboto" panose="02000000000000000000" pitchFamily="2" charset="0"/>
                <a:ea typeface="Roboto" panose="02000000000000000000" pitchFamily="2" charset="0"/>
              </a:rPr>
              <a:t> 2019</a:t>
            </a:r>
            <a:r>
              <a:rPr lang="en-US" b="0" dirty="0">
                <a:latin typeface="Roboto" panose="02000000000000000000" pitchFamily="2" charset="0"/>
                <a:ea typeface="Roboto" panose="02000000000000000000" pitchFamily="2" charset="0"/>
              </a:rPr>
              <a:t>	for The London School of Economics and Political Science</a:t>
            </a:r>
            <a:endParaRPr lang="en-GB" b="0" dirty="0">
              <a:latin typeface="Roboto" panose="02000000000000000000" pitchFamily="2" charset="0"/>
              <a:ea typeface="Roboto" panose="02000000000000000000" pitchFamily="2" charset="0"/>
            </a:endParaRPr>
          </a:p>
        </p:txBody>
      </p:sp>
      <p:sp>
        <p:nvSpPr>
          <p:cNvPr id="8" name="Footer Placeholder 4"/>
          <p:cNvSpPr txBox="1">
            <a:spLocks/>
          </p:cNvSpPr>
          <p:nvPr userDrawn="1"/>
        </p:nvSpPr>
        <p:spPr>
          <a:xfrm>
            <a:off x="635794" y="10179270"/>
            <a:ext cx="5629113" cy="360363"/>
          </a:xfrm>
          <a:prstGeom prst="rect">
            <a:avLst/>
          </a:prstGeom>
        </p:spPr>
        <p:txBody>
          <a:bodyPr lIns="0" tIns="52153" rIns="0" bIns="52153" anchor="ctr"/>
          <a:lstStyle>
            <a:lvl1pPr algn="l">
              <a:tabLst>
                <a:tab pos="5745163" algn="r"/>
              </a:tabLst>
              <a:defRPr sz="800">
                <a:solidFill>
                  <a:schemeClr val="tx1"/>
                </a:solidFill>
              </a:defRPr>
            </a:lvl1pPr>
          </a:lstStyle>
          <a:p>
            <a:pPr algn="ctr">
              <a:tabLst>
                <a:tab pos="3051175" algn="l"/>
                <a:tab pos="5745163" algn="r"/>
              </a:tabLst>
              <a:defRPr/>
            </a:pPr>
            <a:r>
              <a:rPr lang="en-GB" b="0" dirty="0">
                <a:latin typeface="Roboto" panose="02000000000000000000" pitchFamily="2" charset="0"/>
                <a:ea typeface="Roboto" panose="02000000000000000000" pitchFamily="2" charset="0"/>
              </a:rPr>
              <a:t>Page </a:t>
            </a:r>
            <a:fld id="{EF16FC44-2FAE-40B1-B508-E377A9AF63AC}" type="slidenum">
              <a:rPr lang="en-GB" b="0" smtClean="0">
                <a:latin typeface="Roboto" panose="02000000000000000000" pitchFamily="2" charset="0"/>
                <a:ea typeface="Roboto" panose="02000000000000000000" pitchFamily="2" charset="0"/>
              </a:rPr>
              <a:pPr algn="ctr">
                <a:tabLst>
                  <a:tab pos="3051175" algn="l"/>
                  <a:tab pos="5745163" algn="r"/>
                </a:tabLst>
                <a:defRPr/>
              </a:pPr>
              <a:t>‹#›</a:t>
            </a:fld>
            <a:r>
              <a:rPr lang="en-GB" b="0" dirty="0">
                <a:latin typeface="Roboto" panose="02000000000000000000" pitchFamily="2" charset="0"/>
                <a:ea typeface="Roboto" panose="02000000000000000000" pitchFamily="2" charset="0"/>
              </a:rPr>
              <a:t> of 7</a:t>
            </a: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1042988" rtl="0" eaLnBrk="0" fontAlgn="base" hangingPunct="0">
        <a:spcBef>
          <a:spcPct val="0"/>
        </a:spcBef>
        <a:spcAft>
          <a:spcPct val="0"/>
        </a:spcAft>
        <a:defRPr sz="1600" kern="1200">
          <a:solidFill>
            <a:schemeClr val="bg1"/>
          </a:solidFill>
          <a:latin typeface="Arial" charset="0"/>
          <a:ea typeface="+mj-ea"/>
          <a:cs typeface="+mj-cs"/>
        </a:defRPr>
      </a:lvl1pPr>
      <a:lvl2pPr algn="l" defTabSz="1042988" rtl="0" eaLnBrk="0" fontAlgn="base" hangingPunct="0">
        <a:spcBef>
          <a:spcPct val="0"/>
        </a:spcBef>
        <a:spcAft>
          <a:spcPct val="0"/>
        </a:spcAft>
        <a:defRPr sz="1600">
          <a:solidFill>
            <a:schemeClr val="bg1"/>
          </a:solidFill>
          <a:latin typeface="Arial" charset="0"/>
        </a:defRPr>
      </a:lvl2pPr>
      <a:lvl3pPr algn="l" defTabSz="1042988" rtl="0" eaLnBrk="0" fontAlgn="base" hangingPunct="0">
        <a:spcBef>
          <a:spcPct val="0"/>
        </a:spcBef>
        <a:spcAft>
          <a:spcPct val="0"/>
        </a:spcAft>
        <a:defRPr sz="1600">
          <a:solidFill>
            <a:schemeClr val="bg1"/>
          </a:solidFill>
          <a:latin typeface="Arial" charset="0"/>
        </a:defRPr>
      </a:lvl3pPr>
      <a:lvl4pPr algn="l" defTabSz="1042988" rtl="0" eaLnBrk="0" fontAlgn="base" hangingPunct="0">
        <a:spcBef>
          <a:spcPct val="0"/>
        </a:spcBef>
        <a:spcAft>
          <a:spcPct val="0"/>
        </a:spcAft>
        <a:defRPr sz="1600">
          <a:solidFill>
            <a:schemeClr val="bg1"/>
          </a:solidFill>
          <a:latin typeface="Arial" charset="0"/>
        </a:defRPr>
      </a:lvl4pPr>
      <a:lvl5pPr algn="l" defTabSz="1042988" rtl="0" eaLnBrk="0" fontAlgn="base" hangingPunct="0">
        <a:spcBef>
          <a:spcPct val="0"/>
        </a:spcBef>
        <a:spcAft>
          <a:spcPct val="0"/>
        </a:spcAft>
        <a:defRPr sz="1600">
          <a:solidFill>
            <a:schemeClr val="bg1"/>
          </a:solidFill>
          <a:latin typeface="Arial" charset="0"/>
        </a:defRPr>
      </a:lvl5pPr>
      <a:lvl6pPr marL="457200" algn="r" defTabSz="1042988" rtl="0" fontAlgn="base">
        <a:spcBef>
          <a:spcPct val="0"/>
        </a:spcBef>
        <a:spcAft>
          <a:spcPct val="0"/>
        </a:spcAft>
        <a:defRPr sz="3200">
          <a:solidFill>
            <a:schemeClr val="bg1"/>
          </a:solidFill>
          <a:latin typeface="Calibri" pitchFamily="34" charset="0"/>
        </a:defRPr>
      </a:lvl6pPr>
      <a:lvl7pPr marL="914400" algn="r" defTabSz="1042988" rtl="0" fontAlgn="base">
        <a:spcBef>
          <a:spcPct val="0"/>
        </a:spcBef>
        <a:spcAft>
          <a:spcPct val="0"/>
        </a:spcAft>
        <a:defRPr sz="3200">
          <a:solidFill>
            <a:schemeClr val="bg1"/>
          </a:solidFill>
          <a:latin typeface="Calibri" pitchFamily="34" charset="0"/>
        </a:defRPr>
      </a:lvl7pPr>
      <a:lvl8pPr marL="1371600" algn="r" defTabSz="1042988" rtl="0" fontAlgn="base">
        <a:spcBef>
          <a:spcPct val="0"/>
        </a:spcBef>
        <a:spcAft>
          <a:spcPct val="0"/>
        </a:spcAft>
        <a:defRPr sz="3200">
          <a:solidFill>
            <a:schemeClr val="bg1"/>
          </a:solidFill>
          <a:latin typeface="Calibri" pitchFamily="34" charset="0"/>
        </a:defRPr>
      </a:lvl8pPr>
      <a:lvl9pPr marL="1828800" algn="r" defTabSz="1042988" rtl="0" fontAlgn="base">
        <a:spcBef>
          <a:spcPct val="0"/>
        </a:spcBef>
        <a:spcAft>
          <a:spcPct val="0"/>
        </a:spcAft>
        <a:defRPr sz="3200">
          <a:solidFill>
            <a:schemeClr val="bg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anose="020B0604020202020204" pitchFamily="34" charset="0"/>
        <a:defRPr sz="1400" kern="1200">
          <a:solidFill>
            <a:schemeClr val="tx1"/>
          </a:solidFill>
          <a:latin typeface="Arial" charset="0"/>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Arial" charset="0"/>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Arial"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Arial" charset="0"/>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4873" y="377636"/>
            <a:ext cx="4131817" cy="540060"/>
          </a:xfrm>
          <a:solidFill>
            <a:srgbClr val="F43131"/>
          </a:solidFill>
        </p:spPr>
        <p:txBody>
          <a:bodyPr>
            <a:noAutofit/>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24" name="Text Box 10"/>
          <p:cNvSpPr txBox="1">
            <a:spLocks noChangeArrowheads="1"/>
          </p:cNvSpPr>
          <p:nvPr/>
        </p:nvSpPr>
        <p:spPr bwMode="auto">
          <a:xfrm>
            <a:off x="632870" y="1026220"/>
            <a:ext cx="413280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1 </a:t>
            </a:r>
            <a:r>
              <a:rPr lang="en-GB" sz="1200" dirty="0">
                <a:solidFill>
                  <a:srgbClr val="F43131"/>
                </a:solidFill>
                <a:latin typeface="Roboto" panose="02000000000000000000" pitchFamily="2" charset="0"/>
                <a:ea typeface="Roboto" panose="02000000000000000000" pitchFamily="2" charset="0"/>
                <a:sym typeface="Wingdings" pitchFamily="2" charset="2"/>
              </a:rPr>
              <a:t> Creating an interview schedule</a:t>
            </a:r>
          </a:p>
        </p:txBody>
      </p:sp>
      <p:sp>
        <p:nvSpPr>
          <p:cNvPr id="18" name="Text Box 10">
            <a:extLst>
              <a:ext uri="{FF2B5EF4-FFF2-40B4-BE49-F238E27FC236}">
                <a16:creationId xmlns:a16="http://schemas.microsoft.com/office/drawing/2014/main" xmlns="" id="{F2216927-0AE3-402F-AA38-4CC59A7764BE}"/>
              </a:ext>
            </a:extLst>
          </p:cNvPr>
          <p:cNvSpPr txBox="1">
            <a:spLocks noChangeArrowheads="1"/>
          </p:cNvSpPr>
          <p:nvPr/>
        </p:nvSpPr>
        <p:spPr bwMode="auto">
          <a:xfrm>
            <a:off x="632870" y="1278248"/>
            <a:ext cx="6296568" cy="615553"/>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US" sz="1000" b="0" dirty="0">
                <a:latin typeface="Roboto" panose="02000000000000000000"/>
                <a:cs typeface="Tahoma" panose="020B0604030504040204" pitchFamily="34" charset="0"/>
              </a:rPr>
              <a:t>Once outcome decisions have been made at the shortlisting stage, you can then create an interview schedule. Candidates must be in the PS - Invite to Interview stage before they can be invited to an interview through the interview scheduler. Offline scheduling of Professional Services interviews by the candidate is not possible as the names and phone numbers of the candidates are not revealed until the interview is confirmed by them.</a:t>
            </a:r>
            <a:endParaRPr lang="en-GB" sz="1000" b="0" dirty="0">
              <a:latin typeface="Roboto" panose="02000000000000000000"/>
              <a:cs typeface="Tahoma" panose="020B0604030504040204" pitchFamily="34" charset="0"/>
            </a:endParaRPr>
          </a:p>
        </p:txBody>
      </p:sp>
      <p:sp>
        <p:nvSpPr>
          <p:cNvPr id="39" name="Text Box 10">
            <a:extLst>
              <a:ext uri="{FF2B5EF4-FFF2-40B4-BE49-F238E27FC236}">
                <a16:creationId xmlns:a16="http://schemas.microsoft.com/office/drawing/2014/main" xmlns="" id="{8C7C9013-08CA-4738-BB2A-E29706D1A314}"/>
              </a:ext>
            </a:extLst>
          </p:cNvPr>
          <p:cNvSpPr txBox="1">
            <a:spLocks noChangeArrowheads="1"/>
          </p:cNvSpPr>
          <p:nvPr/>
        </p:nvSpPr>
        <p:spPr bwMode="auto">
          <a:xfrm>
            <a:off x="632869" y="9755227"/>
            <a:ext cx="6290390" cy="153888"/>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pitchFamily="2" charset="0"/>
                <a:ea typeface="Roboto" panose="02000000000000000000" pitchFamily="2" charset="0"/>
                <a:cs typeface="Tahoma" panose="020B0604030504040204" pitchFamily="34" charset="0"/>
              </a:rPr>
              <a:t>To select the vacancy for this interview schedule, click </a:t>
            </a:r>
            <a:r>
              <a:rPr lang="en-GB" sz="1000" dirty="0">
                <a:latin typeface="Roboto" panose="02000000000000000000" pitchFamily="2" charset="0"/>
                <a:ea typeface="Roboto" panose="02000000000000000000" pitchFamily="2" charset="0"/>
                <a:cs typeface="Tahoma" panose="020B0604030504040204" pitchFamily="34" charset="0"/>
              </a:rPr>
              <a:t>Add Vacancy</a:t>
            </a:r>
            <a:r>
              <a:rPr lang="en-GB" sz="1000" b="0" dirty="0">
                <a:latin typeface="Roboto" panose="02000000000000000000" pitchFamily="2" charset="0"/>
                <a:ea typeface="Roboto" panose="02000000000000000000" pitchFamily="2" charset="0"/>
                <a:cs typeface="Tahoma" panose="020B0604030504040204" pitchFamily="34" charset="0"/>
              </a:rPr>
              <a:t>. The Search Vacancies window opens.  </a:t>
            </a:r>
          </a:p>
        </p:txBody>
      </p:sp>
      <p:pic>
        <p:nvPicPr>
          <p:cNvPr id="4" name="Picture 3">
            <a:extLst>
              <a:ext uri="{FF2B5EF4-FFF2-40B4-BE49-F238E27FC236}">
                <a16:creationId xmlns:a16="http://schemas.microsoft.com/office/drawing/2014/main" xmlns="" id="{A4047669-DE49-42FB-8819-405FC6A534F8}"/>
              </a:ext>
            </a:extLst>
          </p:cNvPr>
          <p:cNvPicPr>
            <a:picLocks noChangeAspect="1"/>
          </p:cNvPicPr>
          <p:nvPr/>
        </p:nvPicPr>
        <p:blipFill rotWithShape="1">
          <a:blip r:embed="rId3"/>
          <a:srcRect t="37401" r="15700"/>
          <a:stretch/>
        </p:blipFill>
        <p:spPr>
          <a:xfrm>
            <a:off x="644088" y="2330252"/>
            <a:ext cx="6285350" cy="1567507"/>
          </a:xfrm>
          <a:prstGeom prst="rect">
            <a:avLst/>
          </a:prstGeom>
          <a:ln w="12700">
            <a:solidFill>
              <a:schemeClr val="tx1"/>
            </a:solidFill>
          </a:ln>
        </p:spPr>
      </p:pic>
      <p:sp>
        <p:nvSpPr>
          <p:cNvPr id="21" name="Text Box 10">
            <a:extLst>
              <a:ext uri="{FF2B5EF4-FFF2-40B4-BE49-F238E27FC236}">
                <a16:creationId xmlns:a16="http://schemas.microsoft.com/office/drawing/2014/main" xmlns="" id="{FD7DCC65-DF81-4C27-81B3-676810A6AAC4}"/>
              </a:ext>
            </a:extLst>
          </p:cNvPr>
          <p:cNvSpPr txBox="1">
            <a:spLocks noChangeArrowheads="1"/>
          </p:cNvSpPr>
          <p:nvPr/>
        </p:nvSpPr>
        <p:spPr bwMode="auto">
          <a:xfrm>
            <a:off x="639047" y="4029953"/>
            <a:ext cx="2961402" cy="1077218"/>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u="sng" dirty="0">
                <a:latin typeface="Roboto" panose="02000000000000000000"/>
                <a:ea typeface="Roboto" panose="02000000000000000000" pitchFamily="2" charset="0"/>
                <a:cs typeface="Tahoma" panose="020B0604030504040204" pitchFamily="34" charset="0"/>
              </a:rPr>
              <a:t>To create an interview schedule</a:t>
            </a:r>
            <a:r>
              <a:rPr lang="en-GB" sz="1000" b="0" dirty="0">
                <a:latin typeface="Roboto" panose="02000000000000000000"/>
                <a:ea typeface="Roboto" panose="02000000000000000000" pitchFamily="2" charset="0"/>
                <a:cs typeface="Tahoma" panose="020B0604030504040204" pitchFamily="34" charset="0"/>
              </a:rPr>
              <a:t>:</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Interviews</a:t>
            </a:r>
            <a:r>
              <a:rPr lang="en-GB" sz="1000" b="0" dirty="0">
                <a:latin typeface="Roboto" panose="02000000000000000000"/>
                <a:ea typeface="Roboto" panose="02000000000000000000" pitchFamily="2" charset="0"/>
                <a:cs typeface="Tahoma" panose="020B0604030504040204" pitchFamily="34" charset="0"/>
              </a:rPr>
              <a:t>. The Interviews tab is displayed.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Create schedule without participants</a:t>
            </a:r>
            <a:r>
              <a:rPr lang="en-GB" sz="1000" b="0" dirty="0">
                <a:latin typeface="Roboto" panose="02000000000000000000"/>
                <a:ea typeface="Roboto" panose="02000000000000000000" pitchFamily="2" charset="0"/>
                <a:cs typeface="Tahoma" panose="020B0604030504040204" pitchFamily="34" charset="0"/>
              </a:rPr>
              <a:t>. The Overview page is displayed. The stages of the scheduling process are displayed in the SCHEDULING STATUS pane. </a:t>
            </a:r>
          </a:p>
        </p:txBody>
      </p:sp>
      <p:pic>
        <p:nvPicPr>
          <p:cNvPr id="22" name="Picture 21">
            <a:extLst>
              <a:ext uri="{FF2B5EF4-FFF2-40B4-BE49-F238E27FC236}">
                <a16:creationId xmlns:a16="http://schemas.microsoft.com/office/drawing/2014/main" xmlns="" id="{44935F10-D9DD-4C3A-9D0B-21309AB06CBB}"/>
              </a:ext>
            </a:extLst>
          </p:cNvPr>
          <p:cNvPicPr>
            <a:picLocks noChangeAspect="1"/>
          </p:cNvPicPr>
          <p:nvPr/>
        </p:nvPicPr>
        <p:blipFill>
          <a:blip r:embed="rId4"/>
          <a:stretch>
            <a:fillRect/>
          </a:stretch>
        </p:blipFill>
        <p:spPr>
          <a:xfrm>
            <a:off x="4356694" y="3309702"/>
            <a:ext cx="499915" cy="798645"/>
          </a:xfrm>
          <a:prstGeom prst="rect">
            <a:avLst/>
          </a:prstGeom>
        </p:spPr>
      </p:pic>
      <p:pic>
        <p:nvPicPr>
          <p:cNvPr id="6" name="Picture 5">
            <a:extLst>
              <a:ext uri="{FF2B5EF4-FFF2-40B4-BE49-F238E27FC236}">
                <a16:creationId xmlns:a16="http://schemas.microsoft.com/office/drawing/2014/main" xmlns="" id="{88C27EE5-6228-4ECA-A9FC-BC776F2A9AD1}"/>
              </a:ext>
            </a:extLst>
          </p:cNvPr>
          <p:cNvPicPr>
            <a:picLocks noChangeAspect="1"/>
          </p:cNvPicPr>
          <p:nvPr/>
        </p:nvPicPr>
        <p:blipFill rotWithShape="1">
          <a:blip r:embed="rId5"/>
          <a:srcRect b="59306"/>
          <a:stretch/>
        </p:blipFill>
        <p:spPr>
          <a:xfrm>
            <a:off x="3960812" y="4029953"/>
            <a:ext cx="2968625" cy="1863428"/>
          </a:xfrm>
          <a:prstGeom prst="rect">
            <a:avLst/>
          </a:prstGeom>
          <a:ln w="12700">
            <a:solidFill>
              <a:schemeClr val="tx1"/>
            </a:solidFill>
          </a:ln>
        </p:spPr>
      </p:pic>
      <p:sp>
        <p:nvSpPr>
          <p:cNvPr id="23" name="Rectangle: Rounded Corners 22">
            <a:extLst>
              <a:ext uri="{FF2B5EF4-FFF2-40B4-BE49-F238E27FC236}">
                <a16:creationId xmlns:a16="http://schemas.microsoft.com/office/drawing/2014/main" xmlns="" id="{4DFA3AF0-A220-456A-85A1-2AA282BB702D}"/>
              </a:ext>
            </a:extLst>
          </p:cNvPr>
          <p:cNvSpPr/>
          <p:nvPr/>
        </p:nvSpPr>
        <p:spPr>
          <a:xfrm>
            <a:off x="2637013" y="2330253"/>
            <a:ext cx="567553" cy="1721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3A21842D-82B1-475A-8AB9-38EED093C8E8}"/>
              </a:ext>
            </a:extLst>
          </p:cNvPr>
          <p:cNvPicPr>
            <a:picLocks noChangeAspect="1"/>
          </p:cNvPicPr>
          <p:nvPr/>
        </p:nvPicPr>
        <p:blipFill rotWithShape="1">
          <a:blip r:embed="rId5"/>
          <a:srcRect t="90862" r="2612" b="-162"/>
          <a:stretch/>
        </p:blipFill>
        <p:spPr>
          <a:xfrm>
            <a:off x="3957731" y="6025574"/>
            <a:ext cx="2968625" cy="437250"/>
          </a:xfrm>
          <a:prstGeom prst="rect">
            <a:avLst/>
          </a:prstGeom>
          <a:ln w="12700">
            <a:solidFill>
              <a:schemeClr val="tx1"/>
            </a:solidFill>
          </a:ln>
        </p:spPr>
      </p:pic>
      <p:sp>
        <p:nvSpPr>
          <p:cNvPr id="29" name="Text Box 10">
            <a:extLst>
              <a:ext uri="{FF2B5EF4-FFF2-40B4-BE49-F238E27FC236}">
                <a16:creationId xmlns:a16="http://schemas.microsoft.com/office/drawing/2014/main" xmlns="" id="{A36A2C96-10B2-4608-BD92-D8EB37C5266F}"/>
              </a:ext>
            </a:extLst>
          </p:cNvPr>
          <p:cNvSpPr txBox="1">
            <a:spLocks noChangeArrowheads="1"/>
          </p:cNvSpPr>
          <p:nvPr/>
        </p:nvSpPr>
        <p:spPr bwMode="auto">
          <a:xfrm>
            <a:off x="628649" y="6196639"/>
            <a:ext cx="2961402"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progress the scheduling status and begin entering the schedule details, click </a:t>
            </a:r>
            <a:r>
              <a:rPr lang="en-GB" sz="1000" dirty="0">
                <a:latin typeface="Roboto" panose="02000000000000000000"/>
                <a:ea typeface="Roboto" panose="02000000000000000000" pitchFamily="2" charset="0"/>
                <a:cs typeface="Tahoma" panose="020B0604030504040204" pitchFamily="34" charset="0"/>
              </a:rPr>
              <a:t>Continue</a:t>
            </a:r>
            <a:r>
              <a:rPr lang="en-GB" sz="1000" b="0" dirty="0">
                <a:latin typeface="Roboto" panose="02000000000000000000"/>
                <a:ea typeface="Roboto" panose="02000000000000000000" pitchFamily="2" charset="0"/>
                <a:cs typeface="Tahoma" panose="020B0604030504040204" pitchFamily="34" charset="0"/>
              </a:rPr>
              <a:t>. </a:t>
            </a:r>
          </a:p>
        </p:txBody>
      </p:sp>
      <p:sp>
        <p:nvSpPr>
          <p:cNvPr id="30" name="Text Box 66">
            <a:extLst>
              <a:ext uri="{FF2B5EF4-FFF2-40B4-BE49-F238E27FC236}">
                <a16:creationId xmlns:a16="http://schemas.microsoft.com/office/drawing/2014/main" xmlns="" id="{6E089AB4-FFA2-4806-90DB-8C37C7757F1F}"/>
              </a:ext>
            </a:extLst>
          </p:cNvPr>
          <p:cNvSpPr txBox="1">
            <a:spLocks noChangeArrowheads="1"/>
          </p:cNvSpPr>
          <p:nvPr/>
        </p:nvSpPr>
        <p:spPr bwMode="auto">
          <a:xfrm>
            <a:off x="628649" y="5214664"/>
            <a:ext cx="2971800" cy="87849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a:t>
            </a:r>
            <a:r>
              <a:rPr lang="en-GB" altLang="en-US" sz="1000" b="0" dirty="0">
                <a:latin typeface="Tahoma" panose="020B0604030504040204" pitchFamily="34" charset="0"/>
              </a:rPr>
              <a:t>: </a:t>
            </a:r>
            <a:r>
              <a:rPr lang="en-GB" altLang="en-US" sz="1000" b="0" dirty="0">
                <a:latin typeface="Roboto" panose="02000000000000000000"/>
                <a:cs typeface="Tahoma" panose="020B0604030504040204" pitchFamily="34" charset="0"/>
              </a:rPr>
              <a:t>when creating interview schedules for Professional Services vacancies, the candidates’ names are not visible in the E-recruitment system until interview slots have been confirmed by candidates.  </a:t>
            </a:r>
            <a:endParaRPr lang="en-GB" sz="1000" b="0" dirty="0">
              <a:latin typeface="Roboto" panose="02000000000000000000"/>
              <a:cs typeface="Tahoma" panose="020B0604030504040204" pitchFamily="34" charset="0"/>
            </a:endParaRPr>
          </a:p>
        </p:txBody>
      </p:sp>
      <p:pic>
        <p:nvPicPr>
          <p:cNvPr id="34" name="Picture 33">
            <a:extLst>
              <a:ext uri="{FF2B5EF4-FFF2-40B4-BE49-F238E27FC236}">
                <a16:creationId xmlns:a16="http://schemas.microsoft.com/office/drawing/2014/main" xmlns="" id="{74BB587C-E67F-4A0D-8EA4-6E3E6A111BB1}"/>
              </a:ext>
            </a:extLst>
          </p:cNvPr>
          <p:cNvPicPr>
            <a:picLocks noChangeAspect="1"/>
          </p:cNvPicPr>
          <p:nvPr/>
        </p:nvPicPr>
        <p:blipFill>
          <a:blip r:embed="rId4"/>
          <a:stretch>
            <a:fillRect/>
          </a:stretch>
        </p:blipFill>
        <p:spPr>
          <a:xfrm>
            <a:off x="4749928" y="6394402"/>
            <a:ext cx="499915" cy="798645"/>
          </a:xfrm>
          <a:prstGeom prst="rect">
            <a:avLst/>
          </a:prstGeom>
        </p:spPr>
      </p:pic>
      <p:pic>
        <p:nvPicPr>
          <p:cNvPr id="11" name="Picture 10">
            <a:extLst>
              <a:ext uri="{FF2B5EF4-FFF2-40B4-BE49-F238E27FC236}">
                <a16:creationId xmlns:a16="http://schemas.microsoft.com/office/drawing/2014/main" xmlns="" id="{15B8BCF8-B5DD-400B-918A-867250350D03}"/>
              </a:ext>
            </a:extLst>
          </p:cNvPr>
          <p:cNvPicPr>
            <a:picLocks noChangeAspect="1"/>
          </p:cNvPicPr>
          <p:nvPr/>
        </p:nvPicPr>
        <p:blipFill rotWithShape="1">
          <a:blip r:embed="rId6"/>
          <a:srcRect r="22914"/>
          <a:stretch/>
        </p:blipFill>
        <p:spPr>
          <a:xfrm>
            <a:off x="644088" y="6688873"/>
            <a:ext cx="6287152" cy="1879089"/>
          </a:xfrm>
          <a:prstGeom prst="rect">
            <a:avLst/>
          </a:prstGeom>
          <a:ln w="12700">
            <a:solidFill>
              <a:schemeClr val="tx1"/>
            </a:solidFill>
          </a:ln>
        </p:spPr>
      </p:pic>
      <p:sp>
        <p:nvSpPr>
          <p:cNvPr id="36" name="Rectangle: Rounded Corners 35">
            <a:extLst>
              <a:ext uri="{FF2B5EF4-FFF2-40B4-BE49-F238E27FC236}">
                <a16:creationId xmlns:a16="http://schemas.microsoft.com/office/drawing/2014/main" xmlns="" id="{5EE00F0A-2D3E-4F99-AD8D-6C6B20821D78}"/>
              </a:ext>
            </a:extLst>
          </p:cNvPr>
          <p:cNvSpPr/>
          <p:nvPr/>
        </p:nvSpPr>
        <p:spPr>
          <a:xfrm>
            <a:off x="3384586" y="7272745"/>
            <a:ext cx="3168352" cy="63631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0" name="Table 39">
            <a:extLst>
              <a:ext uri="{FF2B5EF4-FFF2-40B4-BE49-F238E27FC236}">
                <a16:creationId xmlns:a16="http://schemas.microsoft.com/office/drawing/2014/main" xmlns="" id="{B3A56753-0DC9-4846-9DCF-F523CA932F97}"/>
              </a:ext>
            </a:extLst>
          </p:cNvPr>
          <p:cNvGraphicFramePr>
            <a:graphicFrameLocks noGrp="1"/>
          </p:cNvGraphicFramePr>
          <p:nvPr>
            <p:extLst>
              <p:ext uri="{D42A27DB-BD31-4B8C-83A1-F6EECF244321}">
                <p14:modId xmlns:p14="http://schemas.microsoft.com/office/powerpoint/2010/main" val="2058001191"/>
              </p:ext>
            </p:extLst>
          </p:nvPr>
        </p:nvGraphicFramePr>
        <p:xfrm>
          <a:off x="624428" y="8699816"/>
          <a:ext cx="6306811" cy="767652"/>
        </p:xfrm>
        <a:graphic>
          <a:graphicData uri="http://schemas.openxmlformats.org/drawingml/2006/table">
            <a:tbl>
              <a:tblPr/>
              <a:tblGrid>
                <a:gridCol w="6306811">
                  <a:extLst>
                    <a:ext uri="{9D8B030D-6E8A-4147-A177-3AD203B41FA5}">
                      <a16:colId xmlns:a16="http://schemas.microsoft.com/office/drawing/2014/main" xmlns="" val="96247227"/>
                    </a:ext>
                  </a:extLst>
                </a:gridCol>
              </a:tblGrid>
              <a:tr h="267366">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Schedule Name</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a name for the schedule. For example, HR Adviser.</a:t>
                      </a:r>
                      <a:endParaRPr kumimoji="0" lang="en-GB" sz="1000" b="0" i="0" u="none" strike="noStrike" cap="none" normalizeH="0" baseline="0" dirty="0">
                        <a:ln>
                          <a:noFill/>
                        </a:ln>
                        <a:solidFill>
                          <a:srgbClr val="FFFF00"/>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228816910"/>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Description</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a description for the schedule. For example, HR Adviser interview schedule. </a:t>
                      </a: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729362902"/>
                  </a:ext>
                </a:extLst>
              </a:tr>
              <a:tr h="0">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Application stage</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select the application stage from the drop-down list. For example, PS – Invite to interview. </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3108915500"/>
                  </a:ext>
                </a:extLst>
              </a:tr>
            </a:tbl>
          </a:graphicData>
        </a:graphic>
      </p:graphicFrame>
    </p:spTree>
    <p:extLst>
      <p:ext uri="{BB962C8B-B14F-4D97-AF65-F5344CB8AC3E}">
        <p14:creationId xmlns:p14="http://schemas.microsoft.com/office/powerpoint/2010/main" val="216587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1C371-B9FB-4C9A-BA65-D9694BEC9864}"/>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pic>
        <p:nvPicPr>
          <p:cNvPr id="3" name="Picture 2">
            <a:extLst>
              <a:ext uri="{FF2B5EF4-FFF2-40B4-BE49-F238E27FC236}">
                <a16:creationId xmlns:a16="http://schemas.microsoft.com/office/drawing/2014/main" xmlns="" id="{AA51F114-C05D-4F19-B4FC-94DF0DAB54C3}"/>
              </a:ext>
            </a:extLst>
          </p:cNvPr>
          <p:cNvPicPr>
            <a:picLocks noChangeAspect="1"/>
          </p:cNvPicPr>
          <p:nvPr/>
        </p:nvPicPr>
        <p:blipFill rotWithShape="1">
          <a:blip r:embed="rId2"/>
          <a:srcRect l="1272" r="1924"/>
          <a:stretch/>
        </p:blipFill>
        <p:spPr>
          <a:xfrm>
            <a:off x="2794795" y="1336471"/>
            <a:ext cx="4134644" cy="1777981"/>
          </a:xfrm>
          <a:prstGeom prst="rect">
            <a:avLst/>
          </a:prstGeom>
          <a:ln w="12700">
            <a:solidFill>
              <a:schemeClr val="tx1"/>
            </a:solidFill>
          </a:ln>
        </p:spPr>
      </p:pic>
      <p:sp>
        <p:nvSpPr>
          <p:cNvPr id="4" name="Text Box 10">
            <a:extLst>
              <a:ext uri="{FF2B5EF4-FFF2-40B4-BE49-F238E27FC236}">
                <a16:creationId xmlns:a16="http://schemas.microsoft.com/office/drawing/2014/main" xmlns="" id="{5E3E364A-C45B-4486-AF3E-340DDCD46220}"/>
              </a:ext>
            </a:extLst>
          </p:cNvPr>
          <p:cNvSpPr txBox="1">
            <a:spLocks noChangeArrowheads="1"/>
          </p:cNvSpPr>
          <p:nvPr/>
        </p:nvSpPr>
        <p:spPr bwMode="auto">
          <a:xfrm>
            <a:off x="632870" y="1026220"/>
            <a:ext cx="413280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1 </a:t>
            </a:r>
            <a:r>
              <a:rPr lang="en-GB" sz="1200" dirty="0">
                <a:solidFill>
                  <a:srgbClr val="F43131"/>
                </a:solidFill>
                <a:latin typeface="Roboto" panose="02000000000000000000" pitchFamily="2" charset="0"/>
                <a:ea typeface="Roboto" panose="02000000000000000000" pitchFamily="2" charset="0"/>
                <a:sym typeface="Wingdings" pitchFamily="2" charset="2"/>
              </a:rPr>
              <a:t> Creating an interview schedule (continued)</a:t>
            </a:r>
          </a:p>
        </p:txBody>
      </p:sp>
      <p:sp>
        <p:nvSpPr>
          <p:cNvPr id="5" name="Text Box 10">
            <a:extLst>
              <a:ext uri="{FF2B5EF4-FFF2-40B4-BE49-F238E27FC236}">
                <a16:creationId xmlns:a16="http://schemas.microsoft.com/office/drawing/2014/main" xmlns="" id="{8BB831A6-614D-48FE-B8E7-4250E09046A2}"/>
              </a:ext>
            </a:extLst>
          </p:cNvPr>
          <p:cNvSpPr txBox="1">
            <a:spLocks noChangeArrowheads="1"/>
          </p:cNvSpPr>
          <p:nvPr/>
        </p:nvSpPr>
        <p:spPr bwMode="auto">
          <a:xfrm>
            <a:off x="631031" y="1283589"/>
            <a:ext cx="1978819" cy="1308050"/>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Current vacancies, assigned to the vacancy manager are displayed on the Vacancy pane.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Select the vacancy you want to create an interview schedule for and 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 The Add Vacancy(s) field is automatically populated with the selected vacancy. </a:t>
            </a:r>
          </a:p>
        </p:txBody>
      </p:sp>
      <p:sp>
        <p:nvSpPr>
          <p:cNvPr id="6" name="Rectangle: Rounded Corners 5">
            <a:extLst>
              <a:ext uri="{FF2B5EF4-FFF2-40B4-BE49-F238E27FC236}">
                <a16:creationId xmlns:a16="http://schemas.microsoft.com/office/drawing/2014/main" xmlns="" id="{6A3F2FD6-043E-49B7-ABEA-FF40EAF6C320}"/>
              </a:ext>
            </a:extLst>
          </p:cNvPr>
          <p:cNvSpPr/>
          <p:nvPr/>
        </p:nvSpPr>
        <p:spPr>
          <a:xfrm>
            <a:off x="4374059" y="2267233"/>
            <a:ext cx="2430908" cy="2160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xmlns="" id="{838698A2-8894-4007-9200-5D45BEC772F3}"/>
              </a:ext>
            </a:extLst>
          </p:cNvPr>
          <p:cNvSpPr/>
          <p:nvPr/>
        </p:nvSpPr>
        <p:spPr>
          <a:xfrm>
            <a:off x="6391836" y="2858834"/>
            <a:ext cx="179294" cy="200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Box 66">
            <a:extLst>
              <a:ext uri="{FF2B5EF4-FFF2-40B4-BE49-F238E27FC236}">
                <a16:creationId xmlns:a16="http://schemas.microsoft.com/office/drawing/2014/main" xmlns="" id="{A6184F75-E0F6-4414-8A39-DD24FD550939}"/>
              </a:ext>
            </a:extLst>
          </p:cNvPr>
          <p:cNvSpPr txBox="1">
            <a:spLocks noChangeArrowheads="1"/>
          </p:cNvSpPr>
          <p:nvPr/>
        </p:nvSpPr>
        <p:spPr bwMode="auto">
          <a:xfrm>
            <a:off x="635794" y="2694816"/>
            <a:ext cx="1981200" cy="72460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Roboto" panose="02000000000000000000"/>
              </a:rPr>
              <a:t>Note</a:t>
            </a:r>
            <a:r>
              <a:rPr lang="en-GB" altLang="en-US" sz="1000" b="0" dirty="0">
                <a:latin typeface="Roboto" panose="02000000000000000000"/>
              </a:rPr>
              <a:t>: you can search for and filter vacancies using the search field and </a:t>
            </a:r>
            <a:r>
              <a:rPr lang="en-GB" altLang="en-US" sz="1000" dirty="0">
                <a:latin typeface="Roboto" panose="02000000000000000000"/>
              </a:rPr>
              <a:t>Show More Search Options</a:t>
            </a:r>
            <a:r>
              <a:rPr lang="en-GB" altLang="en-US" sz="1000" b="0" dirty="0">
                <a:latin typeface="Roboto" panose="02000000000000000000"/>
              </a:rPr>
              <a:t>. </a:t>
            </a:r>
            <a:endParaRPr lang="en-GB" sz="1000" b="0" dirty="0">
              <a:latin typeface="Roboto" panose="02000000000000000000"/>
              <a:ea typeface="Roboto" panose="02000000000000000000" pitchFamily="2" charset="0"/>
              <a:cs typeface="Tahoma" panose="020B0604030504040204" pitchFamily="34" charset="0"/>
            </a:endParaRPr>
          </a:p>
        </p:txBody>
      </p:sp>
      <p:sp>
        <p:nvSpPr>
          <p:cNvPr id="9" name="Text Box 10">
            <a:extLst>
              <a:ext uri="{FF2B5EF4-FFF2-40B4-BE49-F238E27FC236}">
                <a16:creationId xmlns:a16="http://schemas.microsoft.com/office/drawing/2014/main" xmlns="" id="{2520D869-9B9D-4E09-8F6F-9063A140315A}"/>
              </a:ext>
            </a:extLst>
          </p:cNvPr>
          <p:cNvSpPr txBox="1">
            <a:spLocks noChangeArrowheads="1"/>
          </p:cNvSpPr>
          <p:nvPr/>
        </p:nvSpPr>
        <p:spPr bwMode="auto">
          <a:xfrm>
            <a:off x="642938" y="3521862"/>
            <a:ext cx="1978819" cy="769441"/>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entered the schedule details, click </a:t>
            </a:r>
            <a:r>
              <a:rPr lang="en-GB" sz="1000" dirty="0">
                <a:latin typeface="Roboto" panose="02000000000000000000"/>
                <a:ea typeface="Roboto" panose="02000000000000000000" pitchFamily="2" charset="0"/>
                <a:cs typeface="Tahoma" panose="020B0604030504040204" pitchFamily="34" charset="0"/>
              </a:rPr>
              <a:t>Save and Continue</a:t>
            </a:r>
            <a:r>
              <a:rPr lang="en-GB" sz="1000" b="0" dirty="0">
                <a:latin typeface="Roboto" panose="02000000000000000000"/>
                <a:ea typeface="Roboto" panose="02000000000000000000" pitchFamily="2" charset="0"/>
                <a:cs typeface="Tahoma" panose="020B0604030504040204" pitchFamily="34" charset="0"/>
              </a:rPr>
              <a:t>. The scheduling status is updated and the Create Slots page opens.  </a:t>
            </a:r>
          </a:p>
        </p:txBody>
      </p:sp>
      <p:pic>
        <p:nvPicPr>
          <p:cNvPr id="11" name="Picture 10">
            <a:extLst>
              <a:ext uri="{FF2B5EF4-FFF2-40B4-BE49-F238E27FC236}">
                <a16:creationId xmlns:a16="http://schemas.microsoft.com/office/drawing/2014/main" xmlns="" id="{8D3F22EE-2DB9-4CB7-855D-C3B783F31084}"/>
              </a:ext>
            </a:extLst>
          </p:cNvPr>
          <p:cNvPicPr>
            <a:picLocks noChangeAspect="1"/>
          </p:cNvPicPr>
          <p:nvPr/>
        </p:nvPicPr>
        <p:blipFill rotWithShape="1">
          <a:blip r:embed="rId3"/>
          <a:srcRect l="2797"/>
          <a:stretch/>
        </p:blipFill>
        <p:spPr>
          <a:xfrm>
            <a:off x="2794795" y="3361138"/>
            <a:ext cx="4134643" cy="742219"/>
          </a:xfrm>
          <a:prstGeom prst="rect">
            <a:avLst/>
          </a:prstGeom>
          <a:ln w="12700">
            <a:solidFill>
              <a:schemeClr val="tx1"/>
            </a:solidFill>
          </a:ln>
        </p:spPr>
      </p:pic>
      <p:sp>
        <p:nvSpPr>
          <p:cNvPr id="12" name="Rectangle: Rounded Corners 11">
            <a:extLst>
              <a:ext uri="{FF2B5EF4-FFF2-40B4-BE49-F238E27FC236}">
                <a16:creationId xmlns:a16="http://schemas.microsoft.com/office/drawing/2014/main" xmlns="" id="{C647AB60-8572-4190-8631-AFF27B4DB9F3}"/>
              </a:ext>
            </a:extLst>
          </p:cNvPr>
          <p:cNvSpPr/>
          <p:nvPr/>
        </p:nvSpPr>
        <p:spPr>
          <a:xfrm>
            <a:off x="5933090" y="3887331"/>
            <a:ext cx="982717" cy="21602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Box 10">
            <a:extLst>
              <a:ext uri="{FF2B5EF4-FFF2-40B4-BE49-F238E27FC236}">
                <a16:creationId xmlns:a16="http://schemas.microsoft.com/office/drawing/2014/main" xmlns="" id="{12CF9F81-6177-46C8-BDAB-A17BD428B530}"/>
              </a:ext>
            </a:extLst>
          </p:cNvPr>
          <p:cNvSpPr txBox="1">
            <a:spLocks noChangeArrowheads="1"/>
          </p:cNvSpPr>
          <p:nvPr/>
        </p:nvSpPr>
        <p:spPr bwMode="auto">
          <a:xfrm>
            <a:off x="628901" y="4319148"/>
            <a:ext cx="413280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2 </a:t>
            </a:r>
            <a:r>
              <a:rPr lang="en-GB" sz="1200" dirty="0">
                <a:solidFill>
                  <a:srgbClr val="F43131"/>
                </a:solidFill>
                <a:latin typeface="Roboto" panose="02000000000000000000" pitchFamily="2" charset="0"/>
                <a:ea typeface="Roboto" panose="02000000000000000000" pitchFamily="2" charset="0"/>
                <a:sym typeface="Wingdings" pitchFamily="2" charset="2"/>
              </a:rPr>
              <a:t> Creating slots</a:t>
            </a:r>
          </a:p>
        </p:txBody>
      </p:sp>
      <p:sp>
        <p:nvSpPr>
          <p:cNvPr id="14" name="Text Box 10">
            <a:extLst>
              <a:ext uri="{FF2B5EF4-FFF2-40B4-BE49-F238E27FC236}">
                <a16:creationId xmlns:a16="http://schemas.microsoft.com/office/drawing/2014/main" xmlns="" id="{8A564D9A-BEEE-49D1-BD4E-A15B590E3A93}"/>
              </a:ext>
            </a:extLst>
          </p:cNvPr>
          <p:cNvSpPr txBox="1">
            <a:spLocks noChangeArrowheads="1"/>
          </p:cNvSpPr>
          <p:nvPr/>
        </p:nvSpPr>
        <p:spPr bwMode="auto">
          <a:xfrm>
            <a:off x="628901" y="4571176"/>
            <a:ext cx="6296568" cy="461665"/>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After you have entered and saved the schedule details you must create the interview slots. Multiple sets of interview slots can be created and interview slots may overlap. For example, if candidates must also complete an assessment. </a:t>
            </a:r>
          </a:p>
        </p:txBody>
      </p:sp>
      <p:sp>
        <p:nvSpPr>
          <p:cNvPr id="16" name="Text Box 10">
            <a:extLst>
              <a:ext uri="{FF2B5EF4-FFF2-40B4-BE49-F238E27FC236}">
                <a16:creationId xmlns:a16="http://schemas.microsoft.com/office/drawing/2014/main" xmlns="" id="{82DE5557-8ABB-4622-94B6-DAD67F0EDB65}"/>
              </a:ext>
            </a:extLst>
          </p:cNvPr>
          <p:cNvSpPr txBox="1">
            <a:spLocks noChangeArrowheads="1"/>
          </p:cNvSpPr>
          <p:nvPr/>
        </p:nvSpPr>
        <p:spPr bwMode="auto">
          <a:xfrm>
            <a:off x="640915" y="7626849"/>
            <a:ext cx="6288523" cy="153888"/>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create new interview slots:</a:t>
            </a:r>
          </a:p>
        </p:txBody>
      </p:sp>
      <p:graphicFrame>
        <p:nvGraphicFramePr>
          <p:cNvPr id="17" name="Table 16">
            <a:extLst>
              <a:ext uri="{FF2B5EF4-FFF2-40B4-BE49-F238E27FC236}">
                <a16:creationId xmlns:a16="http://schemas.microsoft.com/office/drawing/2014/main" xmlns="" id="{ABD32847-DC8C-4A83-AF68-C054D066061C}"/>
              </a:ext>
            </a:extLst>
          </p:cNvPr>
          <p:cNvGraphicFramePr>
            <a:graphicFrameLocks noGrp="1"/>
          </p:cNvGraphicFramePr>
          <p:nvPr>
            <p:extLst>
              <p:ext uri="{D42A27DB-BD31-4B8C-83A1-F6EECF244321}">
                <p14:modId xmlns:p14="http://schemas.microsoft.com/office/powerpoint/2010/main" val="1426765456"/>
              </p:ext>
            </p:extLst>
          </p:nvPr>
        </p:nvGraphicFramePr>
        <p:xfrm>
          <a:off x="635795" y="7895564"/>
          <a:ext cx="6293644" cy="1805850"/>
        </p:xfrm>
        <a:graphic>
          <a:graphicData uri="http://schemas.openxmlformats.org/drawingml/2006/table">
            <a:tbl>
              <a:tblPr/>
              <a:tblGrid>
                <a:gridCol w="6293644">
                  <a:extLst>
                    <a:ext uri="{9D8B030D-6E8A-4147-A177-3AD203B41FA5}">
                      <a16:colId xmlns:a16="http://schemas.microsoft.com/office/drawing/2014/main" xmlns="" val="96247227"/>
                    </a:ext>
                  </a:extLst>
                </a:gridCol>
              </a:tblGrid>
              <a:tr h="267366">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From</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or select the start time of the first interview slot. For example, 09:30. </a:t>
                      </a:r>
                      <a:endParaRPr kumimoji="0" lang="en-GB" sz="1000" b="0" i="0" u="none" strike="noStrike" cap="none" normalizeH="0" baseline="0" dirty="0">
                        <a:ln>
                          <a:noFill/>
                        </a:ln>
                        <a:solidFill>
                          <a:srgbClr val="FFFF00"/>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228816910"/>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To</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or select the end time of the last interview slot. For example, 17:00.</a:t>
                      </a: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729362902"/>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Total number of Slots required</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the total number of slots you want to schedule. For example, 4.</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3108915500"/>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Slot duration</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the duration of each interview. For example, 30 minutes. </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0872969"/>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Time between slots</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the time between each interview. For example, 5 minutes.</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4237102804"/>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Location</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a:t>
                      </a:r>
                      <a:r>
                        <a:rPr kumimoji="0" lang="en-US"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click </a:t>
                      </a:r>
                      <a:r>
                        <a:rPr kumimoji="0" lang="en-US"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Show all locations </a:t>
                      </a:r>
                      <a:r>
                        <a:rPr kumimoji="0" lang="en-US"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and select </a:t>
                      </a:r>
                      <a:r>
                        <a:rPr kumimoji="0" lang="en-US"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LSE</a:t>
                      </a:r>
                      <a:r>
                        <a:rPr kumimoji="0" lang="en-US"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from the drop-down</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2048234491"/>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Dates</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select the date you want to schedule interviews for. For example, 30/09/2019. </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4020312485"/>
                  </a:ext>
                </a:extLst>
              </a:tr>
            </a:tbl>
          </a:graphicData>
        </a:graphic>
      </p:graphicFrame>
      <p:pic>
        <p:nvPicPr>
          <p:cNvPr id="18" name="Picture 17">
            <a:extLst>
              <a:ext uri="{FF2B5EF4-FFF2-40B4-BE49-F238E27FC236}">
                <a16:creationId xmlns:a16="http://schemas.microsoft.com/office/drawing/2014/main" xmlns="" id="{018D20F3-80A7-41CA-A526-27C5C7487E86}"/>
              </a:ext>
            </a:extLst>
          </p:cNvPr>
          <p:cNvPicPr>
            <a:picLocks noChangeAspect="1"/>
          </p:cNvPicPr>
          <p:nvPr/>
        </p:nvPicPr>
        <p:blipFill rotWithShape="1">
          <a:blip r:embed="rId4"/>
          <a:srcRect b="12224"/>
          <a:stretch/>
        </p:blipFill>
        <p:spPr>
          <a:xfrm>
            <a:off x="637694" y="5145216"/>
            <a:ext cx="6294187" cy="2329308"/>
          </a:xfrm>
          <a:prstGeom prst="rect">
            <a:avLst/>
          </a:prstGeom>
          <a:ln w="12700">
            <a:solidFill>
              <a:schemeClr val="tx1"/>
            </a:solidFill>
          </a:ln>
        </p:spPr>
      </p:pic>
      <p:sp>
        <p:nvSpPr>
          <p:cNvPr id="19" name="Rectangle: Rounded Corners 18">
            <a:extLst>
              <a:ext uri="{FF2B5EF4-FFF2-40B4-BE49-F238E27FC236}">
                <a16:creationId xmlns:a16="http://schemas.microsoft.com/office/drawing/2014/main" xmlns="" id="{1FD12924-481F-4C39-9592-8A90FE2575F8}"/>
              </a:ext>
            </a:extLst>
          </p:cNvPr>
          <p:cNvSpPr/>
          <p:nvPr/>
        </p:nvSpPr>
        <p:spPr>
          <a:xfrm>
            <a:off x="5076775" y="5939118"/>
            <a:ext cx="1821566" cy="1459809"/>
          </a:xfrm>
          <a:prstGeom prst="roundRect">
            <a:avLst>
              <a:gd name="adj" fmla="val 172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xmlns="" id="{4DC88CEB-91A4-4558-AE9A-09A4A9716EC4}"/>
              </a:ext>
            </a:extLst>
          </p:cNvPr>
          <p:cNvSpPr/>
          <p:nvPr/>
        </p:nvSpPr>
        <p:spPr>
          <a:xfrm>
            <a:off x="2052439" y="5930152"/>
            <a:ext cx="1332149" cy="1214565"/>
          </a:xfrm>
          <a:prstGeom prst="roundRect">
            <a:avLst>
              <a:gd name="adj" fmla="val 165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161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1C371-B9FB-4C9A-BA65-D9694BEC9864}"/>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13" name="Text Box 10">
            <a:extLst>
              <a:ext uri="{FF2B5EF4-FFF2-40B4-BE49-F238E27FC236}">
                <a16:creationId xmlns:a16="http://schemas.microsoft.com/office/drawing/2014/main" xmlns="" id="{12CF9F81-6177-46C8-BDAB-A17BD428B530}"/>
              </a:ext>
            </a:extLst>
          </p:cNvPr>
          <p:cNvSpPr txBox="1">
            <a:spLocks noChangeArrowheads="1"/>
          </p:cNvSpPr>
          <p:nvPr/>
        </p:nvSpPr>
        <p:spPr bwMode="auto">
          <a:xfrm>
            <a:off x="637633" y="1033035"/>
            <a:ext cx="413280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2 </a:t>
            </a:r>
            <a:r>
              <a:rPr lang="en-GB" sz="1200" dirty="0">
                <a:solidFill>
                  <a:srgbClr val="F43131"/>
                </a:solidFill>
                <a:latin typeface="Roboto" panose="02000000000000000000" pitchFamily="2" charset="0"/>
                <a:ea typeface="Roboto" panose="02000000000000000000" pitchFamily="2" charset="0"/>
                <a:sym typeface="Wingdings" pitchFamily="2" charset="2"/>
              </a:rPr>
              <a:t> Creating slots (continued)</a:t>
            </a:r>
          </a:p>
        </p:txBody>
      </p:sp>
      <p:sp>
        <p:nvSpPr>
          <p:cNvPr id="14" name="Text Box 10">
            <a:extLst>
              <a:ext uri="{FF2B5EF4-FFF2-40B4-BE49-F238E27FC236}">
                <a16:creationId xmlns:a16="http://schemas.microsoft.com/office/drawing/2014/main" xmlns="" id="{8A564D9A-BEEE-49D1-BD4E-A15B590E3A93}"/>
              </a:ext>
            </a:extLst>
          </p:cNvPr>
          <p:cNvSpPr txBox="1">
            <a:spLocks noChangeArrowheads="1"/>
          </p:cNvSpPr>
          <p:nvPr/>
        </p:nvSpPr>
        <p:spPr bwMode="auto">
          <a:xfrm>
            <a:off x="637633" y="1290404"/>
            <a:ext cx="2962817" cy="769441"/>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entered the interview slot parameters, click </a:t>
            </a:r>
            <a:r>
              <a:rPr lang="en-GB" sz="1000" dirty="0">
                <a:latin typeface="Roboto" panose="02000000000000000000"/>
                <a:ea typeface="Roboto" panose="02000000000000000000" pitchFamily="2" charset="0"/>
                <a:cs typeface="Tahoma" panose="020B0604030504040204" pitchFamily="34" charset="0"/>
              </a:rPr>
              <a:t>Add Interview Slots</a:t>
            </a:r>
            <a:r>
              <a:rPr lang="en-GB" sz="1000" b="0" dirty="0">
                <a:latin typeface="Roboto" panose="02000000000000000000"/>
                <a:ea typeface="Roboto" panose="02000000000000000000" pitchFamily="2" charset="0"/>
                <a:cs typeface="Tahoma" panose="020B0604030504040204" pitchFamily="34" charset="0"/>
              </a:rPr>
              <a:t>. The interview slots are automatically scheduled according to the parameters you entered. The Create Interview Slots windows opens.</a:t>
            </a:r>
          </a:p>
        </p:txBody>
      </p:sp>
      <p:sp>
        <p:nvSpPr>
          <p:cNvPr id="16" name="Text Box 10">
            <a:extLst>
              <a:ext uri="{FF2B5EF4-FFF2-40B4-BE49-F238E27FC236}">
                <a16:creationId xmlns:a16="http://schemas.microsoft.com/office/drawing/2014/main" xmlns="" id="{82DE5557-8ABB-4622-94B6-DAD67F0EDB65}"/>
              </a:ext>
            </a:extLst>
          </p:cNvPr>
          <p:cNvSpPr txBox="1">
            <a:spLocks noChangeArrowheads="1"/>
          </p:cNvSpPr>
          <p:nvPr/>
        </p:nvSpPr>
        <p:spPr bwMode="auto">
          <a:xfrm>
            <a:off x="628323" y="6036926"/>
            <a:ext cx="6296819"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You can review the slots you created for your interview schedule, view slot details</a:t>
            </a:r>
            <a:r>
              <a:rPr lang="en-GB" sz="1000" b="0" dirty="0">
                <a:solidFill>
                  <a:srgbClr val="000000"/>
                </a:solidFill>
                <a:latin typeface="Roboto" panose="02000000000000000000"/>
                <a:ea typeface="Roboto" panose="02000000000000000000" pitchFamily="2" charset="0"/>
                <a:cs typeface="Tahoma" panose="020B0604030504040204" pitchFamily="34" charset="0"/>
              </a:rPr>
              <a:t>, </a:t>
            </a:r>
            <a:r>
              <a:rPr lang="en-GB" sz="1000" b="0" dirty="0">
                <a:latin typeface="Roboto" panose="02000000000000000000"/>
                <a:ea typeface="Roboto" panose="02000000000000000000" pitchFamily="2" charset="0"/>
                <a:cs typeface="Tahoma" panose="020B0604030504040204" pitchFamily="34" charset="0"/>
              </a:rPr>
              <a:t>or remove slots individually or by using bulk remove. </a:t>
            </a:r>
          </a:p>
        </p:txBody>
      </p:sp>
      <p:pic>
        <p:nvPicPr>
          <p:cNvPr id="20" name="Picture 19">
            <a:extLst>
              <a:ext uri="{FF2B5EF4-FFF2-40B4-BE49-F238E27FC236}">
                <a16:creationId xmlns:a16="http://schemas.microsoft.com/office/drawing/2014/main" xmlns="" id="{1A1931D8-2637-4FEC-8314-C7B136A39798}"/>
              </a:ext>
            </a:extLst>
          </p:cNvPr>
          <p:cNvPicPr>
            <a:picLocks noChangeAspect="1"/>
          </p:cNvPicPr>
          <p:nvPr/>
        </p:nvPicPr>
        <p:blipFill>
          <a:blip r:embed="rId2"/>
          <a:stretch>
            <a:fillRect/>
          </a:stretch>
        </p:blipFill>
        <p:spPr>
          <a:xfrm>
            <a:off x="3960813" y="1290404"/>
            <a:ext cx="2984774" cy="887944"/>
          </a:xfrm>
          <a:prstGeom prst="rect">
            <a:avLst/>
          </a:prstGeom>
          <a:ln w="12700">
            <a:solidFill>
              <a:schemeClr val="tx1"/>
            </a:solidFill>
          </a:ln>
        </p:spPr>
      </p:pic>
      <p:pic>
        <p:nvPicPr>
          <p:cNvPr id="22" name="Picture 21">
            <a:extLst>
              <a:ext uri="{FF2B5EF4-FFF2-40B4-BE49-F238E27FC236}">
                <a16:creationId xmlns:a16="http://schemas.microsoft.com/office/drawing/2014/main" xmlns="" id="{7D2387DC-85B3-43E4-970F-D1041FBD6A03}"/>
              </a:ext>
            </a:extLst>
          </p:cNvPr>
          <p:cNvPicPr>
            <a:picLocks noChangeAspect="1"/>
          </p:cNvPicPr>
          <p:nvPr/>
        </p:nvPicPr>
        <p:blipFill>
          <a:blip r:embed="rId3"/>
          <a:stretch>
            <a:fillRect/>
          </a:stretch>
        </p:blipFill>
        <p:spPr>
          <a:xfrm>
            <a:off x="4392699" y="1668330"/>
            <a:ext cx="499915" cy="798645"/>
          </a:xfrm>
          <a:prstGeom prst="rect">
            <a:avLst/>
          </a:prstGeom>
        </p:spPr>
      </p:pic>
      <p:pic>
        <p:nvPicPr>
          <p:cNvPr id="15" name="Picture 14">
            <a:extLst>
              <a:ext uri="{FF2B5EF4-FFF2-40B4-BE49-F238E27FC236}">
                <a16:creationId xmlns:a16="http://schemas.microsoft.com/office/drawing/2014/main" xmlns="" id="{4F227047-BD91-4AAB-A4F3-E4CAC4B71FBE}"/>
              </a:ext>
            </a:extLst>
          </p:cNvPr>
          <p:cNvPicPr>
            <a:picLocks noChangeAspect="1"/>
          </p:cNvPicPr>
          <p:nvPr/>
        </p:nvPicPr>
        <p:blipFill>
          <a:blip r:embed="rId4"/>
          <a:stretch>
            <a:fillRect/>
          </a:stretch>
        </p:blipFill>
        <p:spPr>
          <a:xfrm>
            <a:off x="3963628" y="2382705"/>
            <a:ext cx="2962756" cy="1585097"/>
          </a:xfrm>
          <a:prstGeom prst="rect">
            <a:avLst/>
          </a:prstGeom>
          <a:ln w="12700">
            <a:solidFill>
              <a:schemeClr val="tx1"/>
            </a:solidFill>
          </a:ln>
        </p:spPr>
      </p:pic>
      <p:sp>
        <p:nvSpPr>
          <p:cNvPr id="19" name="Rectangle: Rounded Corners 18">
            <a:extLst>
              <a:ext uri="{FF2B5EF4-FFF2-40B4-BE49-F238E27FC236}">
                <a16:creationId xmlns:a16="http://schemas.microsoft.com/office/drawing/2014/main" xmlns="" id="{1FD12924-481F-4C39-9592-8A90FE2575F8}"/>
              </a:ext>
            </a:extLst>
          </p:cNvPr>
          <p:cNvSpPr/>
          <p:nvPr/>
        </p:nvSpPr>
        <p:spPr>
          <a:xfrm>
            <a:off x="6552938" y="1878576"/>
            <a:ext cx="392985" cy="307777"/>
          </a:xfrm>
          <a:prstGeom prst="roundRect">
            <a:avLst>
              <a:gd name="adj" fmla="val 181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xmlns="" id="{FC9D9AFF-92A9-4C00-981E-3B703FA40309}"/>
              </a:ext>
            </a:extLst>
          </p:cNvPr>
          <p:cNvSpPr/>
          <p:nvPr/>
        </p:nvSpPr>
        <p:spPr>
          <a:xfrm>
            <a:off x="4659086" y="3603171"/>
            <a:ext cx="439057" cy="20682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 Box 10">
            <a:extLst>
              <a:ext uri="{FF2B5EF4-FFF2-40B4-BE49-F238E27FC236}">
                <a16:creationId xmlns:a16="http://schemas.microsoft.com/office/drawing/2014/main" xmlns="" id="{A7752A58-1DD3-4585-9B2D-735847F37C5B}"/>
              </a:ext>
            </a:extLst>
          </p:cNvPr>
          <p:cNvSpPr txBox="1">
            <a:spLocks noChangeArrowheads="1"/>
          </p:cNvSpPr>
          <p:nvPr/>
        </p:nvSpPr>
        <p:spPr bwMode="auto">
          <a:xfrm>
            <a:off x="628650" y="2382705"/>
            <a:ext cx="2962817" cy="615553"/>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The interview slots are displayed in date and time order. If you want to proceed and create the slots, 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 The slots are created and the scheduling status is updated. </a:t>
            </a:r>
          </a:p>
        </p:txBody>
      </p:sp>
      <p:sp>
        <p:nvSpPr>
          <p:cNvPr id="25" name="Text Box 66">
            <a:extLst>
              <a:ext uri="{FF2B5EF4-FFF2-40B4-BE49-F238E27FC236}">
                <a16:creationId xmlns:a16="http://schemas.microsoft.com/office/drawing/2014/main" xmlns="" id="{98393FDB-CD6A-4543-A9F9-7196BC9EDADF}"/>
              </a:ext>
            </a:extLst>
          </p:cNvPr>
          <p:cNvSpPr txBox="1">
            <a:spLocks noChangeArrowheads="1"/>
          </p:cNvSpPr>
          <p:nvPr/>
        </p:nvSpPr>
        <p:spPr bwMode="auto">
          <a:xfrm>
            <a:off x="628650" y="4090559"/>
            <a:ext cx="6297734" cy="87849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a:t>
            </a:r>
            <a:r>
              <a:rPr lang="en-GB" altLang="en-US" sz="1000" b="0" dirty="0">
                <a:latin typeface="Tahoma" panose="020B0604030504040204" pitchFamily="34" charset="0"/>
              </a:rPr>
              <a:t>: </a:t>
            </a:r>
            <a:r>
              <a:rPr lang="en-GB" altLang="en-US" sz="1000" b="0" dirty="0">
                <a:latin typeface="Roboto" panose="02000000000000000000"/>
                <a:ea typeface="Roboto" panose="02000000000000000000" pitchFamily="2" charset="0"/>
                <a:cs typeface="Tahoma" panose="020B0604030504040204" pitchFamily="34" charset="0"/>
              </a:rPr>
              <a:t>i</a:t>
            </a:r>
            <a:r>
              <a:rPr lang="en-GB" sz="1000" b="0" dirty="0">
                <a:latin typeface="Roboto" panose="02000000000000000000"/>
                <a:ea typeface="Roboto" panose="02000000000000000000" pitchFamily="2" charset="0"/>
                <a:cs typeface="Tahoma" panose="020B0604030504040204" pitchFamily="34" charset="0"/>
              </a:rPr>
              <a:t>f candidates also need to complete an assessment, you can create multiple, overlapping interview slots. For example, if four candidates need to complete a 30-minute interview and a 30-minute assessment, you can create four individual one-hour slots overlapping by half an hour. For example, the first slot starting at 09:30, the second starting at 10:00. </a:t>
            </a:r>
            <a:r>
              <a:rPr lang="en-US" sz="1000" b="0" dirty="0">
                <a:latin typeface="Roboto" panose="02000000000000000000"/>
                <a:ea typeface="Roboto" panose="02000000000000000000" pitchFamily="2" charset="0"/>
                <a:cs typeface="Tahoma" panose="020B0604030504040204" pitchFamily="34" charset="0"/>
              </a:rPr>
              <a:t>This can be done by adding the slots one by one instead of creating bulk slots.</a:t>
            </a:r>
            <a:endParaRPr lang="en-GB" sz="1000" b="0" dirty="0">
              <a:latin typeface="Roboto" panose="02000000000000000000"/>
              <a:ea typeface="Roboto" panose="02000000000000000000" pitchFamily="2" charset="0"/>
              <a:cs typeface="Tahoma" panose="020B0604030504040204" pitchFamily="34" charset="0"/>
            </a:endParaRPr>
          </a:p>
        </p:txBody>
      </p:sp>
      <p:sp>
        <p:nvSpPr>
          <p:cNvPr id="30" name="Text Box 10">
            <a:extLst>
              <a:ext uri="{FF2B5EF4-FFF2-40B4-BE49-F238E27FC236}">
                <a16:creationId xmlns:a16="http://schemas.microsoft.com/office/drawing/2014/main" xmlns="" id="{78E92FD5-0611-4FDD-B2CD-8589A223E7B3}"/>
              </a:ext>
            </a:extLst>
          </p:cNvPr>
          <p:cNvSpPr txBox="1">
            <a:spLocks noChangeArrowheads="1"/>
          </p:cNvSpPr>
          <p:nvPr/>
        </p:nvSpPr>
        <p:spPr bwMode="auto">
          <a:xfrm>
            <a:off x="635468" y="5082416"/>
            <a:ext cx="4134643"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added all required interview slots, click </a:t>
            </a:r>
            <a:r>
              <a:rPr lang="en-GB" sz="1000" dirty="0">
                <a:latin typeface="Roboto" panose="02000000000000000000"/>
                <a:ea typeface="Roboto" panose="02000000000000000000" pitchFamily="2" charset="0"/>
                <a:cs typeface="Tahoma" panose="020B0604030504040204" pitchFamily="34" charset="0"/>
              </a:rPr>
              <a:t>Next</a:t>
            </a:r>
            <a:r>
              <a:rPr lang="en-GB" sz="1000" b="0" dirty="0">
                <a:latin typeface="Roboto" panose="02000000000000000000"/>
                <a:ea typeface="Roboto" panose="02000000000000000000" pitchFamily="2" charset="0"/>
                <a:cs typeface="Tahoma" panose="020B0604030504040204" pitchFamily="34" charset="0"/>
              </a:rPr>
              <a:t>. The Review Slots page opens. </a:t>
            </a:r>
          </a:p>
        </p:txBody>
      </p:sp>
      <p:pic>
        <p:nvPicPr>
          <p:cNvPr id="31" name="Picture 30">
            <a:extLst>
              <a:ext uri="{FF2B5EF4-FFF2-40B4-BE49-F238E27FC236}">
                <a16:creationId xmlns:a16="http://schemas.microsoft.com/office/drawing/2014/main" xmlns="" id="{E51E0D5A-449D-474B-9016-92E4326A5EDC}"/>
              </a:ext>
            </a:extLst>
          </p:cNvPr>
          <p:cNvPicPr>
            <a:picLocks noChangeAspect="1"/>
          </p:cNvPicPr>
          <p:nvPr/>
        </p:nvPicPr>
        <p:blipFill rotWithShape="1">
          <a:blip r:embed="rId5"/>
          <a:srcRect l="50032" t="63607"/>
          <a:stretch/>
        </p:blipFill>
        <p:spPr>
          <a:xfrm>
            <a:off x="4955062" y="5107478"/>
            <a:ext cx="1974376" cy="411466"/>
          </a:xfrm>
          <a:prstGeom prst="rect">
            <a:avLst/>
          </a:prstGeom>
          <a:ln w="12700">
            <a:solidFill>
              <a:schemeClr val="tx1"/>
            </a:solidFill>
          </a:ln>
        </p:spPr>
      </p:pic>
      <p:sp>
        <p:nvSpPr>
          <p:cNvPr id="32" name="Rectangle: Rounded Corners 31">
            <a:extLst>
              <a:ext uri="{FF2B5EF4-FFF2-40B4-BE49-F238E27FC236}">
                <a16:creationId xmlns:a16="http://schemas.microsoft.com/office/drawing/2014/main" xmlns="" id="{B6B8CCA4-5539-4693-91B9-7AD458BEB4F2}"/>
              </a:ext>
            </a:extLst>
          </p:cNvPr>
          <p:cNvSpPr/>
          <p:nvPr/>
        </p:nvSpPr>
        <p:spPr>
          <a:xfrm>
            <a:off x="6480603" y="5188480"/>
            <a:ext cx="444538" cy="32440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Box 10">
            <a:extLst>
              <a:ext uri="{FF2B5EF4-FFF2-40B4-BE49-F238E27FC236}">
                <a16:creationId xmlns:a16="http://schemas.microsoft.com/office/drawing/2014/main" xmlns="" id="{EE175AEE-F7B6-408D-AA55-1C9F8E6E8639}"/>
              </a:ext>
            </a:extLst>
          </p:cNvPr>
          <p:cNvSpPr txBox="1">
            <a:spLocks noChangeArrowheads="1"/>
          </p:cNvSpPr>
          <p:nvPr/>
        </p:nvSpPr>
        <p:spPr bwMode="auto">
          <a:xfrm>
            <a:off x="635904" y="5777985"/>
            <a:ext cx="627623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3 </a:t>
            </a:r>
            <a:r>
              <a:rPr lang="en-GB" sz="1200" dirty="0">
                <a:solidFill>
                  <a:srgbClr val="F43131"/>
                </a:solidFill>
                <a:latin typeface="Roboto" panose="02000000000000000000" pitchFamily="2" charset="0"/>
                <a:ea typeface="Roboto" panose="02000000000000000000" pitchFamily="2" charset="0"/>
                <a:sym typeface="Wingdings" pitchFamily="2" charset="2"/>
              </a:rPr>
              <a:t> Reviewing slots</a:t>
            </a:r>
          </a:p>
        </p:txBody>
      </p:sp>
      <p:pic>
        <p:nvPicPr>
          <p:cNvPr id="35" name="Picture 34">
            <a:extLst>
              <a:ext uri="{FF2B5EF4-FFF2-40B4-BE49-F238E27FC236}">
                <a16:creationId xmlns:a16="http://schemas.microsoft.com/office/drawing/2014/main" xmlns="" id="{FB7563EF-7DAE-4983-8D23-F2BEE32626E8}"/>
              </a:ext>
            </a:extLst>
          </p:cNvPr>
          <p:cNvPicPr>
            <a:picLocks noChangeAspect="1"/>
          </p:cNvPicPr>
          <p:nvPr/>
        </p:nvPicPr>
        <p:blipFill rotWithShape="1">
          <a:blip r:embed="rId6"/>
          <a:srcRect b="54001"/>
          <a:stretch/>
        </p:blipFill>
        <p:spPr>
          <a:xfrm>
            <a:off x="3960486" y="6493732"/>
            <a:ext cx="2964656" cy="1026609"/>
          </a:xfrm>
          <a:prstGeom prst="rect">
            <a:avLst/>
          </a:prstGeom>
          <a:ln w="12700">
            <a:solidFill>
              <a:schemeClr val="tx1"/>
            </a:solidFill>
          </a:ln>
        </p:spPr>
      </p:pic>
      <p:sp>
        <p:nvSpPr>
          <p:cNvPr id="36" name="Text Box 10">
            <a:extLst>
              <a:ext uri="{FF2B5EF4-FFF2-40B4-BE49-F238E27FC236}">
                <a16:creationId xmlns:a16="http://schemas.microsoft.com/office/drawing/2014/main" xmlns="" id="{0B994E9B-8EFA-46F0-B4A7-EA3B5CA6BB8D}"/>
              </a:ext>
            </a:extLst>
          </p:cNvPr>
          <p:cNvSpPr txBox="1">
            <a:spLocks noChangeArrowheads="1"/>
          </p:cNvSpPr>
          <p:nvPr/>
        </p:nvSpPr>
        <p:spPr bwMode="auto">
          <a:xfrm>
            <a:off x="635904" y="6439563"/>
            <a:ext cx="2964656" cy="1461939"/>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view details of a slot, click the</a:t>
            </a:r>
            <a:r>
              <a:rPr lang="en-GB" sz="1000" dirty="0">
                <a:latin typeface="Roboto" panose="02000000000000000000"/>
                <a:ea typeface="Roboto" panose="02000000000000000000" pitchFamily="2" charset="0"/>
                <a:cs typeface="Tahoma" panose="020B0604030504040204" pitchFamily="34" charset="0"/>
              </a:rPr>
              <a:t> binoculars </a:t>
            </a:r>
            <a:r>
              <a:rPr lang="en-GB" sz="1000" b="0" dirty="0">
                <a:latin typeface="Roboto" panose="02000000000000000000"/>
                <a:ea typeface="Roboto" panose="02000000000000000000" pitchFamily="2" charset="0"/>
                <a:cs typeface="Tahoma" panose="020B0604030504040204" pitchFamily="34" charset="0"/>
              </a:rPr>
              <a:t>icon on the slot line.</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remove a slot, click the </a:t>
            </a:r>
            <a:r>
              <a:rPr lang="en-GB" sz="1000" dirty="0">
                <a:latin typeface="Roboto" panose="02000000000000000000"/>
                <a:ea typeface="Roboto" panose="02000000000000000000" pitchFamily="2" charset="0"/>
                <a:cs typeface="Tahoma" panose="020B0604030504040204" pitchFamily="34" charset="0"/>
              </a:rPr>
              <a:t>cross</a:t>
            </a:r>
            <a:r>
              <a:rPr lang="en-GB" sz="1000" b="0" dirty="0">
                <a:latin typeface="Roboto" panose="02000000000000000000"/>
                <a:ea typeface="Roboto" panose="02000000000000000000" pitchFamily="2" charset="0"/>
                <a:cs typeface="Tahoma" panose="020B0604030504040204" pitchFamily="34" charset="0"/>
              </a:rPr>
              <a:t> icon on the slot line.</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remove multiple slots, select the slots and click </a:t>
            </a:r>
            <a:r>
              <a:rPr lang="en-GB" sz="1000" dirty="0">
                <a:latin typeface="Roboto" panose="02000000000000000000"/>
                <a:ea typeface="Roboto" panose="02000000000000000000" pitchFamily="2" charset="0"/>
                <a:cs typeface="Tahoma" panose="020B0604030504040204" pitchFamily="34" charset="0"/>
              </a:rPr>
              <a:t>Bulk Remove Slots</a:t>
            </a:r>
            <a:r>
              <a:rPr lang="en-GB" sz="1000" b="0" dirty="0">
                <a:latin typeface="Roboto" panose="02000000000000000000"/>
                <a:ea typeface="Roboto" panose="02000000000000000000" pitchFamily="2" charset="0"/>
                <a:cs typeface="Tahoma" panose="020B0604030504040204" pitchFamily="34" charset="0"/>
              </a:rPr>
              <a:t>.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reviewed the slots, click </a:t>
            </a:r>
            <a:r>
              <a:rPr lang="en-GB" sz="1000" dirty="0">
                <a:latin typeface="Roboto" panose="02000000000000000000"/>
                <a:ea typeface="Roboto" panose="02000000000000000000" pitchFamily="2" charset="0"/>
                <a:cs typeface="Tahoma" panose="020B0604030504040204" pitchFamily="34" charset="0"/>
              </a:rPr>
              <a:t>Next</a:t>
            </a:r>
            <a:r>
              <a:rPr lang="en-GB" sz="1000" b="0" dirty="0">
                <a:latin typeface="Roboto" panose="02000000000000000000"/>
                <a:ea typeface="Roboto" panose="02000000000000000000" pitchFamily="2" charset="0"/>
                <a:cs typeface="Tahoma" panose="020B0604030504040204" pitchFamily="34" charset="0"/>
              </a:rPr>
              <a:t>. The Select Email Templates page opens. </a:t>
            </a:r>
          </a:p>
        </p:txBody>
      </p:sp>
      <p:sp>
        <p:nvSpPr>
          <p:cNvPr id="37" name="Rectangle: Rounded Corners 36">
            <a:extLst>
              <a:ext uri="{FF2B5EF4-FFF2-40B4-BE49-F238E27FC236}">
                <a16:creationId xmlns:a16="http://schemas.microsoft.com/office/drawing/2014/main" xmlns="" id="{A75FBCB7-02D1-4152-8239-6A94DFC154AC}"/>
              </a:ext>
            </a:extLst>
          </p:cNvPr>
          <p:cNvSpPr/>
          <p:nvPr/>
        </p:nvSpPr>
        <p:spPr>
          <a:xfrm>
            <a:off x="6084997" y="6969599"/>
            <a:ext cx="252028" cy="19398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xmlns="" id="{0353377F-DEC6-42B5-ADF5-0183DD97C3E4}"/>
              </a:ext>
            </a:extLst>
          </p:cNvPr>
          <p:cNvSpPr/>
          <p:nvPr/>
        </p:nvSpPr>
        <p:spPr>
          <a:xfrm>
            <a:off x="6553048" y="6969599"/>
            <a:ext cx="252028" cy="19398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xmlns="" id="{1C929FE7-FA39-4089-BDF7-B7735AC4E18A}"/>
              </a:ext>
            </a:extLst>
          </p:cNvPr>
          <p:cNvSpPr/>
          <p:nvPr/>
        </p:nvSpPr>
        <p:spPr>
          <a:xfrm>
            <a:off x="5904977" y="6493732"/>
            <a:ext cx="1020165" cy="17653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xmlns="" id="{8529710C-E256-40EC-A1BC-03A0849B90DF}"/>
              </a:ext>
            </a:extLst>
          </p:cNvPr>
          <p:cNvSpPr/>
          <p:nvPr/>
        </p:nvSpPr>
        <p:spPr>
          <a:xfrm>
            <a:off x="4002576" y="6977406"/>
            <a:ext cx="210213" cy="54293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6244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9F87A1D-AF37-4A40-AFCA-4AF59948C19A}"/>
              </a:ext>
            </a:extLst>
          </p:cNvPr>
          <p:cNvPicPr>
            <a:picLocks noChangeAspect="1"/>
          </p:cNvPicPr>
          <p:nvPr/>
        </p:nvPicPr>
        <p:blipFill rotWithShape="1">
          <a:blip r:embed="rId2"/>
          <a:srcRect l="2383" t="38579" r="30477" b="30055"/>
          <a:stretch/>
        </p:blipFill>
        <p:spPr>
          <a:xfrm>
            <a:off x="636925" y="2002407"/>
            <a:ext cx="6299703" cy="1595197"/>
          </a:xfrm>
          <a:prstGeom prst="rect">
            <a:avLst/>
          </a:prstGeom>
          <a:ln w="12700">
            <a:solidFill>
              <a:schemeClr val="tx1"/>
            </a:solidFill>
          </a:ln>
        </p:spPr>
      </p:pic>
      <p:sp>
        <p:nvSpPr>
          <p:cNvPr id="2" name="Title 1">
            <a:extLst>
              <a:ext uri="{FF2B5EF4-FFF2-40B4-BE49-F238E27FC236}">
                <a16:creationId xmlns:a16="http://schemas.microsoft.com/office/drawing/2014/main" xmlns="" id="{8E1BDC0C-DE6B-45DC-8B1A-70CE9A4D06B7}"/>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4" name="Text Box 10">
            <a:extLst>
              <a:ext uri="{FF2B5EF4-FFF2-40B4-BE49-F238E27FC236}">
                <a16:creationId xmlns:a16="http://schemas.microsoft.com/office/drawing/2014/main" xmlns="" id="{17F4FE62-C3F7-47D3-8157-A3C682E1433D}"/>
              </a:ext>
            </a:extLst>
          </p:cNvPr>
          <p:cNvSpPr txBox="1">
            <a:spLocks noChangeArrowheads="1"/>
          </p:cNvSpPr>
          <p:nvPr/>
        </p:nvSpPr>
        <p:spPr bwMode="auto">
          <a:xfrm>
            <a:off x="643002" y="5225338"/>
            <a:ext cx="6283577"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selected the email templates to be sent, you must edit the Candidate publication notification email:</a:t>
            </a:r>
          </a:p>
        </p:txBody>
      </p:sp>
      <p:graphicFrame>
        <p:nvGraphicFramePr>
          <p:cNvPr id="5" name="Table 4">
            <a:extLst>
              <a:ext uri="{FF2B5EF4-FFF2-40B4-BE49-F238E27FC236}">
                <a16:creationId xmlns:a16="http://schemas.microsoft.com/office/drawing/2014/main" xmlns="" id="{C3FF3FC6-A7A6-428F-AA9B-D32989728233}"/>
              </a:ext>
            </a:extLst>
          </p:cNvPr>
          <p:cNvGraphicFramePr>
            <a:graphicFrameLocks noGrp="1"/>
          </p:cNvGraphicFramePr>
          <p:nvPr>
            <p:extLst>
              <p:ext uri="{D42A27DB-BD31-4B8C-83A1-F6EECF244321}">
                <p14:modId xmlns:p14="http://schemas.microsoft.com/office/powerpoint/2010/main" val="2816635380"/>
              </p:ext>
            </p:extLst>
          </p:nvPr>
        </p:nvGraphicFramePr>
        <p:xfrm>
          <a:off x="635794" y="3658633"/>
          <a:ext cx="6293644" cy="1445230"/>
        </p:xfrm>
        <a:graphic>
          <a:graphicData uri="http://schemas.openxmlformats.org/drawingml/2006/table">
            <a:tbl>
              <a:tblPr/>
              <a:tblGrid>
                <a:gridCol w="6293644">
                  <a:extLst>
                    <a:ext uri="{9D8B030D-6E8A-4147-A177-3AD203B41FA5}">
                      <a16:colId xmlns:a16="http://schemas.microsoft.com/office/drawing/2014/main" xmlns="" val="96247227"/>
                    </a:ext>
                  </a:extLst>
                </a:gridCol>
              </a:tblGrid>
              <a:tr h="267366">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Candidate publication notification email</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select the template from the drop-down list. For example, CAND - PS - Invite to 1</a:t>
                      </a:r>
                      <a:r>
                        <a:rPr kumimoji="0" lang="en-GB" sz="1000" b="0" i="0" u="none" strike="noStrike" cap="none" normalizeH="0" baseline="30000" dirty="0">
                          <a:ln>
                            <a:noFill/>
                          </a:ln>
                          <a:solidFill>
                            <a:schemeClr val="bg1"/>
                          </a:solidFill>
                          <a:effectLst/>
                          <a:latin typeface="Roboto" panose="02000000000000000000"/>
                          <a:ea typeface="Tahoma" panose="020B0604030504040204" pitchFamily="34" charset="0"/>
                          <a:cs typeface="Tahoma" panose="020B0604030504040204" pitchFamily="34" charset="0"/>
                        </a:rPr>
                        <a:t>st</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interview.</a:t>
                      </a:r>
                      <a:endParaRPr kumimoji="0" lang="en-GB" sz="1000" b="0" i="0" u="none" strike="noStrike" cap="none" normalizeH="0" baseline="0" dirty="0">
                        <a:ln>
                          <a:noFill/>
                        </a:ln>
                        <a:solidFill>
                          <a:srgbClr val="FFFF00"/>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228816910"/>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Candidate publication notification email</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SCHEDULE – Candidate Reminder.</a:t>
                      </a: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729362902"/>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Reminder sent after</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enter the time period after which a reminder email is sent to candidates who have not yet confirmed an interview slot. For example, 2 Day(s). </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3108915500"/>
                  </a:ext>
                </a:extLst>
              </a:tr>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Candidate finalise notification email</a:t>
                      </a:r>
                      <a:r>
                        <a:rPr kumimoji="0" lang="en-GB"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 select the template from the drop-down list. For example, </a:t>
                      </a:r>
                      <a:r>
                        <a:rPr kumimoji="0" lang="en-US" sz="1000" b="0"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rPr>
                        <a:t>CAND – PS - 1st Interview Confirmed.</a:t>
                      </a:r>
                      <a:endParaRPr kumimoji="0" lang="en-GB" sz="1000" b="1" i="0" u="none" strike="noStrike" cap="none" normalizeH="0" baseline="0" dirty="0">
                        <a:ln>
                          <a:noFill/>
                        </a:ln>
                        <a:solidFill>
                          <a:schemeClr val="bg1"/>
                        </a:solidFill>
                        <a:effectLst/>
                        <a:latin typeface="Roboto" panose="02000000000000000000"/>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0872969"/>
                  </a:ext>
                </a:extLst>
              </a:tr>
            </a:tbl>
          </a:graphicData>
        </a:graphic>
      </p:graphicFrame>
      <p:sp>
        <p:nvSpPr>
          <p:cNvPr id="6" name="Text Box 10">
            <a:extLst>
              <a:ext uri="{FF2B5EF4-FFF2-40B4-BE49-F238E27FC236}">
                <a16:creationId xmlns:a16="http://schemas.microsoft.com/office/drawing/2014/main" xmlns="" id="{07DF8205-B9F6-4B46-ABA6-5B32AF9639A3}"/>
              </a:ext>
            </a:extLst>
          </p:cNvPr>
          <p:cNvSpPr txBox="1">
            <a:spLocks noChangeArrowheads="1"/>
          </p:cNvSpPr>
          <p:nvPr/>
        </p:nvSpPr>
        <p:spPr bwMode="auto">
          <a:xfrm>
            <a:off x="638982" y="1032888"/>
            <a:ext cx="630477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5 </a:t>
            </a:r>
            <a:r>
              <a:rPr lang="en-GB" sz="1200" dirty="0">
                <a:solidFill>
                  <a:srgbClr val="F43131"/>
                </a:solidFill>
                <a:latin typeface="Roboto" panose="02000000000000000000" pitchFamily="2" charset="0"/>
                <a:ea typeface="Roboto" panose="02000000000000000000" pitchFamily="2" charset="0"/>
                <a:sym typeface="Wingdings" pitchFamily="2" charset="2"/>
              </a:rPr>
              <a:t> Selecting and editing email templates</a:t>
            </a:r>
          </a:p>
        </p:txBody>
      </p:sp>
      <p:sp>
        <p:nvSpPr>
          <p:cNvPr id="7" name="Text Box 10">
            <a:extLst>
              <a:ext uri="{FF2B5EF4-FFF2-40B4-BE49-F238E27FC236}">
                <a16:creationId xmlns:a16="http://schemas.microsoft.com/office/drawing/2014/main" xmlns="" id="{CDDC142D-13BF-4D00-B2C0-3EC169B43A00}"/>
              </a:ext>
            </a:extLst>
          </p:cNvPr>
          <p:cNvSpPr txBox="1">
            <a:spLocks noChangeArrowheads="1"/>
          </p:cNvSpPr>
          <p:nvPr/>
        </p:nvSpPr>
        <p:spPr bwMode="auto">
          <a:xfrm>
            <a:off x="643004" y="1305809"/>
            <a:ext cx="6275957" cy="615553"/>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created the interview slots, you must select the email templates to be sent to candidates. You must amend the templates to include the information specific to the vacancy and interview schedule. For example, the interview location, panel members and details of any assessment or presentation required. You must also select templates for the publication notification, reminder, and interview finalising emails to be sent. </a:t>
            </a:r>
          </a:p>
        </p:txBody>
      </p:sp>
      <p:sp>
        <p:nvSpPr>
          <p:cNvPr id="9" name="Rectangle: Rounded Corners 8">
            <a:extLst>
              <a:ext uri="{FF2B5EF4-FFF2-40B4-BE49-F238E27FC236}">
                <a16:creationId xmlns:a16="http://schemas.microsoft.com/office/drawing/2014/main" xmlns="" id="{B1A08EFB-D01B-4560-A51E-224FBA89CDBC}"/>
              </a:ext>
            </a:extLst>
          </p:cNvPr>
          <p:cNvSpPr/>
          <p:nvPr/>
        </p:nvSpPr>
        <p:spPr>
          <a:xfrm>
            <a:off x="3204567" y="2554660"/>
            <a:ext cx="2916324" cy="901801"/>
          </a:xfrm>
          <a:prstGeom prst="roundRect">
            <a:avLst>
              <a:gd name="adj" fmla="val 399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xmlns="" id="{C155FCAE-ABBA-43AC-9711-68991A945D59}"/>
              </a:ext>
            </a:extLst>
          </p:cNvPr>
          <p:cNvSpPr/>
          <p:nvPr/>
        </p:nvSpPr>
        <p:spPr>
          <a:xfrm>
            <a:off x="6190040" y="2563301"/>
            <a:ext cx="736539" cy="17192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Box 10">
            <a:extLst>
              <a:ext uri="{FF2B5EF4-FFF2-40B4-BE49-F238E27FC236}">
                <a16:creationId xmlns:a16="http://schemas.microsoft.com/office/drawing/2014/main" xmlns="" id="{3D81091F-E221-4AA0-BEFF-84A048FEA30C}"/>
              </a:ext>
            </a:extLst>
          </p:cNvPr>
          <p:cNvSpPr txBox="1">
            <a:spLocks noChangeArrowheads="1"/>
          </p:cNvSpPr>
          <p:nvPr/>
        </p:nvSpPr>
        <p:spPr bwMode="auto">
          <a:xfrm>
            <a:off x="635794" y="5654590"/>
            <a:ext cx="2964656" cy="1077218"/>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Edit template</a:t>
            </a:r>
            <a:r>
              <a:rPr lang="en-GB" sz="1000" b="0" dirty="0">
                <a:latin typeface="Roboto" panose="02000000000000000000"/>
                <a:ea typeface="Roboto" panose="02000000000000000000" pitchFamily="2" charset="0"/>
                <a:cs typeface="Tahoma" panose="020B0604030504040204" pitchFamily="34" charset="0"/>
              </a:rPr>
              <a:t>. The Add Email Template window opens.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Sections which require editing are displayed in all capitals in brackets. For example, &lt;INSERT INTERVIEW LOCATION&gt;.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Edit all relevant sections of the template and 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 </a:t>
            </a:r>
          </a:p>
        </p:txBody>
      </p:sp>
      <p:pic>
        <p:nvPicPr>
          <p:cNvPr id="13" name="Picture 12">
            <a:extLst>
              <a:ext uri="{FF2B5EF4-FFF2-40B4-BE49-F238E27FC236}">
                <a16:creationId xmlns:a16="http://schemas.microsoft.com/office/drawing/2014/main" xmlns="" id="{E709E06C-4F13-4114-8A95-5760BF3C5783}"/>
              </a:ext>
            </a:extLst>
          </p:cNvPr>
          <p:cNvPicPr>
            <a:picLocks noChangeAspect="1"/>
          </p:cNvPicPr>
          <p:nvPr/>
        </p:nvPicPr>
        <p:blipFill rotWithShape="1">
          <a:blip r:embed="rId3"/>
          <a:srcRect r="5906"/>
          <a:stretch/>
        </p:blipFill>
        <p:spPr>
          <a:xfrm>
            <a:off x="3975128" y="5654590"/>
            <a:ext cx="2968625" cy="1676545"/>
          </a:xfrm>
          <a:prstGeom prst="rect">
            <a:avLst/>
          </a:prstGeom>
          <a:ln w="12700">
            <a:solidFill>
              <a:schemeClr val="tx1"/>
            </a:solidFill>
          </a:ln>
        </p:spPr>
      </p:pic>
      <p:sp>
        <p:nvSpPr>
          <p:cNvPr id="14" name="Rectangle: Rounded Corners 13">
            <a:extLst>
              <a:ext uri="{FF2B5EF4-FFF2-40B4-BE49-F238E27FC236}">
                <a16:creationId xmlns:a16="http://schemas.microsoft.com/office/drawing/2014/main" xmlns="" id="{DDBD9BDA-8135-4A76-B265-E026F956C47D}"/>
              </a:ext>
            </a:extLst>
          </p:cNvPr>
          <p:cNvSpPr/>
          <p:nvPr/>
        </p:nvSpPr>
        <p:spPr>
          <a:xfrm>
            <a:off x="4010969" y="6714852"/>
            <a:ext cx="2932783" cy="13357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xmlns="" id="{D8E67942-9BFC-4B29-8704-25E33C95A280}"/>
              </a:ext>
            </a:extLst>
          </p:cNvPr>
          <p:cNvSpPr/>
          <p:nvPr/>
        </p:nvSpPr>
        <p:spPr>
          <a:xfrm>
            <a:off x="6190040" y="7071359"/>
            <a:ext cx="218883" cy="20375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Box 66">
            <a:extLst>
              <a:ext uri="{FF2B5EF4-FFF2-40B4-BE49-F238E27FC236}">
                <a16:creationId xmlns:a16="http://schemas.microsoft.com/office/drawing/2014/main" xmlns="" id="{DA333802-7D06-478F-985C-EE04DF901360}"/>
              </a:ext>
            </a:extLst>
          </p:cNvPr>
          <p:cNvSpPr txBox="1">
            <a:spLocks noChangeArrowheads="1"/>
          </p:cNvSpPr>
          <p:nvPr/>
        </p:nvSpPr>
        <p:spPr bwMode="auto">
          <a:xfrm>
            <a:off x="617505" y="7818426"/>
            <a:ext cx="6311933" cy="41683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a:t>
            </a:r>
            <a:r>
              <a:rPr lang="en-GB" altLang="en-US" sz="1000" b="0" dirty="0">
                <a:latin typeface="Tahoma" panose="020B0604030504040204" pitchFamily="34" charset="0"/>
              </a:rPr>
              <a:t>: </a:t>
            </a:r>
            <a:r>
              <a:rPr lang="en-GB" altLang="en-US" sz="1000" b="0" dirty="0">
                <a:latin typeface="Roboto" panose="02000000000000000000"/>
                <a:ea typeface="Roboto" panose="02000000000000000000" pitchFamily="2" charset="0"/>
                <a:cs typeface="Tahoma" panose="020B0604030504040204" pitchFamily="34" charset="0"/>
              </a:rPr>
              <a:t>information which is automatically populated from the vacancy details is displayed between {} brackets. For example, {VacancyTitle}. </a:t>
            </a:r>
            <a:endParaRPr lang="en-GB" sz="1000" b="0" dirty="0">
              <a:latin typeface="Roboto" panose="02000000000000000000"/>
              <a:ea typeface="Roboto" panose="02000000000000000000" pitchFamily="2" charset="0"/>
              <a:cs typeface="Tahoma" panose="020B0604030504040204" pitchFamily="34" charset="0"/>
            </a:endParaRPr>
          </a:p>
        </p:txBody>
      </p:sp>
      <p:sp>
        <p:nvSpPr>
          <p:cNvPr id="17" name="Text Box 10">
            <a:extLst>
              <a:ext uri="{FF2B5EF4-FFF2-40B4-BE49-F238E27FC236}">
                <a16:creationId xmlns:a16="http://schemas.microsoft.com/office/drawing/2014/main" xmlns="" id="{3573D512-2EF3-45B0-B698-6CCC244A2732}"/>
              </a:ext>
            </a:extLst>
          </p:cNvPr>
          <p:cNvSpPr txBox="1">
            <a:spLocks noChangeArrowheads="1"/>
          </p:cNvSpPr>
          <p:nvPr/>
        </p:nvSpPr>
        <p:spPr bwMode="auto">
          <a:xfrm>
            <a:off x="617505" y="8388312"/>
            <a:ext cx="2978944" cy="923330"/>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you have edited the Candidate publication notification email click </a:t>
            </a:r>
            <a:r>
              <a:rPr lang="en-GB" sz="1000" dirty="0">
                <a:latin typeface="Roboto" panose="02000000000000000000"/>
                <a:ea typeface="Roboto" panose="02000000000000000000" pitchFamily="2" charset="0"/>
                <a:cs typeface="Tahoma" panose="020B0604030504040204" pitchFamily="34" charset="0"/>
              </a:rPr>
              <a:t>Save and Continue</a:t>
            </a:r>
            <a:r>
              <a:rPr lang="en-GB" sz="1000" b="0" dirty="0">
                <a:latin typeface="Roboto" panose="02000000000000000000"/>
                <a:ea typeface="Roboto" panose="02000000000000000000" pitchFamily="2" charset="0"/>
                <a:cs typeface="Tahoma" panose="020B0604030504040204" pitchFamily="34" charset="0"/>
              </a:rPr>
              <a:t>. A warning message is displayed reminding you to edit the selected Candidate publication notification email. 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 The email templates are saved and the Publish to Candidates page opens. </a:t>
            </a:r>
          </a:p>
        </p:txBody>
      </p:sp>
      <p:pic>
        <p:nvPicPr>
          <p:cNvPr id="18" name="Picture 17">
            <a:extLst>
              <a:ext uri="{FF2B5EF4-FFF2-40B4-BE49-F238E27FC236}">
                <a16:creationId xmlns:a16="http://schemas.microsoft.com/office/drawing/2014/main" xmlns="" id="{13DA2AC8-0DB6-4057-A6BE-0E9AB2A8AD67}"/>
              </a:ext>
            </a:extLst>
          </p:cNvPr>
          <p:cNvPicPr>
            <a:picLocks noChangeAspect="1"/>
          </p:cNvPicPr>
          <p:nvPr/>
        </p:nvPicPr>
        <p:blipFill rotWithShape="1">
          <a:blip r:embed="rId4"/>
          <a:srcRect r="4368"/>
          <a:stretch/>
        </p:blipFill>
        <p:spPr>
          <a:xfrm>
            <a:off x="3960813" y="8388312"/>
            <a:ext cx="2954622" cy="547968"/>
          </a:xfrm>
          <a:prstGeom prst="rect">
            <a:avLst/>
          </a:prstGeom>
          <a:ln w="12700">
            <a:solidFill>
              <a:schemeClr val="tx1"/>
            </a:solidFill>
          </a:ln>
        </p:spPr>
      </p:pic>
      <p:sp>
        <p:nvSpPr>
          <p:cNvPr id="22" name="Rectangle: Rounded Corners 21">
            <a:extLst>
              <a:ext uri="{FF2B5EF4-FFF2-40B4-BE49-F238E27FC236}">
                <a16:creationId xmlns:a16="http://schemas.microsoft.com/office/drawing/2014/main" xmlns="" id="{DCF29DD0-D660-458F-A9BA-23F13437F57A}"/>
              </a:ext>
            </a:extLst>
          </p:cNvPr>
          <p:cNvSpPr/>
          <p:nvPr/>
        </p:nvSpPr>
        <p:spPr>
          <a:xfrm>
            <a:off x="5137638" y="8528707"/>
            <a:ext cx="1728192" cy="407573"/>
          </a:xfrm>
          <a:prstGeom prst="roundRect">
            <a:avLst>
              <a:gd name="adj" fmla="val 171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Box 66">
            <a:extLst>
              <a:ext uri="{FF2B5EF4-FFF2-40B4-BE49-F238E27FC236}">
                <a16:creationId xmlns:a16="http://schemas.microsoft.com/office/drawing/2014/main" xmlns="" id="{EC335F81-BC67-405E-92F2-C386C7251587}"/>
              </a:ext>
            </a:extLst>
          </p:cNvPr>
          <p:cNvSpPr txBox="1">
            <a:spLocks noChangeArrowheads="1"/>
          </p:cNvSpPr>
          <p:nvPr/>
        </p:nvSpPr>
        <p:spPr bwMode="auto">
          <a:xfrm>
            <a:off x="625506" y="9446214"/>
            <a:ext cx="6311121" cy="57072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a:t>
            </a:r>
            <a:r>
              <a:rPr lang="en-GB" altLang="en-US" sz="1000" b="0" dirty="0">
                <a:latin typeface="Tahoma" panose="020B0604030504040204" pitchFamily="34" charset="0"/>
              </a:rPr>
              <a:t>: </a:t>
            </a:r>
            <a:r>
              <a:rPr lang="en-GB" altLang="en-US" sz="1000" b="0" dirty="0">
                <a:latin typeface="Roboto" panose="02000000000000000000"/>
                <a:ea typeface="Roboto" panose="02000000000000000000" pitchFamily="2" charset="0"/>
                <a:cs typeface="Tahoma" panose="020B0604030504040204" pitchFamily="34" charset="0"/>
              </a:rPr>
              <a:t>remember that for Professional Services, applications are anonymised. Therefore, for Professional Services vacancies, names and emails are not displayed on the Publish to Candidates page until candidates have confirmed an interview slot. </a:t>
            </a:r>
            <a:endParaRPr lang="en-GB" sz="1000" b="0" dirty="0">
              <a:latin typeface="Roboto" panose="02000000000000000000"/>
              <a:ea typeface="Roboto" panose="02000000000000000000" pitchFamily="2" charset="0"/>
              <a:cs typeface="Tahoma" panose="020B0604030504040204" pitchFamily="34" charset="0"/>
            </a:endParaRPr>
          </a:p>
        </p:txBody>
      </p:sp>
      <p:sp>
        <p:nvSpPr>
          <p:cNvPr id="19" name="Text Box 66">
            <a:extLst>
              <a:ext uri="{FF2B5EF4-FFF2-40B4-BE49-F238E27FC236}">
                <a16:creationId xmlns:a16="http://schemas.microsoft.com/office/drawing/2014/main" xmlns="" id="{537330A0-2A28-4727-B1EC-72DB4DF69D04}"/>
              </a:ext>
            </a:extLst>
          </p:cNvPr>
          <p:cNvSpPr txBox="1">
            <a:spLocks noChangeArrowheads="1"/>
          </p:cNvSpPr>
          <p:nvPr/>
        </p:nvSpPr>
        <p:spPr bwMode="auto">
          <a:xfrm>
            <a:off x="631856" y="6989757"/>
            <a:ext cx="2968593" cy="57072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 </a:t>
            </a:r>
            <a:r>
              <a:rPr lang="en-US" altLang="en-US" sz="1000" dirty="0">
                <a:latin typeface="Roboto" panose="02000000000000000000"/>
                <a:ea typeface="Roboto" panose="02000000000000000000" pitchFamily="2" charset="0"/>
                <a:cs typeface="Tahoma" panose="020B0604030504040204" pitchFamily="34" charset="0"/>
              </a:rPr>
              <a:t>Please note that for Professional Services roles you must select email templates beginning with CAND - PS</a:t>
            </a:r>
            <a:endParaRPr lang="en-GB" sz="1000" dirty="0">
              <a:latin typeface="Roboto" panose="02000000000000000000"/>
              <a:ea typeface="Roboto" panose="02000000000000000000" pitchFamily="2" charset="0"/>
              <a:cs typeface="Tahoma" panose="020B0604030504040204" pitchFamily="34" charset="0"/>
            </a:endParaRPr>
          </a:p>
        </p:txBody>
      </p:sp>
    </p:spTree>
    <p:extLst>
      <p:ext uri="{BB962C8B-B14F-4D97-AF65-F5344CB8AC3E}">
        <p14:creationId xmlns:p14="http://schemas.microsoft.com/office/powerpoint/2010/main" val="343381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14D93-7730-4864-9204-5DC67D307EB8}"/>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3" name="Text Box 10">
            <a:extLst>
              <a:ext uri="{FF2B5EF4-FFF2-40B4-BE49-F238E27FC236}">
                <a16:creationId xmlns:a16="http://schemas.microsoft.com/office/drawing/2014/main" xmlns="" id="{3FC83959-DE04-463A-B173-D9C2B36F6904}"/>
              </a:ext>
            </a:extLst>
          </p:cNvPr>
          <p:cNvSpPr txBox="1">
            <a:spLocks noChangeArrowheads="1"/>
          </p:cNvSpPr>
          <p:nvPr/>
        </p:nvSpPr>
        <p:spPr bwMode="auto">
          <a:xfrm>
            <a:off x="634845" y="1021325"/>
            <a:ext cx="630477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6 </a:t>
            </a:r>
            <a:r>
              <a:rPr lang="en-GB" sz="1200" dirty="0">
                <a:solidFill>
                  <a:srgbClr val="F43131"/>
                </a:solidFill>
                <a:latin typeface="Roboto" panose="02000000000000000000" pitchFamily="2" charset="0"/>
                <a:ea typeface="Roboto" panose="02000000000000000000" pitchFamily="2" charset="0"/>
                <a:sym typeface="Wingdings" pitchFamily="2" charset="2"/>
              </a:rPr>
              <a:t> Publishing the schedule to candidates</a:t>
            </a:r>
          </a:p>
        </p:txBody>
      </p:sp>
      <p:sp>
        <p:nvSpPr>
          <p:cNvPr id="4" name="Text Box 10">
            <a:extLst>
              <a:ext uri="{FF2B5EF4-FFF2-40B4-BE49-F238E27FC236}">
                <a16:creationId xmlns:a16="http://schemas.microsoft.com/office/drawing/2014/main" xmlns="" id="{89AE3D86-57EE-4F0A-82A5-5FA5019B2E09}"/>
              </a:ext>
            </a:extLst>
          </p:cNvPr>
          <p:cNvSpPr txBox="1">
            <a:spLocks noChangeArrowheads="1"/>
          </p:cNvSpPr>
          <p:nvPr/>
        </p:nvSpPr>
        <p:spPr bwMode="auto">
          <a:xfrm>
            <a:off x="641600" y="1278694"/>
            <a:ext cx="6293644" cy="615553"/>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After you have selected and edited the templates to be sent, you must publish the schedule to candidates. Once the interview schedule is published to candidates, candidates can confirm an interview slot. Additional slots can be published after this point, if required. You can, publish the schedule without sending emails to candidates then allocate slots yourself. </a:t>
            </a:r>
            <a:r>
              <a:rPr lang="en-GB" sz="1000" b="0" i="1" dirty="0">
                <a:latin typeface="Roboto" panose="02000000000000000000"/>
                <a:ea typeface="Roboto" panose="02000000000000000000" pitchFamily="2" charset="0"/>
                <a:cs typeface="Tahoma" panose="020B0604030504040204" pitchFamily="34" charset="0"/>
              </a:rPr>
              <a:t>(This is explained in the next section.)</a:t>
            </a:r>
          </a:p>
        </p:txBody>
      </p:sp>
      <p:sp>
        <p:nvSpPr>
          <p:cNvPr id="7" name="Text Box 10">
            <a:extLst>
              <a:ext uri="{FF2B5EF4-FFF2-40B4-BE49-F238E27FC236}">
                <a16:creationId xmlns:a16="http://schemas.microsoft.com/office/drawing/2014/main" xmlns="" id="{7E70AEEF-669C-4A92-BB27-2355CB696E58}"/>
              </a:ext>
            </a:extLst>
          </p:cNvPr>
          <p:cNvSpPr txBox="1">
            <a:spLocks noChangeArrowheads="1"/>
          </p:cNvSpPr>
          <p:nvPr/>
        </p:nvSpPr>
        <p:spPr bwMode="auto">
          <a:xfrm>
            <a:off x="622671" y="4105367"/>
            <a:ext cx="6300788" cy="538609"/>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publish the schedule to candidates to self-select interview slots:</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Select the candidates to be invited to interview by selecting the checkbox next to their IDs and then click </a:t>
            </a:r>
            <a:r>
              <a:rPr lang="en-GB" sz="1000" dirty="0">
                <a:latin typeface="Roboto" panose="02000000000000000000"/>
                <a:ea typeface="Roboto" panose="02000000000000000000" pitchFamily="2" charset="0"/>
                <a:cs typeface="Tahoma" panose="020B0604030504040204" pitchFamily="34" charset="0"/>
              </a:rPr>
              <a:t>Publish Schedule</a:t>
            </a:r>
            <a:r>
              <a:rPr lang="en-GB" sz="1000" b="0" dirty="0">
                <a:latin typeface="Roboto" panose="02000000000000000000"/>
                <a:ea typeface="Roboto" panose="02000000000000000000" pitchFamily="2" charset="0"/>
                <a:cs typeface="Tahoma" panose="020B0604030504040204" pitchFamily="34" charset="0"/>
              </a:rPr>
              <a:t>. A warning message is displayed, asking if you want to continue. </a:t>
            </a:r>
          </a:p>
        </p:txBody>
      </p:sp>
      <p:pic>
        <p:nvPicPr>
          <p:cNvPr id="8" name="Picture 7">
            <a:extLst>
              <a:ext uri="{FF2B5EF4-FFF2-40B4-BE49-F238E27FC236}">
                <a16:creationId xmlns:a16="http://schemas.microsoft.com/office/drawing/2014/main" xmlns="" id="{0BD7B48E-83BC-4A4C-83B7-2AC92B39DD94}"/>
              </a:ext>
            </a:extLst>
          </p:cNvPr>
          <p:cNvPicPr>
            <a:picLocks noChangeAspect="1"/>
          </p:cNvPicPr>
          <p:nvPr/>
        </p:nvPicPr>
        <p:blipFill rotWithShape="1">
          <a:blip r:embed="rId3"/>
          <a:srcRect t="-1" r="48259" b="61066"/>
          <a:stretch/>
        </p:blipFill>
        <p:spPr>
          <a:xfrm>
            <a:off x="3980538" y="5574855"/>
            <a:ext cx="2958413" cy="615553"/>
          </a:xfrm>
          <a:prstGeom prst="rect">
            <a:avLst/>
          </a:prstGeom>
          <a:ln w="12700">
            <a:solidFill>
              <a:schemeClr val="tx1"/>
            </a:solidFill>
          </a:ln>
        </p:spPr>
      </p:pic>
      <p:sp>
        <p:nvSpPr>
          <p:cNvPr id="9" name="Text Box 10">
            <a:extLst>
              <a:ext uri="{FF2B5EF4-FFF2-40B4-BE49-F238E27FC236}">
                <a16:creationId xmlns:a16="http://schemas.microsoft.com/office/drawing/2014/main" xmlns="" id="{72B37209-77C7-4E40-B558-A84F33F621B7}"/>
              </a:ext>
            </a:extLst>
          </p:cNvPr>
          <p:cNvSpPr txBox="1">
            <a:spLocks noChangeArrowheads="1"/>
          </p:cNvSpPr>
          <p:nvPr/>
        </p:nvSpPr>
        <p:spPr bwMode="auto">
          <a:xfrm>
            <a:off x="642193" y="5166650"/>
            <a:ext cx="6287245"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If a candidate cannot attend any of the published interview slots, the vacancy manager can create additional slots and publish these.</a:t>
            </a:r>
          </a:p>
        </p:txBody>
      </p:sp>
      <p:sp>
        <p:nvSpPr>
          <p:cNvPr id="10" name="Text Box 10">
            <a:extLst>
              <a:ext uri="{FF2B5EF4-FFF2-40B4-BE49-F238E27FC236}">
                <a16:creationId xmlns:a16="http://schemas.microsoft.com/office/drawing/2014/main" xmlns="" id="{7AD830EB-1BB9-4035-A069-81120B29ABB1}"/>
              </a:ext>
            </a:extLst>
          </p:cNvPr>
          <p:cNvSpPr txBox="1">
            <a:spLocks noChangeArrowheads="1"/>
          </p:cNvSpPr>
          <p:nvPr/>
        </p:nvSpPr>
        <p:spPr bwMode="auto">
          <a:xfrm>
            <a:off x="631825" y="5575447"/>
            <a:ext cx="2968625" cy="69249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publish additional slots to candidates:</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Publish Additional Slots to Candidates</a:t>
            </a:r>
            <a:r>
              <a:rPr lang="en-GB" sz="1000" b="0" dirty="0">
                <a:latin typeface="Roboto" panose="02000000000000000000"/>
                <a:ea typeface="Roboto" panose="02000000000000000000" pitchFamily="2" charset="0"/>
                <a:cs typeface="Tahoma" panose="020B0604030504040204" pitchFamily="34" charset="0"/>
              </a:rPr>
              <a:t>. A warning message is displayed, asking if you want to continue. </a:t>
            </a:r>
          </a:p>
        </p:txBody>
      </p:sp>
      <p:sp>
        <p:nvSpPr>
          <p:cNvPr id="11" name="Rectangle: Rounded Corners 10">
            <a:extLst>
              <a:ext uri="{FF2B5EF4-FFF2-40B4-BE49-F238E27FC236}">
                <a16:creationId xmlns:a16="http://schemas.microsoft.com/office/drawing/2014/main" xmlns="" id="{47E8A18F-108A-470C-B326-E0D95EB4BFFE}"/>
              </a:ext>
            </a:extLst>
          </p:cNvPr>
          <p:cNvSpPr/>
          <p:nvPr/>
        </p:nvSpPr>
        <p:spPr>
          <a:xfrm>
            <a:off x="5026557" y="5810801"/>
            <a:ext cx="1818121" cy="22166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Box 10">
            <a:extLst>
              <a:ext uri="{FF2B5EF4-FFF2-40B4-BE49-F238E27FC236}">
                <a16:creationId xmlns:a16="http://schemas.microsoft.com/office/drawing/2014/main" xmlns="" id="{6E5CA9CB-7C9E-4BA8-AA5D-75BD52F11368}"/>
              </a:ext>
            </a:extLst>
          </p:cNvPr>
          <p:cNvSpPr txBox="1">
            <a:spLocks noChangeArrowheads="1"/>
          </p:cNvSpPr>
          <p:nvPr/>
        </p:nvSpPr>
        <p:spPr bwMode="auto">
          <a:xfrm>
            <a:off x="654992" y="6331706"/>
            <a:ext cx="6274446"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a:t>
            </a:r>
            <a:r>
              <a:rPr lang="en-GB" sz="1000" dirty="0">
                <a:latin typeface="Roboto" panose="02000000000000000000"/>
                <a:ea typeface="Roboto" panose="02000000000000000000" pitchFamily="2" charset="0"/>
                <a:cs typeface="Tahoma" panose="020B0604030504040204" pitchFamily="34" charset="0"/>
              </a:rPr>
              <a:t> </a:t>
            </a:r>
            <a:r>
              <a:rPr lang="en-GB" sz="1000" b="0" dirty="0">
                <a:latin typeface="Roboto" panose="02000000000000000000"/>
                <a:ea typeface="Roboto" panose="02000000000000000000" pitchFamily="2" charset="0"/>
                <a:cs typeface="Tahoma" panose="020B0604030504040204" pitchFamily="34" charset="0"/>
              </a:rPr>
              <a:t>The interview schedule is published to candidates and emails are sent. The scheduling status is updated to Published to Candidates. </a:t>
            </a:r>
          </a:p>
        </p:txBody>
      </p:sp>
      <p:sp>
        <p:nvSpPr>
          <p:cNvPr id="22" name="Text Box 10">
            <a:extLst>
              <a:ext uri="{FF2B5EF4-FFF2-40B4-BE49-F238E27FC236}">
                <a16:creationId xmlns:a16="http://schemas.microsoft.com/office/drawing/2014/main" xmlns="" id="{91A38A0B-7166-4210-B37E-3BBC8F597B50}"/>
              </a:ext>
            </a:extLst>
          </p:cNvPr>
          <p:cNvSpPr txBox="1">
            <a:spLocks noChangeArrowheads="1"/>
          </p:cNvSpPr>
          <p:nvPr/>
        </p:nvSpPr>
        <p:spPr bwMode="auto">
          <a:xfrm>
            <a:off x="628650" y="4767749"/>
            <a:ext cx="6307687"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OK</a:t>
            </a:r>
            <a:r>
              <a:rPr lang="en-GB" sz="1000" b="0" dirty="0">
                <a:latin typeface="Roboto" panose="02000000000000000000"/>
                <a:ea typeface="Roboto" panose="02000000000000000000" pitchFamily="2" charset="0"/>
                <a:cs typeface="Tahoma" panose="020B0604030504040204" pitchFamily="34" charset="0"/>
              </a:rPr>
              <a:t>.</a:t>
            </a:r>
            <a:r>
              <a:rPr lang="en-GB" sz="1000" dirty="0">
                <a:latin typeface="Roboto" panose="02000000000000000000"/>
                <a:ea typeface="Roboto" panose="02000000000000000000" pitchFamily="2" charset="0"/>
                <a:cs typeface="Tahoma" panose="020B0604030504040204" pitchFamily="34" charset="0"/>
              </a:rPr>
              <a:t> </a:t>
            </a:r>
            <a:r>
              <a:rPr lang="en-GB" sz="1000" b="0" dirty="0">
                <a:latin typeface="Roboto" panose="02000000000000000000"/>
                <a:ea typeface="Roboto" panose="02000000000000000000" pitchFamily="2" charset="0"/>
                <a:cs typeface="Tahoma" panose="020B0604030504040204" pitchFamily="34" charset="0"/>
              </a:rPr>
              <a:t>The interview schedule is published to candidates and emails are sent. The scheduling status is updated to Published to Candidates. </a:t>
            </a:r>
          </a:p>
        </p:txBody>
      </p:sp>
      <p:pic>
        <p:nvPicPr>
          <p:cNvPr id="12" name="Picture 11">
            <a:extLst>
              <a:ext uri="{FF2B5EF4-FFF2-40B4-BE49-F238E27FC236}">
                <a16:creationId xmlns:a16="http://schemas.microsoft.com/office/drawing/2014/main" xmlns="" id="{BB3A0C50-B800-40DD-BC03-D04B9210790D}"/>
              </a:ext>
            </a:extLst>
          </p:cNvPr>
          <p:cNvPicPr>
            <a:picLocks noChangeAspect="1"/>
          </p:cNvPicPr>
          <p:nvPr/>
        </p:nvPicPr>
        <p:blipFill rotWithShape="1">
          <a:blip r:embed="rId4"/>
          <a:srcRect r="5840" b="15202"/>
          <a:stretch/>
        </p:blipFill>
        <p:spPr>
          <a:xfrm>
            <a:off x="636409" y="2024573"/>
            <a:ext cx="6293030" cy="1945108"/>
          </a:xfrm>
          <a:prstGeom prst="rect">
            <a:avLst/>
          </a:prstGeom>
          <a:ln w="12700">
            <a:solidFill>
              <a:schemeClr val="tx1"/>
            </a:solidFill>
          </a:ln>
        </p:spPr>
      </p:pic>
      <p:sp>
        <p:nvSpPr>
          <p:cNvPr id="24" name="Rectangle: Rounded Corners 23">
            <a:extLst>
              <a:ext uri="{FF2B5EF4-FFF2-40B4-BE49-F238E27FC236}">
                <a16:creationId xmlns:a16="http://schemas.microsoft.com/office/drawing/2014/main" xmlns="" id="{4CDD6F63-49F6-49CD-897F-F7EE001ABE0B}"/>
              </a:ext>
            </a:extLst>
          </p:cNvPr>
          <p:cNvSpPr/>
          <p:nvPr/>
        </p:nvSpPr>
        <p:spPr>
          <a:xfrm>
            <a:off x="756294" y="3069880"/>
            <a:ext cx="108013" cy="1108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xmlns="" id="{C7D75E0C-80A4-4C3B-8C3F-D49AC8E63951}"/>
              </a:ext>
            </a:extLst>
          </p:cNvPr>
          <p:cNvSpPr/>
          <p:nvPr/>
        </p:nvSpPr>
        <p:spPr>
          <a:xfrm>
            <a:off x="684287" y="2076762"/>
            <a:ext cx="792088" cy="19505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025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C5B0D0BD-BE68-4BB0-908B-763B8D01CDA1}"/>
              </a:ext>
            </a:extLst>
          </p:cNvPr>
          <p:cNvPicPr>
            <a:picLocks noChangeAspect="1"/>
          </p:cNvPicPr>
          <p:nvPr/>
        </p:nvPicPr>
        <p:blipFill>
          <a:blip r:embed="rId2"/>
          <a:stretch>
            <a:fillRect/>
          </a:stretch>
        </p:blipFill>
        <p:spPr>
          <a:xfrm>
            <a:off x="3972208" y="6139425"/>
            <a:ext cx="2955807" cy="730259"/>
          </a:xfrm>
          <a:prstGeom prst="rect">
            <a:avLst/>
          </a:prstGeom>
          <a:ln w="12700">
            <a:solidFill>
              <a:schemeClr val="tx1">
                <a:alpha val="99000"/>
              </a:schemeClr>
            </a:solidFill>
          </a:ln>
        </p:spPr>
      </p:pic>
      <p:pic>
        <p:nvPicPr>
          <p:cNvPr id="35" name="Picture 34">
            <a:extLst>
              <a:ext uri="{FF2B5EF4-FFF2-40B4-BE49-F238E27FC236}">
                <a16:creationId xmlns:a16="http://schemas.microsoft.com/office/drawing/2014/main" xmlns="" id="{5452AC68-0A74-459E-A708-31FDB99CC9D3}"/>
              </a:ext>
            </a:extLst>
          </p:cNvPr>
          <p:cNvPicPr>
            <a:picLocks noChangeAspect="1"/>
          </p:cNvPicPr>
          <p:nvPr/>
        </p:nvPicPr>
        <p:blipFill>
          <a:blip r:embed="rId3"/>
          <a:stretch>
            <a:fillRect/>
          </a:stretch>
        </p:blipFill>
        <p:spPr>
          <a:xfrm rot="20724513">
            <a:off x="5038331" y="6651426"/>
            <a:ext cx="499915" cy="769441"/>
          </a:xfrm>
          <a:prstGeom prst="rect">
            <a:avLst/>
          </a:prstGeom>
        </p:spPr>
      </p:pic>
      <p:sp>
        <p:nvSpPr>
          <p:cNvPr id="2" name="Title 1">
            <a:extLst>
              <a:ext uri="{FF2B5EF4-FFF2-40B4-BE49-F238E27FC236}">
                <a16:creationId xmlns:a16="http://schemas.microsoft.com/office/drawing/2014/main" xmlns="" id="{26E53293-EF5B-4D48-B761-61263BEC28EA}"/>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25" name="Text Box 10">
            <a:extLst>
              <a:ext uri="{FF2B5EF4-FFF2-40B4-BE49-F238E27FC236}">
                <a16:creationId xmlns:a16="http://schemas.microsoft.com/office/drawing/2014/main" xmlns="" id="{26638D72-C52D-4829-94FB-1EF04B3E0DDE}"/>
              </a:ext>
            </a:extLst>
          </p:cNvPr>
          <p:cNvSpPr txBox="1">
            <a:spLocks noChangeArrowheads="1"/>
          </p:cNvSpPr>
          <p:nvPr/>
        </p:nvSpPr>
        <p:spPr bwMode="auto">
          <a:xfrm>
            <a:off x="634603" y="5583166"/>
            <a:ext cx="628481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9 </a:t>
            </a:r>
            <a:r>
              <a:rPr lang="en-GB" sz="1200" dirty="0">
                <a:solidFill>
                  <a:srgbClr val="F43131"/>
                </a:solidFill>
                <a:latin typeface="Roboto" panose="02000000000000000000" pitchFamily="2" charset="0"/>
                <a:ea typeface="Roboto" panose="02000000000000000000" pitchFamily="2" charset="0"/>
                <a:sym typeface="Wingdings" pitchFamily="2" charset="2"/>
              </a:rPr>
              <a:t> Printing the interview schedule and exporting to Excel</a:t>
            </a:r>
          </a:p>
        </p:txBody>
      </p:sp>
      <p:sp>
        <p:nvSpPr>
          <p:cNvPr id="26" name="Text Box 10">
            <a:extLst>
              <a:ext uri="{FF2B5EF4-FFF2-40B4-BE49-F238E27FC236}">
                <a16:creationId xmlns:a16="http://schemas.microsoft.com/office/drawing/2014/main" xmlns="" id="{0F923426-AE1D-46ED-ACEA-223C07E042D5}"/>
              </a:ext>
            </a:extLst>
          </p:cNvPr>
          <p:cNvSpPr txBox="1">
            <a:spLocks noChangeArrowheads="1"/>
          </p:cNvSpPr>
          <p:nvPr/>
        </p:nvSpPr>
        <p:spPr bwMode="auto">
          <a:xfrm>
            <a:off x="627227" y="5833421"/>
            <a:ext cx="6308017" cy="153231"/>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You can print the interview schedule or export the schedule data to Microsoft Excel.  </a:t>
            </a:r>
          </a:p>
        </p:txBody>
      </p:sp>
      <p:sp>
        <p:nvSpPr>
          <p:cNvPr id="28" name="Text Box 10">
            <a:extLst>
              <a:ext uri="{FF2B5EF4-FFF2-40B4-BE49-F238E27FC236}">
                <a16:creationId xmlns:a16="http://schemas.microsoft.com/office/drawing/2014/main" xmlns="" id="{07F6C466-0982-432E-B56E-0D407442C7CD}"/>
              </a:ext>
            </a:extLst>
          </p:cNvPr>
          <p:cNvSpPr txBox="1">
            <a:spLocks noChangeArrowheads="1"/>
          </p:cNvSpPr>
          <p:nvPr/>
        </p:nvSpPr>
        <p:spPr bwMode="auto">
          <a:xfrm>
            <a:off x="627227" y="6090790"/>
            <a:ext cx="2961124" cy="769441"/>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print the schedule from the Publish to Candidates page:</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Print Schedule</a:t>
            </a:r>
            <a:r>
              <a:rPr lang="en-GB" sz="1000" b="0" dirty="0">
                <a:latin typeface="Roboto" panose="02000000000000000000"/>
                <a:ea typeface="Roboto" panose="02000000000000000000" pitchFamily="2" charset="0"/>
                <a:cs typeface="Tahoma" panose="020B0604030504040204" pitchFamily="34" charset="0"/>
              </a:rPr>
              <a:t>. A preview window opens.</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the </a:t>
            </a:r>
            <a:r>
              <a:rPr lang="en-GB" sz="1000" dirty="0">
                <a:latin typeface="Roboto" panose="02000000000000000000"/>
                <a:ea typeface="Roboto" panose="02000000000000000000" pitchFamily="2" charset="0"/>
                <a:cs typeface="Tahoma" panose="020B0604030504040204" pitchFamily="34" charset="0"/>
              </a:rPr>
              <a:t>print icon</a:t>
            </a:r>
            <a:r>
              <a:rPr lang="en-GB" sz="1000" b="0" dirty="0">
                <a:latin typeface="Roboto" panose="02000000000000000000"/>
                <a:ea typeface="Roboto" panose="02000000000000000000" pitchFamily="2" charset="0"/>
                <a:cs typeface="Tahoma" panose="020B0604030504040204" pitchFamily="34" charset="0"/>
              </a:rPr>
              <a:t> to print the schedule. </a:t>
            </a:r>
            <a:endParaRPr lang="en-GB" sz="1000" dirty="0">
              <a:latin typeface="Roboto" panose="02000000000000000000"/>
              <a:ea typeface="Roboto" panose="02000000000000000000" pitchFamily="2" charset="0"/>
              <a:cs typeface="Tahoma" panose="020B0604030504040204" pitchFamily="34" charset="0"/>
            </a:endParaRPr>
          </a:p>
        </p:txBody>
      </p:sp>
      <p:sp>
        <p:nvSpPr>
          <p:cNvPr id="31" name="Text Box 10">
            <a:extLst>
              <a:ext uri="{FF2B5EF4-FFF2-40B4-BE49-F238E27FC236}">
                <a16:creationId xmlns:a16="http://schemas.microsoft.com/office/drawing/2014/main" xmlns="" id="{A41DC76B-3481-4150-9169-EDC6DF70DFD9}"/>
              </a:ext>
            </a:extLst>
          </p:cNvPr>
          <p:cNvSpPr txBox="1">
            <a:spLocks noChangeArrowheads="1"/>
          </p:cNvSpPr>
          <p:nvPr/>
        </p:nvSpPr>
        <p:spPr bwMode="auto">
          <a:xfrm>
            <a:off x="640122" y="7720937"/>
            <a:ext cx="2963035" cy="538609"/>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export the schedule to Excel:</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Export Excel Schedule</a:t>
            </a:r>
            <a:r>
              <a:rPr lang="en-GB" sz="1000" b="0" dirty="0">
                <a:latin typeface="Roboto" panose="02000000000000000000"/>
                <a:ea typeface="Roboto" panose="02000000000000000000" pitchFamily="2" charset="0"/>
                <a:cs typeface="Tahoma" panose="020B0604030504040204" pitchFamily="34" charset="0"/>
              </a:rPr>
              <a:t>. The schedule data is downloaded in Excel format. </a:t>
            </a:r>
            <a:endParaRPr lang="en-GB" sz="1000" dirty="0">
              <a:latin typeface="Roboto" panose="02000000000000000000"/>
              <a:ea typeface="Roboto" panose="02000000000000000000" pitchFamily="2" charset="0"/>
              <a:cs typeface="Tahoma" panose="020B0604030504040204" pitchFamily="34" charset="0"/>
            </a:endParaRPr>
          </a:p>
        </p:txBody>
      </p:sp>
      <p:pic>
        <p:nvPicPr>
          <p:cNvPr id="32" name="Picture 31">
            <a:extLst>
              <a:ext uri="{FF2B5EF4-FFF2-40B4-BE49-F238E27FC236}">
                <a16:creationId xmlns:a16="http://schemas.microsoft.com/office/drawing/2014/main" xmlns="" id="{E2A751DA-3AC0-4D25-B6C0-8E1CA0481EA3}"/>
              </a:ext>
            </a:extLst>
          </p:cNvPr>
          <p:cNvPicPr>
            <a:picLocks noChangeAspect="1"/>
          </p:cNvPicPr>
          <p:nvPr/>
        </p:nvPicPr>
        <p:blipFill>
          <a:blip r:embed="rId4"/>
          <a:stretch>
            <a:fillRect/>
          </a:stretch>
        </p:blipFill>
        <p:spPr>
          <a:xfrm>
            <a:off x="3969379" y="7720937"/>
            <a:ext cx="2963036" cy="680290"/>
          </a:xfrm>
          <a:prstGeom prst="rect">
            <a:avLst/>
          </a:prstGeom>
          <a:ln w="12700">
            <a:solidFill>
              <a:schemeClr val="tx1"/>
            </a:solidFill>
          </a:ln>
        </p:spPr>
      </p:pic>
      <p:sp>
        <p:nvSpPr>
          <p:cNvPr id="33" name="Rectangle: Rounded Corners 32">
            <a:extLst>
              <a:ext uri="{FF2B5EF4-FFF2-40B4-BE49-F238E27FC236}">
                <a16:creationId xmlns:a16="http://schemas.microsoft.com/office/drawing/2014/main" xmlns="" id="{18632936-7391-47A3-9FD4-1C0CA531ECD1}"/>
              </a:ext>
            </a:extLst>
          </p:cNvPr>
          <p:cNvSpPr/>
          <p:nvPr/>
        </p:nvSpPr>
        <p:spPr>
          <a:xfrm>
            <a:off x="4041487" y="7830903"/>
            <a:ext cx="2615281" cy="3429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xmlns="" id="{C428FA2E-040A-4CFA-BA9D-700F40A5467D}"/>
              </a:ext>
            </a:extLst>
          </p:cNvPr>
          <p:cNvPicPr>
            <a:picLocks noChangeAspect="1"/>
          </p:cNvPicPr>
          <p:nvPr/>
        </p:nvPicPr>
        <p:blipFill>
          <a:blip r:embed="rId5"/>
          <a:stretch>
            <a:fillRect/>
          </a:stretch>
        </p:blipFill>
        <p:spPr>
          <a:xfrm>
            <a:off x="4949473" y="7015801"/>
            <a:ext cx="1979614" cy="608347"/>
          </a:xfrm>
          <a:prstGeom prst="rect">
            <a:avLst/>
          </a:prstGeom>
          <a:ln w="12700">
            <a:solidFill>
              <a:schemeClr val="tx1"/>
            </a:solidFill>
          </a:ln>
        </p:spPr>
      </p:pic>
      <p:sp>
        <p:nvSpPr>
          <p:cNvPr id="30" name="Rectangle: Rounded Corners 29">
            <a:extLst>
              <a:ext uri="{FF2B5EF4-FFF2-40B4-BE49-F238E27FC236}">
                <a16:creationId xmlns:a16="http://schemas.microsoft.com/office/drawing/2014/main" xmlns="" id="{CBEAB868-2FCC-4BD3-9C7C-4072CBC35BA2}"/>
              </a:ext>
            </a:extLst>
          </p:cNvPr>
          <p:cNvSpPr/>
          <p:nvPr/>
        </p:nvSpPr>
        <p:spPr>
          <a:xfrm>
            <a:off x="5853412" y="7131315"/>
            <a:ext cx="628115" cy="41334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 Box 10">
            <a:extLst>
              <a:ext uri="{FF2B5EF4-FFF2-40B4-BE49-F238E27FC236}">
                <a16:creationId xmlns:a16="http://schemas.microsoft.com/office/drawing/2014/main" xmlns="" id="{C2CCBDF4-8940-4B65-8D7D-B13B3843FB85}"/>
              </a:ext>
            </a:extLst>
          </p:cNvPr>
          <p:cNvSpPr txBox="1">
            <a:spLocks noChangeArrowheads="1"/>
          </p:cNvSpPr>
          <p:nvPr/>
        </p:nvSpPr>
        <p:spPr bwMode="auto">
          <a:xfrm>
            <a:off x="634603" y="1029015"/>
            <a:ext cx="628481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8 </a:t>
            </a:r>
            <a:r>
              <a:rPr lang="en-GB" sz="1200" dirty="0">
                <a:solidFill>
                  <a:srgbClr val="F43131"/>
                </a:solidFill>
                <a:latin typeface="Roboto" panose="02000000000000000000" pitchFamily="2" charset="0"/>
                <a:ea typeface="Roboto" panose="02000000000000000000" pitchFamily="2" charset="0"/>
                <a:sym typeface="Wingdings" pitchFamily="2" charset="2"/>
              </a:rPr>
              <a:t> Finalising the schedule </a:t>
            </a:r>
          </a:p>
        </p:txBody>
      </p:sp>
      <p:sp>
        <p:nvSpPr>
          <p:cNvPr id="42" name="Text Box 10">
            <a:extLst>
              <a:ext uri="{FF2B5EF4-FFF2-40B4-BE49-F238E27FC236}">
                <a16:creationId xmlns:a16="http://schemas.microsoft.com/office/drawing/2014/main" xmlns="" id="{DAD2F697-CE0D-491C-A756-8002BE9DB689}"/>
              </a:ext>
            </a:extLst>
          </p:cNvPr>
          <p:cNvSpPr txBox="1">
            <a:spLocks noChangeArrowheads="1"/>
          </p:cNvSpPr>
          <p:nvPr/>
        </p:nvSpPr>
        <p:spPr bwMode="auto">
          <a:xfrm>
            <a:off x="641600" y="1279270"/>
            <a:ext cx="6293644"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When a candidate selects and confirms an interview slot, the date and time of the slot is displayed on the Publish to Candidates page. When all candidates have selected an interview slot, you must finalise the schedule.  </a:t>
            </a:r>
          </a:p>
        </p:txBody>
      </p:sp>
      <p:sp>
        <p:nvSpPr>
          <p:cNvPr id="43" name="Text Box 10">
            <a:extLst>
              <a:ext uri="{FF2B5EF4-FFF2-40B4-BE49-F238E27FC236}">
                <a16:creationId xmlns:a16="http://schemas.microsoft.com/office/drawing/2014/main" xmlns="" id="{A6BC02DB-2E96-40DF-A955-13EE2B74C6F4}"/>
              </a:ext>
            </a:extLst>
          </p:cNvPr>
          <p:cNvSpPr txBox="1">
            <a:spLocks noChangeArrowheads="1"/>
          </p:cNvSpPr>
          <p:nvPr/>
        </p:nvSpPr>
        <p:spPr bwMode="auto">
          <a:xfrm>
            <a:off x="634603" y="1814581"/>
            <a:ext cx="1975247" cy="1231106"/>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From the Interviews tab:</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Edit </a:t>
            </a:r>
            <a:r>
              <a:rPr lang="en-GB" sz="1000" b="0" dirty="0">
                <a:latin typeface="Roboto" panose="02000000000000000000"/>
                <a:ea typeface="Roboto" panose="02000000000000000000" pitchFamily="2" charset="0"/>
                <a:cs typeface="Tahoma" panose="020B0604030504040204" pitchFamily="34" charset="0"/>
              </a:rPr>
              <a:t>on the schedule  displayed in the schedules pane. The schedule opens. </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Publish to Candidates</a:t>
            </a:r>
            <a:r>
              <a:rPr lang="en-GB" sz="1000" b="0" dirty="0">
                <a:latin typeface="Roboto" panose="02000000000000000000"/>
                <a:ea typeface="Roboto" panose="02000000000000000000" pitchFamily="2" charset="0"/>
                <a:cs typeface="Tahoma" panose="020B0604030504040204" pitchFamily="34" charset="0"/>
              </a:rPr>
              <a:t>. The candidates and their selected slots are displayed. </a:t>
            </a:r>
          </a:p>
        </p:txBody>
      </p:sp>
      <p:pic>
        <p:nvPicPr>
          <p:cNvPr id="44" name="Picture 43">
            <a:extLst>
              <a:ext uri="{FF2B5EF4-FFF2-40B4-BE49-F238E27FC236}">
                <a16:creationId xmlns:a16="http://schemas.microsoft.com/office/drawing/2014/main" xmlns="" id="{781637A9-3E89-4AAF-8B74-FA5503F95024}"/>
              </a:ext>
            </a:extLst>
          </p:cNvPr>
          <p:cNvPicPr>
            <a:picLocks noChangeAspect="1"/>
          </p:cNvPicPr>
          <p:nvPr/>
        </p:nvPicPr>
        <p:blipFill>
          <a:blip r:embed="rId6"/>
          <a:stretch>
            <a:fillRect/>
          </a:stretch>
        </p:blipFill>
        <p:spPr>
          <a:xfrm>
            <a:off x="2790825" y="1831561"/>
            <a:ext cx="4128839" cy="930443"/>
          </a:xfrm>
          <a:prstGeom prst="rect">
            <a:avLst/>
          </a:prstGeom>
          <a:ln w="12700">
            <a:solidFill>
              <a:schemeClr val="tx1"/>
            </a:solidFill>
          </a:ln>
        </p:spPr>
      </p:pic>
      <p:sp>
        <p:nvSpPr>
          <p:cNvPr id="45" name="Rectangle: Rounded Corners 44">
            <a:extLst>
              <a:ext uri="{FF2B5EF4-FFF2-40B4-BE49-F238E27FC236}">
                <a16:creationId xmlns:a16="http://schemas.microsoft.com/office/drawing/2014/main" xmlns="" id="{E1DE22C3-2DA4-48FF-9E7E-51BA1B53CEC0}"/>
              </a:ext>
            </a:extLst>
          </p:cNvPr>
          <p:cNvSpPr/>
          <p:nvPr/>
        </p:nvSpPr>
        <p:spPr>
          <a:xfrm>
            <a:off x="6480931" y="2545544"/>
            <a:ext cx="185300" cy="17347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xmlns="" id="{2F49C225-7862-487E-99A7-4E7AEF8C02EF}"/>
              </a:ext>
            </a:extLst>
          </p:cNvPr>
          <p:cNvPicPr>
            <a:picLocks noChangeAspect="1"/>
          </p:cNvPicPr>
          <p:nvPr/>
        </p:nvPicPr>
        <p:blipFill rotWithShape="1">
          <a:blip r:embed="rId7"/>
          <a:srcRect t="23286" b="16521"/>
          <a:stretch/>
        </p:blipFill>
        <p:spPr>
          <a:xfrm>
            <a:off x="4959998" y="3020511"/>
            <a:ext cx="1983830" cy="574955"/>
          </a:xfrm>
          <a:prstGeom prst="rect">
            <a:avLst/>
          </a:prstGeom>
          <a:ln w="12700">
            <a:solidFill>
              <a:schemeClr val="tx1"/>
            </a:solidFill>
          </a:ln>
        </p:spPr>
      </p:pic>
      <p:pic>
        <p:nvPicPr>
          <p:cNvPr id="47" name="Picture 46">
            <a:extLst>
              <a:ext uri="{FF2B5EF4-FFF2-40B4-BE49-F238E27FC236}">
                <a16:creationId xmlns:a16="http://schemas.microsoft.com/office/drawing/2014/main" xmlns="" id="{6CFC736C-C847-4ADA-BA35-A861E04D9359}"/>
              </a:ext>
            </a:extLst>
          </p:cNvPr>
          <p:cNvPicPr>
            <a:picLocks noChangeAspect="1"/>
          </p:cNvPicPr>
          <p:nvPr/>
        </p:nvPicPr>
        <p:blipFill>
          <a:blip r:embed="rId3"/>
          <a:stretch>
            <a:fillRect/>
          </a:stretch>
        </p:blipFill>
        <p:spPr>
          <a:xfrm>
            <a:off x="5182469" y="3478121"/>
            <a:ext cx="499915" cy="798645"/>
          </a:xfrm>
          <a:prstGeom prst="rect">
            <a:avLst/>
          </a:prstGeom>
        </p:spPr>
      </p:pic>
      <p:pic>
        <p:nvPicPr>
          <p:cNvPr id="48" name="Picture 47">
            <a:extLst>
              <a:ext uri="{FF2B5EF4-FFF2-40B4-BE49-F238E27FC236}">
                <a16:creationId xmlns:a16="http://schemas.microsoft.com/office/drawing/2014/main" xmlns="" id="{D2D06CF4-2D5C-42E4-8F9B-2E1FD4779CCC}"/>
              </a:ext>
            </a:extLst>
          </p:cNvPr>
          <p:cNvPicPr>
            <a:picLocks noChangeAspect="1"/>
          </p:cNvPicPr>
          <p:nvPr/>
        </p:nvPicPr>
        <p:blipFill>
          <a:blip r:embed="rId8"/>
          <a:stretch>
            <a:fillRect/>
          </a:stretch>
        </p:blipFill>
        <p:spPr>
          <a:xfrm>
            <a:off x="2802825" y="3693834"/>
            <a:ext cx="4128840" cy="807790"/>
          </a:xfrm>
          <a:prstGeom prst="rect">
            <a:avLst/>
          </a:prstGeom>
          <a:ln w="12700">
            <a:solidFill>
              <a:schemeClr val="tx1"/>
            </a:solidFill>
          </a:ln>
        </p:spPr>
      </p:pic>
      <p:sp>
        <p:nvSpPr>
          <p:cNvPr id="49" name="Rectangle: Rounded Corners 48">
            <a:extLst>
              <a:ext uri="{FF2B5EF4-FFF2-40B4-BE49-F238E27FC236}">
                <a16:creationId xmlns:a16="http://schemas.microsoft.com/office/drawing/2014/main" xmlns="" id="{E1B43A2A-2FB3-478C-A8FE-C7BDCD8FE2F0}"/>
              </a:ext>
            </a:extLst>
          </p:cNvPr>
          <p:cNvSpPr/>
          <p:nvPr/>
        </p:nvSpPr>
        <p:spPr>
          <a:xfrm>
            <a:off x="6011931" y="4226952"/>
            <a:ext cx="864096" cy="19372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 Box 66">
            <a:extLst>
              <a:ext uri="{FF2B5EF4-FFF2-40B4-BE49-F238E27FC236}">
                <a16:creationId xmlns:a16="http://schemas.microsoft.com/office/drawing/2014/main" xmlns="" id="{412BEEA7-C08D-4104-B3A5-9A00F66EEBF1}"/>
              </a:ext>
            </a:extLst>
          </p:cNvPr>
          <p:cNvSpPr txBox="1">
            <a:spLocks noChangeArrowheads="1"/>
          </p:cNvSpPr>
          <p:nvPr/>
        </p:nvSpPr>
        <p:spPr bwMode="auto">
          <a:xfrm>
            <a:off x="627702" y="4609456"/>
            <a:ext cx="6308137" cy="72460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4000" tIns="54000" rIns="54000" bIns="54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eaLnBrk="1" hangingPunct="1">
              <a:spcBef>
                <a:spcPct val="50000"/>
              </a:spcBef>
            </a:pPr>
            <a:r>
              <a:rPr lang="en-GB" altLang="en-US" sz="1000" dirty="0">
                <a:latin typeface="Tahoma" panose="020B0604030504040204" pitchFamily="34" charset="0"/>
              </a:rPr>
              <a:t>Note</a:t>
            </a:r>
            <a:r>
              <a:rPr lang="en-GB" altLang="en-US" sz="1000" b="0" dirty="0">
                <a:latin typeface="Tahoma" panose="020B0604030504040204" pitchFamily="34" charset="0"/>
              </a:rPr>
              <a:t>: </a:t>
            </a:r>
            <a:r>
              <a:rPr lang="en-GB" altLang="en-US" sz="1000" b="0" dirty="0">
                <a:latin typeface="Roboto" panose="02000000000000000000"/>
                <a:ea typeface="Roboto" panose="02000000000000000000" pitchFamily="2" charset="0"/>
                <a:cs typeface="Tahoma" panose="020B0604030504040204" pitchFamily="34" charset="0"/>
              </a:rPr>
              <a:t>the schedule can be finalised before all candidates have selected a slot. For example, if some candidates do not respond to emails before the deadline. </a:t>
            </a:r>
            <a:r>
              <a:rPr lang="en-US" sz="1000" b="0" dirty="0">
                <a:latin typeface="Roboto" panose="02000000000000000000"/>
                <a:cs typeface="Tahoma" panose="020B0604030504040204" pitchFamily="34" charset="0"/>
              </a:rPr>
              <a:t>However, it is recommended that the schedule is not </a:t>
            </a:r>
            <a:r>
              <a:rPr lang="en-US" sz="1000" b="0" dirty="0" err="1">
                <a:latin typeface="Roboto" panose="02000000000000000000"/>
                <a:cs typeface="Tahoma" panose="020B0604030504040204" pitchFamily="34" charset="0"/>
              </a:rPr>
              <a:t>finalised</a:t>
            </a:r>
            <a:r>
              <a:rPr lang="en-US" sz="1000" b="0" dirty="0">
                <a:latin typeface="Roboto" panose="02000000000000000000"/>
                <a:cs typeface="Tahoma" panose="020B0604030504040204" pitchFamily="34" charset="0"/>
              </a:rPr>
              <a:t> before every candidate has either accepted or rejected the interview invitation. Confirmation emails will only go to those who have confirmed their interview slots.</a:t>
            </a:r>
          </a:p>
        </p:txBody>
      </p:sp>
      <p:sp>
        <p:nvSpPr>
          <p:cNvPr id="51" name="Text Box 10">
            <a:extLst>
              <a:ext uri="{FF2B5EF4-FFF2-40B4-BE49-F238E27FC236}">
                <a16:creationId xmlns:a16="http://schemas.microsoft.com/office/drawing/2014/main" xmlns="" id="{A5CB4F55-3F89-4499-8164-F354D40A35CB}"/>
              </a:ext>
            </a:extLst>
          </p:cNvPr>
          <p:cNvSpPr txBox="1">
            <a:spLocks noChangeArrowheads="1"/>
          </p:cNvSpPr>
          <p:nvPr/>
        </p:nvSpPr>
        <p:spPr bwMode="auto">
          <a:xfrm>
            <a:off x="641504" y="3146866"/>
            <a:ext cx="1957866" cy="1384995"/>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finalise the schedule:</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Finalise Schedule</a:t>
            </a:r>
            <a:r>
              <a:rPr lang="en-GB" sz="1000" b="0" dirty="0">
                <a:latin typeface="Roboto" panose="02000000000000000000"/>
                <a:ea typeface="Roboto" panose="02000000000000000000" pitchFamily="2" charset="0"/>
                <a:cs typeface="Tahoma" panose="020B0604030504040204" pitchFamily="34" charset="0"/>
              </a:rPr>
              <a:t>. The Finalise Schedule page opens.</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Finalise Schedule</a:t>
            </a:r>
            <a:r>
              <a:rPr lang="en-GB" sz="1000" b="0" dirty="0">
                <a:latin typeface="Roboto" panose="02000000000000000000"/>
                <a:ea typeface="Roboto" panose="02000000000000000000" pitchFamily="2" charset="0"/>
                <a:cs typeface="Tahoma" panose="020B0604030504040204" pitchFamily="34" charset="0"/>
              </a:rPr>
              <a:t>. The schedule is finalised and confirmation emails are sent to candidates. The scheduling status is updated to Schedule Finalised. </a:t>
            </a:r>
            <a:endParaRPr lang="en-GB" sz="1000" dirty="0">
              <a:latin typeface="Roboto" panose="02000000000000000000"/>
              <a:ea typeface="Roboto" panose="02000000000000000000" pitchFamily="2" charset="0"/>
              <a:cs typeface="Tahoma" panose="020B0604030504040204" pitchFamily="34" charset="0"/>
            </a:endParaRPr>
          </a:p>
        </p:txBody>
      </p:sp>
    </p:spTree>
    <p:extLst>
      <p:ext uri="{BB962C8B-B14F-4D97-AF65-F5344CB8AC3E}">
        <p14:creationId xmlns:p14="http://schemas.microsoft.com/office/powerpoint/2010/main" val="299929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7E9A6-7B68-4798-A4FD-618B57CB127C}"/>
              </a:ext>
            </a:extLst>
          </p:cNvPr>
          <p:cNvSpPr>
            <a:spLocks noGrp="1"/>
          </p:cNvSpPr>
          <p:nvPr>
            <p:ph type="title"/>
          </p:nvPr>
        </p:nvSpPr>
        <p:spPr/>
        <p:txBody>
          <a:bodyPr/>
          <a:lstStyle/>
          <a:p>
            <a:r>
              <a:rPr lang="en-GB" sz="1600" dirty="0">
                <a:latin typeface="Roboto" panose="02000000000000000000" pitchFamily="2" charset="0"/>
                <a:ea typeface="Roboto" panose="02000000000000000000" pitchFamily="2" charset="0"/>
              </a:rPr>
              <a:t>Scheduling interviews and assessments in the E-recruitment system</a:t>
            </a:r>
          </a:p>
        </p:txBody>
      </p:sp>
      <p:sp>
        <p:nvSpPr>
          <p:cNvPr id="3" name="Text Box 10">
            <a:extLst>
              <a:ext uri="{FF2B5EF4-FFF2-40B4-BE49-F238E27FC236}">
                <a16:creationId xmlns:a16="http://schemas.microsoft.com/office/drawing/2014/main" xmlns="" id="{7959EAE0-AC16-4076-8447-4FB3A65D62E9}"/>
              </a:ext>
            </a:extLst>
          </p:cNvPr>
          <p:cNvSpPr txBox="1">
            <a:spLocks noChangeArrowheads="1"/>
          </p:cNvSpPr>
          <p:nvPr/>
        </p:nvSpPr>
        <p:spPr bwMode="auto">
          <a:xfrm>
            <a:off x="644620" y="1038225"/>
            <a:ext cx="628481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72000">
            <a:spAutoFit/>
          </a:bodyPr>
          <a:lstStyle>
            <a:lvl1pPr eaLnBrk="0" hangingPunct="0">
              <a:defRPr sz="2100" b="1">
                <a:solidFill>
                  <a:schemeClr val="tx1"/>
                </a:solidFill>
                <a:latin typeface="Arial" panose="020B0604020202020204" pitchFamily="34" charset="0"/>
              </a:defRPr>
            </a:lvl1pPr>
            <a:lvl2pPr marL="742950" indent="-285750" eaLnBrk="0" hangingPunct="0">
              <a:defRPr sz="2100" b="1">
                <a:solidFill>
                  <a:schemeClr val="tx1"/>
                </a:solidFill>
                <a:latin typeface="Arial" panose="020B0604020202020204" pitchFamily="34" charset="0"/>
              </a:defRPr>
            </a:lvl2pPr>
            <a:lvl3pPr marL="1143000" indent="-228600" eaLnBrk="0" hangingPunct="0">
              <a:defRPr sz="2100" b="1">
                <a:solidFill>
                  <a:schemeClr val="tx1"/>
                </a:solidFill>
                <a:latin typeface="Arial" panose="020B0604020202020204" pitchFamily="34" charset="0"/>
              </a:defRPr>
            </a:lvl3pPr>
            <a:lvl4pPr marL="1600200" indent="-228600" eaLnBrk="0" hangingPunct="0">
              <a:defRPr sz="2100" b="1">
                <a:solidFill>
                  <a:schemeClr val="tx1"/>
                </a:solidFill>
                <a:latin typeface="Arial" panose="020B0604020202020204" pitchFamily="34" charset="0"/>
              </a:defRPr>
            </a:lvl4pPr>
            <a:lvl5pPr marL="2057400" indent="-228600" eaLnBrk="0" hangingPunct="0">
              <a:defRPr sz="2100" b="1">
                <a:solidFill>
                  <a:schemeClr val="tx1"/>
                </a:solidFill>
                <a:latin typeface="Arial" panose="020B0604020202020204" pitchFamily="34" charset="0"/>
              </a:defRPr>
            </a:lvl5pPr>
            <a:lvl6pPr marL="2514600" indent="-228600" eaLnBrk="0" fontAlgn="base" hangingPunct="0">
              <a:spcBef>
                <a:spcPct val="0"/>
              </a:spcBef>
              <a:spcAft>
                <a:spcPct val="0"/>
              </a:spcAft>
              <a:defRPr sz="2100" b="1">
                <a:solidFill>
                  <a:schemeClr val="tx1"/>
                </a:solidFill>
                <a:latin typeface="Arial" panose="020B0604020202020204" pitchFamily="34" charset="0"/>
              </a:defRPr>
            </a:lvl6pPr>
            <a:lvl7pPr marL="2971800" indent="-228600" eaLnBrk="0" fontAlgn="base" hangingPunct="0">
              <a:spcBef>
                <a:spcPct val="0"/>
              </a:spcBef>
              <a:spcAft>
                <a:spcPct val="0"/>
              </a:spcAft>
              <a:defRPr sz="2100" b="1">
                <a:solidFill>
                  <a:schemeClr val="tx1"/>
                </a:solidFill>
                <a:latin typeface="Arial" panose="020B0604020202020204" pitchFamily="34" charset="0"/>
              </a:defRPr>
            </a:lvl7pPr>
            <a:lvl8pPr marL="3429000" indent="-228600" eaLnBrk="0" fontAlgn="base" hangingPunct="0">
              <a:spcBef>
                <a:spcPct val="0"/>
              </a:spcBef>
              <a:spcAft>
                <a:spcPct val="0"/>
              </a:spcAft>
              <a:defRPr sz="2100" b="1">
                <a:solidFill>
                  <a:schemeClr val="tx1"/>
                </a:solidFill>
                <a:latin typeface="Arial" panose="020B0604020202020204" pitchFamily="34" charset="0"/>
              </a:defRPr>
            </a:lvl8pPr>
            <a:lvl9pPr marL="3886200" indent="-228600" eaLnBrk="0" fontAlgn="base" hangingPunct="0">
              <a:spcBef>
                <a:spcPct val="0"/>
              </a:spcBef>
              <a:spcAft>
                <a:spcPct val="0"/>
              </a:spcAft>
              <a:defRPr sz="2100" b="1">
                <a:solidFill>
                  <a:schemeClr val="tx1"/>
                </a:solidFill>
                <a:latin typeface="Arial" panose="020B0604020202020204" pitchFamily="34" charset="0"/>
              </a:defRPr>
            </a:lvl9pPr>
          </a:lstStyle>
          <a:p>
            <a:pPr defTabSz="914400">
              <a:spcBef>
                <a:spcPts val="0"/>
              </a:spcBef>
              <a:defRPr/>
            </a:pPr>
            <a:r>
              <a:rPr lang="en-GB" sz="1200" dirty="0">
                <a:solidFill>
                  <a:srgbClr val="F43131"/>
                </a:solidFill>
                <a:latin typeface="Roboto" panose="02000000000000000000" pitchFamily="2" charset="0"/>
                <a:ea typeface="Roboto" panose="02000000000000000000" pitchFamily="2" charset="0"/>
              </a:rPr>
              <a:t>Step 10 </a:t>
            </a:r>
            <a:r>
              <a:rPr lang="en-GB" sz="1200" dirty="0">
                <a:solidFill>
                  <a:srgbClr val="F43131"/>
                </a:solidFill>
                <a:latin typeface="Roboto" panose="02000000000000000000" pitchFamily="2" charset="0"/>
                <a:ea typeface="Roboto" panose="02000000000000000000" pitchFamily="2" charset="0"/>
                <a:sym typeface="Wingdings" pitchFamily="2" charset="2"/>
              </a:rPr>
              <a:t> Making </a:t>
            </a:r>
            <a:r>
              <a:rPr lang="en-GB" sz="1200" dirty="0" smtClean="0">
                <a:solidFill>
                  <a:srgbClr val="F43131"/>
                </a:solidFill>
                <a:latin typeface="Roboto" panose="02000000000000000000" pitchFamily="2" charset="0"/>
                <a:ea typeface="Roboto" panose="02000000000000000000" pitchFamily="2" charset="0"/>
                <a:sym typeface="Wingdings" pitchFamily="2" charset="2"/>
              </a:rPr>
              <a:t>recommendations </a:t>
            </a:r>
            <a:r>
              <a:rPr lang="en-GB" sz="1200" dirty="0">
                <a:solidFill>
                  <a:srgbClr val="F43131"/>
                </a:solidFill>
                <a:latin typeface="Roboto" panose="02000000000000000000" pitchFamily="2" charset="0"/>
                <a:ea typeface="Roboto" panose="02000000000000000000" pitchFamily="2" charset="0"/>
                <a:sym typeface="Wingdings" pitchFamily="2" charset="2"/>
              </a:rPr>
              <a:t>about candidates after interview </a:t>
            </a:r>
          </a:p>
        </p:txBody>
      </p:sp>
      <p:sp>
        <p:nvSpPr>
          <p:cNvPr id="4" name="Text Box 10">
            <a:extLst>
              <a:ext uri="{FF2B5EF4-FFF2-40B4-BE49-F238E27FC236}">
                <a16:creationId xmlns:a16="http://schemas.microsoft.com/office/drawing/2014/main" xmlns="" id="{B1A85AB8-68D1-4A49-9702-13F700B3C7D8}"/>
              </a:ext>
            </a:extLst>
          </p:cNvPr>
          <p:cNvSpPr txBox="1">
            <a:spLocks noChangeArrowheads="1"/>
          </p:cNvSpPr>
          <p:nvPr/>
        </p:nvSpPr>
        <p:spPr bwMode="auto">
          <a:xfrm>
            <a:off x="640942" y="1290686"/>
            <a:ext cx="6293644" cy="30777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After interviews have been conducted, you must </a:t>
            </a:r>
            <a:r>
              <a:rPr lang="en-US" sz="1000" b="0" dirty="0">
                <a:latin typeface="Roboto" panose="02000000000000000000"/>
                <a:cs typeface="Tahoma" panose="020B0604030504040204" pitchFamily="34" charset="0"/>
              </a:rPr>
              <a:t>make recommendations for each candidate so that unsuccessful candidates can be informed, and the successful candidate can be progressed to the next stage.</a:t>
            </a:r>
          </a:p>
        </p:txBody>
      </p:sp>
      <p:sp>
        <p:nvSpPr>
          <p:cNvPr id="5" name="Text Box 10">
            <a:extLst>
              <a:ext uri="{FF2B5EF4-FFF2-40B4-BE49-F238E27FC236}">
                <a16:creationId xmlns:a16="http://schemas.microsoft.com/office/drawing/2014/main" xmlns="" id="{5349DB93-3328-4E94-B031-A49DAAEAC69A}"/>
              </a:ext>
            </a:extLst>
          </p:cNvPr>
          <p:cNvSpPr txBox="1">
            <a:spLocks noChangeArrowheads="1"/>
          </p:cNvSpPr>
          <p:nvPr/>
        </p:nvSpPr>
        <p:spPr bwMode="auto">
          <a:xfrm>
            <a:off x="628651" y="1835092"/>
            <a:ext cx="1981200" cy="692497"/>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To make recommendations after an interview:</a:t>
            </a: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From the Panel Home tab, select the vacancy.</a:t>
            </a:r>
          </a:p>
        </p:txBody>
      </p:sp>
      <p:pic>
        <p:nvPicPr>
          <p:cNvPr id="6" name="Picture 5">
            <a:extLst>
              <a:ext uri="{FF2B5EF4-FFF2-40B4-BE49-F238E27FC236}">
                <a16:creationId xmlns:a16="http://schemas.microsoft.com/office/drawing/2014/main" xmlns="" id="{1BA5F862-5F35-4009-8F41-16F93DEFFCA1}"/>
              </a:ext>
            </a:extLst>
          </p:cNvPr>
          <p:cNvPicPr>
            <a:picLocks noChangeAspect="1"/>
          </p:cNvPicPr>
          <p:nvPr/>
        </p:nvPicPr>
        <p:blipFill rotWithShape="1">
          <a:blip r:embed="rId2"/>
          <a:srcRect r="2675"/>
          <a:stretch/>
        </p:blipFill>
        <p:spPr>
          <a:xfrm>
            <a:off x="2790825" y="1835092"/>
            <a:ext cx="4138613" cy="1333616"/>
          </a:xfrm>
          <a:prstGeom prst="rect">
            <a:avLst/>
          </a:prstGeom>
          <a:ln w="12700">
            <a:solidFill>
              <a:schemeClr val="tx1"/>
            </a:solidFill>
          </a:ln>
        </p:spPr>
      </p:pic>
      <p:pic>
        <p:nvPicPr>
          <p:cNvPr id="7" name="Picture 6">
            <a:extLst>
              <a:ext uri="{FF2B5EF4-FFF2-40B4-BE49-F238E27FC236}">
                <a16:creationId xmlns:a16="http://schemas.microsoft.com/office/drawing/2014/main" xmlns="" id="{F5C701B8-C648-4C95-ACB0-77EC5F957554}"/>
              </a:ext>
            </a:extLst>
          </p:cNvPr>
          <p:cNvPicPr>
            <a:picLocks noChangeAspect="1"/>
          </p:cNvPicPr>
          <p:nvPr/>
        </p:nvPicPr>
        <p:blipFill>
          <a:blip r:embed="rId3"/>
          <a:stretch>
            <a:fillRect/>
          </a:stretch>
        </p:blipFill>
        <p:spPr>
          <a:xfrm>
            <a:off x="3460898" y="3093549"/>
            <a:ext cx="499915" cy="798645"/>
          </a:xfrm>
          <a:prstGeom prst="rect">
            <a:avLst/>
          </a:prstGeom>
        </p:spPr>
      </p:pic>
      <p:pic>
        <p:nvPicPr>
          <p:cNvPr id="11" name="Picture 10">
            <a:extLst>
              <a:ext uri="{FF2B5EF4-FFF2-40B4-BE49-F238E27FC236}">
                <a16:creationId xmlns:a16="http://schemas.microsoft.com/office/drawing/2014/main" xmlns="" id="{73FDB06D-01B8-4091-879C-5661D3D55130}"/>
              </a:ext>
            </a:extLst>
          </p:cNvPr>
          <p:cNvPicPr>
            <a:picLocks noChangeAspect="1"/>
          </p:cNvPicPr>
          <p:nvPr/>
        </p:nvPicPr>
        <p:blipFill rotWithShape="1">
          <a:blip r:embed="rId4"/>
          <a:srcRect l="44464"/>
          <a:stretch/>
        </p:blipFill>
        <p:spPr>
          <a:xfrm>
            <a:off x="2790824" y="3321596"/>
            <a:ext cx="4138613" cy="1516511"/>
          </a:xfrm>
          <a:prstGeom prst="rect">
            <a:avLst/>
          </a:prstGeom>
          <a:ln w="12700">
            <a:solidFill>
              <a:schemeClr val="tx1"/>
            </a:solidFill>
          </a:ln>
        </p:spPr>
      </p:pic>
      <p:sp>
        <p:nvSpPr>
          <p:cNvPr id="12" name="Text Box 10">
            <a:extLst>
              <a:ext uri="{FF2B5EF4-FFF2-40B4-BE49-F238E27FC236}">
                <a16:creationId xmlns:a16="http://schemas.microsoft.com/office/drawing/2014/main" xmlns="" id="{BB1AB308-D1C3-4AC0-9B04-ABB97CF9A533}"/>
              </a:ext>
            </a:extLst>
          </p:cNvPr>
          <p:cNvSpPr txBox="1">
            <a:spLocks noChangeArrowheads="1"/>
          </p:cNvSpPr>
          <p:nvPr/>
        </p:nvSpPr>
        <p:spPr bwMode="auto">
          <a:xfrm>
            <a:off x="628651" y="3296196"/>
            <a:ext cx="1981200" cy="615553"/>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Select a candidate or multiple candidates and  click </a:t>
            </a:r>
            <a:r>
              <a:rPr lang="en-GB" sz="1000" dirty="0">
                <a:latin typeface="Roboto" panose="02000000000000000000"/>
                <a:ea typeface="Roboto" panose="02000000000000000000" pitchFamily="2" charset="0"/>
                <a:cs typeface="Tahoma" panose="020B0604030504040204" pitchFamily="34" charset="0"/>
              </a:rPr>
              <a:t>Bulk Recommend</a:t>
            </a:r>
            <a:r>
              <a:rPr lang="en-GB" sz="1000" b="0" dirty="0">
                <a:latin typeface="Roboto" panose="02000000000000000000"/>
                <a:ea typeface="Roboto" panose="02000000000000000000" pitchFamily="2" charset="0"/>
                <a:cs typeface="Tahoma" panose="020B0604030504040204" pitchFamily="34" charset="0"/>
              </a:rPr>
              <a:t> </a:t>
            </a:r>
            <a:r>
              <a:rPr lang="en-GB" sz="1000" dirty="0">
                <a:latin typeface="Roboto" panose="02000000000000000000"/>
                <a:ea typeface="Roboto" panose="02000000000000000000" pitchFamily="2" charset="0"/>
                <a:cs typeface="Tahoma" panose="020B0604030504040204" pitchFamily="34" charset="0"/>
              </a:rPr>
              <a:t>Decisions</a:t>
            </a:r>
            <a:r>
              <a:rPr lang="en-GB" sz="1000" b="0" dirty="0">
                <a:latin typeface="Roboto" panose="02000000000000000000"/>
                <a:ea typeface="Roboto" panose="02000000000000000000" pitchFamily="2" charset="0"/>
                <a:cs typeface="Tahoma" panose="020B0604030504040204" pitchFamily="34" charset="0"/>
              </a:rPr>
              <a:t>. The Propose Decision window opens.</a:t>
            </a:r>
          </a:p>
        </p:txBody>
      </p:sp>
      <p:pic>
        <p:nvPicPr>
          <p:cNvPr id="9" name="Picture 8">
            <a:extLst>
              <a:ext uri="{FF2B5EF4-FFF2-40B4-BE49-F238E27FC236}">
                <a16:creationId xmlns:a16="http://schemas.microsoft.com/office/drawing/2014/main" xmlns="" id="{A598E040-548F-4D0C-9CB2-7E1F444FD70A}"/>
              </a:ext>
            </a:extLst>
          </p:cNvPr>
          <p:cNvPicPr>
            <a:picLocks noChangeAspect="1"/>
          </p:cNvPicPr>
          <p:nvPr/>
        </p:nvPicPr>
        <p:blipFill>
          <a:blip r:embed="rId3"/>
          <a:stretch>
            <a:fillRect/>
          </a:stretch>
        </p:blipFill>
        <p:spPr>
          <a:xfrm>
            <a:off x="5616835" y="3615872"/>
            <a:ext cx="499915" cy="1673922"/>
          </a:xfrm>
          <a:prstGeom prst="rect">
            <a:avLst/>
          </a:prstGeom>
        </p:spPr>
      </p:pic>
      <p:sp>
        <p:nvSpPr>
          <p:cNvPr id="13" name="Rectangle: Rounded Corners 12">
            <a:extLst>
              <a:ext uri="{FF2B5EF4-FFF2-40B4-BE49-F238E27FC236}">
                <a16:creationId xmlns:a16="http://schemas.microsoft.com/office/drawing/2014/main" xmlns="" id="{1154693A-DB21-4715-9FD0-6DB01246075A}"/>
              </a:ext>
            </a:extLst>
          </p:cNvPr>
          <p:cNvSpPr/>
          <p:nvPr/>
        </p:nvSpPr>
        <p:spPr>
          <a:xfrm>
            <a:off x="3312580" y="1863194"/>
            <a:ext cx="792088" cy="22224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xmlns="" id="{A8F1F6EB-BFAB-4B9B-84B7-B6D240D6DD55}"/>
              </a:ext>
            </a:extLst>
          </p:cNvPr>
          <p:cNvSpPr/>
          <p:nvPr/>
        </p:nvSpPr>
        <p:spPr>
          <a:xfrm>
            <a:off x="6660951" y="4461701"/>
            <a:ext cx="144016" cy="14401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xmlns="" id="{F08E2F8B-3DFA-4D95-BCD3-A529252C60F1}"/>
              </a:ext>
            </a:extLst>
          </p:cNvPr>
          <p:cNvPicPr>
            <a:picLocks noChangeAspect="1"/>
          </p:cNvPicPr>
          <p:nvPr/>
        </p:nvPicPr>
        <p:blipFill>
          <a:blip r:embed="rId5"/>
          <a:stretch>
            <a:fillRect/>
          </a:stretch>
        </p:blipFill>
        <p:spPr>
          <a:xfrm>
            <a:off x="2801364" y="4990995"/>
            <a:ext cx="4128074" cy="2069307"/>
          </a:xfrm>
          <a:prstGeom prst="rect">
            <a:avLst/>
          </a:prstGeom>
          <a:ln w="12700">
            <a:solidFill>
              <a:schemeClr val="tx1"/>
            </a:solidFill>
          </a:ln>
        </p:spPr>
      </p:pic>
      <p:sp>
        <p:nvSpPr>
          <p:cNvPr id="16" name="Text Box 10">
            <a:extLst>
              <a:ext uri="{FF2B5EF4-FFF2-40B4-BE49-F238E27FC236}">
                <a16:creationId xmlns:a16="http://schemas.microsoft.com/office/drawing/2014/main" xmlns="" id="{986AB88B-7B49-4759-B3FC-41514D419AB9}"/>
              </a:ext>
            </a:extLst>
          </p:cNvPr>
          <p:cNvSpPr txBox="1">
            <a:spLocks noChangeArrowheads="1"/>
          </p:cNvSpPr>
          <p:nvPr/>
        </p:nvSpPr>
        <p:spPr bwMode="auto">
          <a:xfrm>
            <a:off x="628650" y="5794815"/>
            <a:ext cx="1981200" cy="1461939"/>
          </a:xfrm>
          <a:prstGeom prst="rect">
            <a:avLst/>
          </a:prstGeom>
          <a:noFill/>
          <a:ln w="9525">
            <a:noFill/>
            <a:miter lim="800000"/>
            <a:headEnd/>
            <a:tailEnd/>
          </a:ln>
        </p:spPr>
        <p:txBody>
          <a:bodyPr wrap="square" lIns="0" tIns="0" rIns="0" bIns="0">
            <a:spAutoFit/>
          </a:bodyPr>
          <a:lstStyle/>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Submit</a:t>
            </a:r>
            <a:r>
              <a:rPr lang="en-GB" sz="1000" b="0" dirty="0">
                <a:latin typeface="Roboto" panose="02000000000000000000"/>
                <a:ea typeface="Roboto" panose="02000000000000000000" pitchFamily="2" charset="0"/>
                <a:cs typeface="Tahoma" panose="020B0604030504040204" pitchFamily="34" charset="0"/>
              </a:rPr>
              <a:t>. A warning message is displayed asking if you want to continue and send recommendation emails. </a:t>
            </a:r>
            <a:r>
              <a:rPr lang="en-US" sz="1000" b="0" dirty="0">
                <a:latin typeface="Roboto" panose="02000000000000000000"/>
                <a:cs typeface="Tahoma" panose="020B0604030504040204" pitchFamily="34" charset="0"/>
              </a:rPr>
              <a:t>Emails are only sent to unsuccessful candidates informing them that their application was unsuccessful.</a:t>
            </a:r>
            <a:endParaRPr lang="en-GB" sz="1000" b="0" dirty="0">
              <a:latin typeface="Roboto" panose="02000000000000000000"/>
              <a:ea typeface="Roboto" panose="02000000000000000000" pitchFamily="2" charset="0"/>
              <a:cs typeface="Tahoma" panose="020B0604030504040204" pitchFamily="34" charset="0"/>
            </a:endParaRPr>
          </a:p>
          <a:p>
            <a:pPr algn="just" defTabSz="914400">
              <a:spcBef>
                <a:spcPts val="0"/>
              </a:spcBef>
              <a:spcAft>
                <a:spcPts val="600"/>
              </a:spcAft>
              <a:defRPr/>
            </a:pPr>
            <a:r>
              <a:rPr lang="en-GB" sz="1000" b="0" dirty="0">
                <a:latin typeface="Roboto" panose="02000000000000000000"/>
                <a:ea typeface="Roboto" panose="02000000000000000000" pitchFamily="2" charset="0"/>
                <a:cs typeface="Tahoma" panose="020B0604030504040204" pitchFamily="34" charset="0"/>
              </a:rPr>
              <a:t>Click </a:t>
            </a:r>
            <a:r>
              <a:rPr lang="en-GB" sz="1000" dirty="0">
                <a:latin typeface="Roboto" panose="02000000000000000000"/>
                <a:ea typeface="Roboto" panose="02000000000000000000" pitchFamily="2" charset="0"/>
                <a:cs typeface="Tahoma" panose="020B0604030504040204" pitchFamily="34" charset="0"/>
              </a:rPr>
              <a:t>Yes</a:t>
            </a:r>
            <a:r>
              <a:rPr lang="en-GB" sz="1000" b="0" dirty="0">
                <a:latin typeface="Roboto" panose="02000000000000000000"/>
                <a:ea typeface="Roboto" panose="02000000000000000000" pitchFamily="2" charset="0"/>
                <a:cs typeface="Tahoma" panose="020B0604030504040204" pitchFamily="34" charset="0"/>
              </a:rPr>
              <a:t>. Recommendation emails are sent to candidates. </a:t>
            </a:r>
          </a:p>
        </p:txBody>
      </p:sp>
      <p:graphicFrame>
        <p:nvGraphicFramePr>
          <p:cNvPr id="17" name="Table 16">
            <a:extLst>
              <a:ext uri="{FF2B5EF4-FFF2-40B4-BE49-F238E27FC236}">
                <a16:creationId xmlns:a16="http://schemas.microsoft.com/office/drawing/2014/main" xmlns="" id="{B3B1CC89-8490-4771-828A-0B24C8914C18}"/>
              </a:ext>
            </a:extLst>
          </p:cNvPr>
          <p:cNvGraphicFramePr>
            <a:graphicFrameLocks noGrp="1"/>
          </p:cNvGraphicFramePr>
          <p:nvPr>
            <p:extLst>
              <p:ext uri="{D42A27DB-BD31-4B8C-83A1-F6EECF244321}">
                <p14:modId xmlns:p14="http://schemas.microsoft.com/office/powerpoint/2010/main" val="2082825976"/>
              </p:ext>
            </p:extLst>
          </p:nvPr>
        </p:nvGraphicFramePr>
        <p:xfrm>
          <a:off x="635794" y="4978295"/>
          <a:ext cx="1981200" cy="701072"/>
        </p:xfrm>
        <a:graphic>
          <a:graphicData uri="http://schemas.openxmlformats.org/drawingml/2006/table">
            <a:tbl>
              <a:tblPr/>
              <a:tblGrid>
                <a:gridCol w="1981200">
                  <a:extLst>
                    <a:ext uri="{9D8B030D-6E8A-4147-A177-3AD203B41FA5}">
                      <a16:colId xmlns:a16="http://schemas.microsoft.com/office/drawing/2014/main" xmlns="" val="96247227"/>
                    </a:ext>
                  </a:extLst>
                </a:gridCol>
              </a:tblGrid>
              <a:tr h="256414">
                <a:tc>
                  <a:txBody>
                    <a:bodyPr/>
                    <a:lstStyle/>
                    <a:p>
                      <a:pPr marL="0" marR="0" lvl="0" indent="0" algn="l" defTabSz="1042988" rtl="0" eaLnBrk="0" fontAlgn="base" latinLnBrk="0" hangingPunct="0">
                        <a:lnSpc>
                          <a:spcPct val="100000"/>
                        </a:lnSpc>
                        <a:spcBef>
                          <a:spcPct val="20000"/>
                        </a:spcBef>
                        <a:spcAft>
                          <a:spcPct val="0"/>
                        </a:spcAft>
                        <a:buClrTx/>
                        <a:buSzTx/>
                        <a:buFont typeface="Arial" charset="0"/>
                        <a:buNone/>
                        <a:tabLst/>
                        <a:defRPr/>
                      </a:pPr>
                      <a:r>
                        <a:rPr kumimoji="0" lang="en-GB" sz="1000" b="1" i="0" u="none" strike="noStrike" cap="none" normalizeH="0" baseline="0" dirty="0">
                          <a:ln>
                            <a:noFill/>
                          </a:ln>
                          <a:solidFill>
                            <a:schemeClr val="bg1"/>
                          </a:solidFill>
                          <a:effectLst/>
                          <a:latin typeface="+mn-lt"/>
                          <a:ea typeface="Tahoma" panose="020B0604030504040204" pitchFamily="34" charset="0"/>
                          <a:cs typeface="Tahoma" panose="020B0604030504040204" pitchFamily="34" charset="0"/>
                        </a:rPr>
                        <a:t>Recommendation</a:t>
                      </a:r>
                      <a:r>
                        <a:rPr kumimoji="0" lang="en-GB" sz="1000" b="0" i="0" u="none" strike="noStrike" cap="none" normalizeH="0" baseline="0" dirty="0">
                          <a:ln>
                            <a:noFill/>
                          </a:ln>
                          <a:solidFill>
                            <a:schemeClr val="bg1"/>
                          </a:solidFill>
                          <a:effectLst/>
                          <a:latin typeface="+mn-lt"/>
                          <a:ea typeface="Tahoma" panose="020B0604030504040204" pitchFamily="34" charset="0"/>
                          <a:cs typeface="Tahoma" panose="020B0604030504040204" pitchFamily="34" charset="0"/>
                        </a:rPr>
                        <a:t>: select the recommendation from the drop-down list. For example, PS – Make verbal offer.</a:t>
                      </a:r>
                      <a:endParaRPr kumimoji="0" lang="en-GB" sz="1000" b="1" i="0" u="none" strike="noStrike" cap="none" normalizeH="0" baseline="0" dirty="0">
                        <a:ln>
                          <a:noFill/>
                        </a:ln>
                        <a:solidFill>
                          <a:schemeClr val="bg1"/>
                        </a:solidFill>
                        <a:effectLst/>
                        <a:latin typeface="+mn-lt"/>
                        <a:ea typeface="Tahoma" panose="020B0604030504040204" pitchFamily="34" charset="0"/>
                        <a:cs typeface="Tahoma" panose="020B0604030504040204" pitchFamily="34" charset="0"/>
                      </a:endParaRPr>
                    </a:p>
                  </a:txBody>
                  <a:tcPr marT="45736" marB="45736" horzOverflow="overflow">
                    <a:lnL cap="flat">
                      <a:noFill/>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3131"/>
                    </a:solidFill>
                  </a:tcPr>
                </a:tc>
                <a:extLst>
                  <a:ext uri="{0D108BD9-81ED-4DB2-BD59-A6C34878D82A}">
                    <a16:rowId xmlns:a16="http://schemas.microsoft.com/office/drawing/2014/main" xmlns="" val="10872969"/>
                  </a:ext>
                </a:extLst>
              </a:tr>
            </a:tbl>
          </a:graphicData>
        </a:graphic>
      </p:graphicFrame>
      <p:sp>
        <p:nvSpPr>
          <p:cNvPr id="18" name="Rectangle: Rounded Corners 17">
            <a:extLst>
              <a:ext uri="{FF2B5EF4-FFF2-40B4-BE49-F238E27FC236}">
                <a16:creationId xmlns:a16="http://schemas.microsoft.com/office/drawing/2014/main" xmlns="" id="{920CB520-A721-4503-8F57-F9E5575AD8EF}"/>
              </a:ext>
            </a:extLst>
          </p:cNvPr>
          <p:cNvSpPr/>
          <p:nvPr/>
        </p:nvSpPr>
        <p:spPr>
          <a:xfrm>
            <a:off x="6169269" y="6871447"/>
            <a:ext cx="378069" cy="18885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xmlns="" id="{AA4C2087-D67C-4A55-9E92-3B31B28BAA5F}"/>
              </a:ext>
            </a:extLst>
          </p:cNvPr>
          <p:cNvSpPr/>
          <p:nvPr/>
        </p:nvSpPr>
        <p:spPr>
          <a:xfrm>
            <a:off x="4104667" y="6138721"/>
            <a:ext cx="1836204" cy="19518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451309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8B8E58C7AE4654599D9C1B2682BDC7A" ma:contentTypeVersion="7" ma:contentTypeDescription="Create a new document." ma:contentTypeScope="" ma:versionID="4b8aed3f0c8cb74fdefbdf7570f23ac0">
  <xsd:schema xmlns:xsd="http://www.w3.org/2001/XMLSchema" xmlns:xs="http://www.w3.org/2001/XMLSchema" xmlns:p="http://schemas.microsoft.com/office/2006/metadata/properties" xmlns:ns3="bfffcbe4-93b2-497b-b054-55969717de78" targetNamespace="http://schemas.microsoft.com/office/2006/metadata/properties" ma:root="true" ma:fieldsID="fa29c1a687f22b6dc9b6e3d3051dc007" ns3:_="">
    <xsd:import namespace="bfffcbe4-93b2-497b-b054-55969717de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fcbe4-93b2-497b-b054-55969717d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62C83-53B7-4F69-841D-4AADF6027DFA}">
  <ds:schemaRefs>
    <ds:schemaRef ds:uri="http://purl.org/dc/terms/"/>
    <ds:schemaRef ds:uri="http://schemas.microsoft.com/office/2006/metadata/properties"/>
    <ds:schemaRef ds:uri="http://schemas.openxmlformats.org/package/2006/metadata/core-properties"/>
    <ds:schemaRef ds:uri="http://schemas.microsoft.com/office/infopath/2007/PartnerControls"/>
    <ds:schemaRef ds:uri="bfffcbe4-93b2-497b-b054-55969717de78"/>
    <ds:schemaRef ds:uri="http://www.w3.org/XML/1998/namespace"/>
    <ds:schemaRef ds:uri="http://schemas.microsoft.com/office/2006/documentManagement/types"/>
    <ds:schemaRef ds:uri="http://purl.org/dc/dcmitype/"/>
    <ds:schemaRef ds:uri="http://purl.org/dc/elements/1.1/"/>
  </ds:schemaRefs>
</ds:datastoreItem>
</file>

<file path=customXml/itemProps2.xml><?xml version="1.0" encoding="utf-8"?>
<ds:datastoreItem xmlns:ds="http://schemas.openxmlformats.org/officeDocument/2006/customXml" ds:itemID="{893C132A-20C5-4031-AC11-4BB42D836AE2}">
  <ds:schemaRefs>
    <ds:schemaRef ds:uri="http://schemas.microsoft.com/sharepoint/v3/contenttype/forms"/>
  </ds:schemaRefs>
</ds:datastoreItem>
</file>

<file path=customXml/itemProps3.xml><?xml version="1.0" encoding="utf-8"?>
<ds:datastoreItem xmlns:ds="http://schemas.openxmlformats.org/officeDocument/2006/customXml" ds:itemID="{634A5DB7-CA81-49B1-B003-5B90E80FDBD2}">
  <ds:schemaRefs>
    <ds:schemaRef ds:uri="http://schemas.microsoft.com/office/2006/metadata/longProperties"/>
  </ds:schemaRefs>
</ds:datastoreItem>
</file>

<file path=customXml/itemProps4.xml><?xml version="1.0" encoding="utf-8"?>
<ds:datastoreItem xmlns:ds="http://schemas.openxmlformats.org/officeDocument/2006/customXml" ds:itemID="{D5066DD6-3E84-4404-9C39-7FCFB6CCE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fcbe4-93b2-497b-b054-55969717d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5980</TotalTime>
  <Words>1835</Words>
  <Application>Microsoft Office PowerPoint</Application>
  <PresentationFormat>Custom</PresentationFormat>
  <Paragraphs>93</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Roboto</vt:lpstr>
      <vt:lpstr>Tahoma</vt:lpstr>
      <vt:lpstr>Wingdings</vt:lpstr>
      <vt:lpstr>2_Custom Design</vt:lpstr>
      <vt:lpstr>Scheduling interviews and assessments in the E-recruitment system</vt:lpstr>
      <vt:lpstr>Scheduling interviews and assessments in the E-recruitment system</vt:lpstr>
      <vt:lpstr>Scheduling interviews and assessments in the E-recruitment system</vt:lpstr>
      <vt:lpstr>Scheduling interviews and assessments in the E-recruitment system</vt:lpstr>
      <vt:lpstr>Scheduling interviews and assessments in the E-recruitment system</vt:lpstr>
      <vt:lpstr>Scheduling interviews and assessments in the E-recruitment system</vt:lpstr>
      <vt:lpstr>Scheduling interviews and assessments in the E-recruitment system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EngageATS</dc:title>
  <dc:creator>Edward Sutton</dc:creator>
  <cp:lastModifiedBy>Rehman2,M</cp:lastModifiedBy>
  <cp:revision>591</cp:revision>
  <cp:lastPrinted>2018-10-22T10:54:36Z</cp:lastPrinted>
  <dcterms:created xsi:type="dcterms:W3CDTF">2009-11-16T16:48:27Z</dcterms:created>
  <dcterms:modified xsi:type="dcterms:W3CDTF">2019-10-31T13:33:34Z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type0">
    <vt:lpwstr>2</vt:lpwstr>
  </property>
  <property fmtid="{D5CDD505-2E9C-101B-9397-08002B2CF9AE}" pid="3" name="Course/Module">
    <vt:lpwstr>21;#Procurement</vt:lpwstr>
  </property>
  <property fmtid="{D5CDD505-2E9C-101B-9397-08002B2CF9AE}" pid="4" name="ContentType">
    <vt:lpwstr>Document</vt:lpwstr>
  </property>
  <property fmtid="{D5CDD505-2E9C-101B-9397-08002B2CF9AE}" pid="5" name="Status0">
    <vt:lpwstr>1</vt:lpwstr>
  </property>
  <property fmtid="{D5CDD505-2E9C-101B-9397-08002B2CF9AE}" pid="6" name="Developer">
    <vt:lpwstr>Rob Rixon</vt:lpwstr>
  </property>
  <property fmtid="{D5CDD505-2E9C-101B-9397-08002B2CF9AE}" pid="7" name="Access">
    <vt:lpwstr>2;#Self Service</vt:lpwstr>
  </property>
  <property fmtid="{D5CDD505-2E9C-101B-9397-08002B2CF9AE}" pid="8" name="Course">
    <vt:lpwstr>1;#Requisitioner;#5;#Budget Manager</vt:lpwstr>
  </property>
  <property fmtid="{D5CDD505-2E9C-101B-9397-08002B2CF9AE}" pid="9" name="Comments">
    <vt:lpwstr/>
  </property>
  <property fmtid="{D5CDD505-2E9C-101B-9397-08002B2CF9AE}" pid="10" name="display_urn:schemas-microsoft-com:office:office#Creator">
    <vt:lpwstr>David Blake</vt:lpwstr>
  </property>
  <property fmtid="{D5CDD505-2E9C-101B-9397-08002B2CF9AE}" pid="11" name="Comment">
    <vt:lpwstr/>
  </property>
  <property fmtid="{D5CDD505-2E9C-101B-9397-08002B2CF9AE}" pid="12" name="To be reviewed">
    <vt:lpwstr>Final</vt:lpwstr>
  </property>
  <property fmtid="{D5CDD505-2E9C-101B-9397-08002B2CF9AE}" pid="13" name="Reviewer Comment">
    <vt:lpwstr/>
  </property>
  <property fmtid="{D5CDD505-2E9C-101B-9397-08002B2CF9AE}" pid="14" name="Self Service/Smart Client">
    <vt:lpwstr>Self Service</vt:lpwstr>
  </property>
  <property fmtid="{D5CDD505-2E9C-101B-9397-08002B2CF9AE}" pid="15" name="Document type">
    <vt:lpwstr>Template</vt:lpwstr>
  </property>
  <property fmtid="{D5CDD505-2E9C-101B-9397-08002B2CF9AE}" pid="16" name="Module">
    <vt:lpwstr>Style guides/masters</vt:lpwstr>
  </property>
  <property fmtid="{D5CDD505-2E9C-101B-9397-08002B2CF9AE}" pid="17" name="Creator">
    <vt:lpwstr>11</vt:lpwstr>
  </property>
  <property fmtid="{D5CDD505-2E9C-101B-9397-08002B2CF9AE}" pid="18" name="Category">
    <vt:lpwstr>Business Systems</vt:lpwstr>
  </property>
  <property fmtid="{D5CDD505-2E9C-101B-9397-08002B2CF9AE}" pid="19" name="Description0">
    <vt:lpwstr>Quick card layout and instructions</vt:lpwstr>
  </property>
  <property fmtid="{D5CDD505-2E9C-101B-9397-08002B2CF9AE}" pid="20" name="Author0">
    <vt:lpwstr>Nicky Cortes</vt:lpwstr>
  </property>
  <property fmtid="{D5CDD505-2E9C-101B-9397-08002B2CF9AE}" pid="21" name="ContentTypeId">
    <vt:lpwstr>0x01010088B8E58C7AE4654599D9C1B2682BDC7A</vt:lpwstr>
  </property>
</Properties>
</file>