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 id="2147483665" r:id="rId5"/>
  </p:sldMasterIdLst>
  <p:notesMasterIdLst>
    <p:notesMasterId r:id="rId17"/>
  </p:notesMasterIdLst>
  <p:sldIdLst>
    <p:sldId id="262" r:id="rId6"/>
    <p:sldId id="261" r:id="rId7"/>
    <p:sldId id="273" r:id="rId8"/>
    <p:sldId id="290" r:id="rId9"/>
    <p:sldId id="268" r:id="rId10"/>
    <p:sldId id="291" r:id="rId11"/>
    <p:sldId id="292" r:id="rId12"/>
    <p:sldId id="296" r:id="rId13"/>
    <p:sldId id="293" r:id="rId14"/>
    <p:sldId id="295" r:id="rId15"/>
    <p:sldId id="257" r:id="rId1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04" autoAdjust="0"/>
  </p:normalViewPr>
  <p:slideViewPr>
    <p:cSldViewPr snapToGrid="0">
      <p:cViewPr varScale="1">
        <p:scale>
          <a:sx n="104" d="100"/>
          <a:sy n="104" d="100"/>
        </p:scale>
        <p:origin x="19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4106D-D44D-49BD-8FDC-2D1684259F2C}" type="datetimeFigureOut">
              <a:t>4/10/2024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A2C2-3DC4-4391-8537-D13CB8B95CB6}" type="slidenum">
              <a:t>‹#›</a:t>
            </a:fld>
            <a:endParaRPr lang="en-GB"/>
          </a:p>
        </p:txBody>
      </p:sp>
    </p:spTree>
    <p:extLst>
      <p:ext uri="{BB962C8B-B14F-4D97-AF65-F5344CB8AC3E}">
        <p14:creationId xmlns:p14="http://schemas.microsoft.com/office/powerpoint/2010/main" val="35572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0C9A2C2-3DC4-4391-8537-D13CB8B95CB6}" type="slidenum">
              <a:rPr lang="en-GB" smtClean="0"/>
              <a:t>1</a:t>
            </a:fld>
            <a:endParaRPr lang="en-GB"/>
          </a:p>
        </p:txBody>
      </p:sp>
    </p:spTree>
    <p:extLst>
      <p:ext uri="{BB962C8B-B14F-4D97-AF65-F5344CB8AC3E}">
        <p14:creationId xmlns:p14="http://schemas.microsoft.com/office/powerpoint/2010/main" val="401298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 new starter applies within six weeks of their first day - Access to Work will cover the full grant cost. </a:t>
            </a:r>
          </a:p>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Access to Work prioritises applications from those with an upcoming start date</a:t>
            </a:r>
          </a:p>
          <a:p>
            <a:pPr marL="914400" lvl="1" indent="-457200">
              <a:buClr>
                <a:srgbClr val="FF0000"/>
              </a:buClr>
              <a:buFont typeface="Arial" panose="020B0604020202020204" pitchFamily="34" charset="0"/>
              <a:buChar char="•"/>
            </a:pPr>
            <a:endParaRPr lang="en-GB" sz="2400" b="0" i="0">
              <a:solidFill>
                <a:srgbClr val="000000"/>
              </a:solidFill>
              <a:effectLst/>
              <a:latin typeface="Calibri" panose="020F0502020204030204" pitchFamily="34" charset="0"/>
              <a:cs typeface="Arial" panose="020B0604020202020204" pitchFamily="34" charset="0"/>
            </a:endParaRPr>
          </a:p>
          <a:p>
            <a:pPr marL="914400" lvl="1" indent="-457200">
              <a:buClr>
                <a:srgbClr val="FF0000"/>
              </a:buClr>
              <a:buFont typeface="Arial" panose="020B0604020202020204" pitchFamily="34" charset="0"/>
              <a:buChar char="•"/>
            </a:pPr>
            <a:r>
              <a:rPr lang="en-GB" sz="2400" b="0" i="0">
                <a:solidFill>
                  <a:srgbClr val="000000"/>
                </a:solidFill>
                <a:effectLst/>
                <a:latin typeface="Calibri" panose="020F0502020204030204" pitchFamily="34" charset="0"/>
                <a:cs typeface="Arial" panose="020B0604020202020204" pitchFamily="34" charset="0"/>
              </a:rPr>
              <a:t>Disability Toolkit is coming with more detailed guidance!</a:t>
            </a:r>
            <a:endParaRPr lang="en-GB" sz="2400">
              <a:cs typeface="Arial" panose="020B0604020202020204" pitchFamily="34" charset="0"/>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10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306002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Would drop-ins be helpful? </a:t>
            </a:r>
          </a:p>
        </p:txBody>
      </p:sp>
      <p:sp>
        <p:nvSpPr>
          <p:cNvPr id="4" name="Slide Number Placeholder 3"/>
          <p:cNvSpPr>
            <a:spLocks noGrp="1"/>
          </p:cNvSpPr>
          <p:nvPr>
            <p:ph type="sldNum" sz="quarter" idx="5"/>
          </p:nvPr>
        </p:nvSpPr>
        <p:spPr/>
        <p:txBody>
          <a:bodyPr/>
          <a:lstStyle/>
          <a:p>
            <a:fld id="{D0C9A2C2-3DC4-4391-8537-D13CB8B95CB6}" type="slidenum">
              <a:rPr lang="en-GB" smtClean="0"/>
              <a:t>11</a:t>
            </a:fld>
            <a:endParaRPr lang="en-GB"/>
          </a:p>
        </p:txBody>
      </p:sp>
    </p:spTree>
    <p:extLst>
      <p:ext uri="{BB962C8B-B14F-4D97-AF65-F5344CB8AC3E}">
        <p14:creationId xmlns:p14="http://schemas.microsoft.com/office/powerpoint/2010/main" val="464447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Inclusive practices are also important for other protected characteristics, this session focusses on disability but it important to consider intersectionality too.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Being inclusive in practices is in line with the Social model of disability which purports that environments, systems and processes disable people rather than the conditions they have. Moving away from the medical model.</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8240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A lot of these may overlap! </a:t>
            </a:r>
          </a:p>
          <a:p>
            <a:pPr lvl="0"/>
            <a:endParaRPr lang="en-GB" dirty="0"/>
          </a:p>
          <a:p>
            <a:pPr lvl="0"/>
            <a:r>
              <a:rPr lang="en-GB" dirty="0"/>
              <a:t>Digital accessibility</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9708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en-GB" dirty="0"/>
              <a:t>Inclusive working environments anticipate needs</a:t>
            </a:r>
          </a:p>
          <a:p>
            <a:pPr lvl="0"/>
            <a:endParaRPr lang="en-GB" dirty="0"/>
          </a:p>
          <a:p>
            <a:pPr lvl="0"/>
            <a:r>
              <a:rPr lang="en-GB" dirty="0"/>
              <a:t>Nosing – high contrast strips on stairs  </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5491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Listen to feedback, if adopting new systems and processes think about the possible impact on disabled colleagues.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If moving to new systems, give employees the chance to feed into planning and implementation where possible and give as much notice as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Digital comms can advise on webpages accessibility</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59034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Work related stress and anxiety can occur for many reasons, including disability related reasons</a:t>
            </a: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42409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en-GB" dirty="0"/>
              <a:t>Clarity of what to expect is so crucial and ask if anyone has specific adjustments</a:t>
            </a:r>
          </a:p>
          <a:p>
            <a:pPr lvl="0"/>
            <a:r>
              <a:rPr lang="en-GB" dirty="0"/>
              <a:t>Presentations – share slides in advance! </a:t>
            </a:r>
          </a:p>
          <a:p>
            <a:pPr lvl="0"/>
            <a:r>
              <a:rPr lang="en-GB" dirty="0"/>
              <a:t>Avoid too much text</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85618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r>
              <a:rPr lang="en-GB" sz="1200" b="0" i="0" dirty="0">
                <a:solidFill>
                  <a:schemeClr val="tx1"/>
                </a:solidFill>
                <a:effectLst/>
                <a:latin typeface="+mn-lt"/>
              </a:rPr>
              <a:t>Consider the audience and communication channels they use – agree with your team the best way to communicate updates for instance</a:t>
            </a:r>
          </a:p>
          <a:p>
            <a:pPr fontAlgn="base"/>
            <a:r>
              <a:rPr lang="en-GB" sz="1200" dirty="0">
                <a:solidFill>
                  <a:schemeClr val="tx1"/>
                </a:solidFill>
                <a:latin typeface="+mn-lt"/>
              </a:rPr>
              <a:t>Think about inclusive language – will anyone feel excluded?</a:t>
            </a:r>
          </a:p>
          <a:p>
            <a:pPr fontAlgn="base"/>
            <a:r>
              <a:rPr lang="en-GB" sz="1200" b="0" i="0" dirty="0">
                <a:solidFill>
                  <a:schemeClr val="tx1"/>
                </a:solidFill>
                <a:effectLst/>
                <a:latin typeface="+mn-lt"/>
              </a:rPr>
              <a:t>Writing styles – clear and concise</a:t>
            </a:r>
          </a:p>
          <a:p>
            <a:pPr fontAlgn="base"/>
            <a:r>
              <a:rPr lang="en-GB" sz="1200" dirty="0">
                <a:solidFill>
                  <a:schemeClr val="tx1"/>
                </a:solidFill>
                <a:latin typeface="+mn-lt"/>
              </a:rPr>
              <a:t>Colours and fonts – 12 font, sans serif – make sure your team knows what they should use</a:t>
            </a:r>
            <a:endParaRPr lang="en-GB" sz="105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201504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2AC4-7804-E5A1-ED65-BFFAA807087A}"/>
              </a:ext>
            </a:extLst>
          </p:cNvPr>
          <p:cNvSpPr txBox="1">
            <a:spLocks noGrp="1"/>
          </p:cNvSpPr>
          <p:nvPr>
            <p:ph type="title"/>
          </p:nvPr>
        </p:nvSpPr>
        <p:spPr>
          <a:xfrm>
            <a:off x="1019171" y="1304921"/>
            <a:ext cx="10153653" cy="1214158"/>
          </a:xfrm>
        </p:spPr>
        <p:txBody>
          <a:bodyPr lIns="90004" tIns="0" rIns="0" bIns="0" anchor="b"/>
          <a:lstStyle>
            <a:lvl1pPr>
              <a:defRPr sz="4400" b="1">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382DAC33-4431-A17B-71D1-D1AC0BBDF886}"/>
              </a:ext>
            </a:extLst>
          </p:cNvPr>
          <p:cNvSpPr txBox="1">
            <a:spLocks noGrp="1"/>
          </p:cNvSpPr>
          <p:nvPr>
            <p:ph type="subTitle" idx="4294967295"/>
          </p:nvPr>
        </p:nvSpPr>
        <p:spPr>
          <a:xfrm>
            <a:off x="1019171" y="2715073"/>
            <a:ext cx="10153653" cy="468154"/>
          </a:xfrm>
        </p:spPr>
        <p:txBody>
          <a:bodyPr/>
          <a:lstStyle>
            <a:lvl1pPr marL="0">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9FA4760F-4B3F-2216-E7A6-B2880025B195}"/>
              </a:ext>
            </a:extLst>
          </p:cNvPr>
          <p:cNvSpPr txBox="1">
            <a:spLocks noGrp="1"/>
          </p:cNvSpPr>
          <p:nvPr>
            <p:ph type="body" idx="4294967295"/>
          </p:nvPr>
        </p:nvSpPr>
        <p:spPr>
          <a:xfrm>
            <a:off x="1019171" y="3594314"/>
            <a:ext cx="10153653" cy="2092384"/>
          </a:xfrm>
        </p:spPr>
        <p:txBody>
          <a:bodyPr>
            <a:noAutofit/>
          </a:bodyPr>
          <a:lstStyle>
            <a:lvl1pPr marL="0" defTabSz="685800">
              <a:lnSpc>
                <a:spcPts val="1800"/>
              </a:lnSpc>
              <a:spcBef>
                <a:spcPts val="450"/>
              </a:spcBef>
              <a:defRPr lang="en-GB" sz="1600">
                <a:latin typeface="Arial" pitchFamily="34"/>
                <a:cs typeface="Arial" pitchFamily="34"/>
              </a:defRPr>
            </a:lvl1pPr>
            <a:lvl2pPr marL="0" lvl="0" indent="0" defTabSz="685800">
              <a:lnSpc>
                <a:spcPts val="1800"/>
              </a:lnSpc>
              <a:spcBef>
                <a:spcPts val="450"/>
              </a:spcBef>
              <a:buNone/>
              <a:tabLst/>
              <a:defRPr lang="en-GB" sz="1600">
                <a:latin typeface="Arial" pitchFamily="34"/>
                <a:cs typeface="Arial" pitchFamily="34"/>
              </a:defRPr>
            </a:lvl2pPr>
            <a:lvl3pPr marL="0" lvl="0" indent="0" defTabSz="685800">
              <a:lnSpc>
                <a:spcPts val="1800"/>
              </a:lnSpc>
              <a:spcBef>
                <a:spcPts val="450"/>
              </a:spcBef>
              <a:buNone/>
              <a:tabLst/>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77FF936F-6451-EB0C-FF9F-ACF721D09915}"/>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5277EAFB-225E-85BF-B2A6-09656AD0ED5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46ECB3A3-E76E-965C-F7C9-152162884C21}"/>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cs typeface="Arial" pitchFamily="34"/>
              </a:defRPr>
            </a:lvl1pPr>
          </a:lstStyle>
          <a:p>
            <a:pPr lvl="0"/>
            <a:r>
              <a:rPr lang="en-US"/>
              <a:t>@LSE/</a:t>
            </a:r>
          </a:p>
        </p:txBody>
      </p:sp>
    </p:spTree>
    <p:extLst>
      <p:ext uri="{BB962C8B-B14F-4D97-AF65-F5344CB8AC3E}">
        <p14:creationId xmlns:p14="http://schemas.microsoft.com/office/powerpoint/2010/main" val="1135347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45F-CCA5-D913-C24C-EBFD7B37506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A1C87B25-5078-D6C0-C0B6-DC0D56FEF785}"/>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210B5421-066A-6756-AF70-51DD82E84E5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33A399D-51D8-9515-ADE8-7F6BC4DE8508}"/>
              </a:ext>
            </a:extLst>
          </p:cNvPr>
          <p:cNvSpPr txBox="1">
            <a:spLocks noGrp="1"/>
          </p:cNvSpPr>
          <p:nvPr>
            <p:ph type="dt" sz="half" idx="7"/>
          </p:nvPr>
        </p:nvSpPr>
        <p:spPr/>
        <p:txBody>
          <a:bodyPr/>
          <a:lstStyle>
            <a:lvl1pPr>
              <a:defRPr/>
            </a:lvl1pPr>
          </a:lstStyle>
          <a:p>
            <a:pPr lvl="0"/>
            <a:fld id="{983B8EA0-1354-4E64-8A8F-0FC1023DD71E}" type="datetime1">
              <a:rPr lang="en-GB"/>
              <a:pPr lvl="0"/>
              <a:t>10/04/2024</a:t>
            </a:fld>
            <a:endParaRPr lang="en-GB"/>
          </a:p>
        </p:txBody>
      </p:sp>
      <p:sp>
        <p:nvSpPr>
          <p:cNvPr id="6" name="Footer Placeholder 5">
            <a:extLst>
              <a:ext uri="{FF2B5EF4-FFF2-40B4-BE49-F238E27FC236}">
                <a16:creationId xmlns:a16="http://schemas.microsoft.com/office/drawing/2014/main" id="{25B8554B-C177-36AC-2F7E-51C27115C88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4D49E9B-3564-0B30-8E43-0D752EFA53AB}"/>
              </a:ext>
            </a:extLst>
          </p:cNvPr>
          <p:cNvSpPr txBox="1">
            <a:spLocks noGrp="1"/>
          </p:cNvSpPr>
          <p:nvPr>
            <p:ph type="sldNum" sz="quarter" idx="8"/>
          </p:nvPr>
        </p:nvSpPr>
        <p:spPr/>
        <p:txBody>
          <a:bodyPr/>
          <a:lstStyle>
            <a:lvl1pPr>
              <a:defRPr/>
            </a:lvl1pPr>
          </a:lstStyle>
          <a:p>
            <a:pPr lvl="0"/>
            <a:fld id="{DA90C345-31FC-4413-A38A-A987B96DF612}" type="slidenum">
              <a:t>‹#›</a:t>
            </a:fld>
            <a:endParaRPr lang="en-GB"/>
          </a:p>
        </p:txBody>
      </p:sp>
    </p:spTree>
    <p:extLst>
      <p:ext uri="{BB962C8B-B14F-4D97-AF65-F5344CB8AC3E}">
        <p14:creationId xmlns:p14="http://schemas.microsoft.com/office/powerpoint/2010/main" val="485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FB38-E84F-360C-9AA1-EC15829C519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BD1C5A0-C64A-1C67-9D04-0336CBF90B7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B09FB5-4E0F-B0C0-BDA1-BF0BF5AF1395}"/>
              </a:ext>
            </a:extLst>
          </p:cNvPr>
          <p:cNvSpPr txBox="1">
            <a:spLocks noGrp="1"/>
          </p:cNvSpPr>
          <p:nvPr>
            <p:ph type="dt" sz="half" idx="7"/>
          </p:nvPr>
        </p:nvSpPr>
        <p:spPr/>
        <p:txBody>
          <a:bodyPr/>
          <a:lstStyle>
            <a:lvl1pPr>
              <a:defRPr/>
            </a:lvl1pPr>
          </a:lstStyle>
          <a:p>
            <a:pPr lvl="0"/>
            <a:fld id="{28ED2031-5866-4D19-9A45-13EC5D577F4D}" type="datetime1">
              <a:rPr lang="en-GB"/>
              <a:pPr lvl="0"/>
              <a:t>10/04/2024</a:t>
            </a:fld>
            <a:endParaRPr lang="en-GB"/>
          </a:p>
        </p:txBody>
      </p:sp>
      <p:sp>
        <p:nvSpPr>
          <p:cNvPr id="5" name="Footer Placeholder 4">
            <a:extLst>
              <a:ext uri="{FF2B5EF4-FFF2-40B4-BE49-F238E27FC236}">
                <a16:creationId xmlns:a16="http://schemas.microsoft.com/office/drawing/2014/main" id="{311E0FCA-2459-BEF8-3442-506E55E4C1A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53B639B-A471-1F91-7BB9-3E2E7D70F047}"/>
              </a:ext>
            </a:extLst>
          </p:cNvPr>
          <p:cNvSpPr txBox="1">
            <a:spLocks noGrp="1"/>
          </p:cNvSpPr>
          <p:nvPr>
            <p:ph type="sldNum" sz="quarter" idx="8"/>
          </p:nvPr>
        </p:nvSpPr>
        <p:spPr/>
        <p:txBody>
          <a:bodyPr/>
          <a:lstStyle>
            <a:lvl1pPr>
              <a:defRPr/>
            </a:lvl1pPr>
          </a:lstStyle>
          <a:p>
            <a:pPr lvl="0"/>
            <a:fld id="{00B1AD5A-2478-4015-9862-B5DB9CDFB91B}" type="slidenum">
              <a:t>‹#›</a:t>
            </a:fld>
            <a:endParaRPr lang="en-GB"/>
          </a:p>
        </p:txBody>
      </p:sp>
    </p:spTree>
    <p:extLst>
      <p:ext uri="{BB962C8B-B14F-4D97-AF65-F5344CB8AC3E}">
        <p14:creationId xmlns:p14="http://schemas.microsoft.com/office/powerpoint/2010/main" val="214560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2E0C-01FF-485A-F602-2177EE255E58}"/>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F17A9C-3B6C-D4AB-FC80-DC1B4CD38A2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AD46-9BD2-3064-AA07-F3E864D85543}"/>
              </a:ext>
            </a:extLst>
          </p:cNvPr>
          <p:cNvSpPr txBox="1">
            <a:spLocks noGrp="1"/>
          </p:cNvSpPr>
          <p:nvPr>
            <p:ph type="dt" sz="half" idx="7"/>
          </p:nvPr>
        </p:nvSpPr>
        <p:spPr/>
        <p:txBody>
          <a:bodyPr/>
          <a:lstStyle>
            <a:lvl1pPr>
              <a:defRPr/>
            </a:lvl1pPr>
          </a:lstStyle>
          <a:p>
            <a:pPr lvl="0"/>
            <a:fld id="{40B4B14B-AA76-4E2A-820C-AD8EBAA362DD}" type="datetime1">
              <a:rPr lang="en-GB"/>
              <a:pPr lvl="0"/>
              <a:t>10/04/2024</a:t>
            </a:fld>
            <a:endParaRPr lang="en-GB"/>
          </a:p>
        </p:txBody>
      </p:sp>
      <p:sp>
        <p:nvSpPr>
          <p:cNvPr id="5" name="Footer Placeholder 4">
            <a:extLst>
              <a:ext uri="{FF2B5EF4-FFF2-40B4-BE49-F238E27FC236}">
                <a16:creationId xmlns:a16="http://schemas.microsoft.com/office/drawing/2014/main" id="{7053F0D8-00AE-BFC2-E13E-F90D50DF15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0F5D6A6-F972-3A07-A68E-017AC63C5B70}"/>
              </a:ext>
            </a:extLst>
          </p:cNvPr>
          <p:cNvSpPr txBox="1">
            <a:spLocks noGrp="1"/>
          </p:cNvSpPr>
          <p:nvPr>
            <p:ph type="sldNum" sz="quarter" idx="8"/>
          </p:nvPr>
        </p:nvSpPr>
        <p:spPr/>
        <p:txBody>
          <a:bodyPr/>
          <a:lstStyle>
            <a:lvl1pPr>
              <a:defRPr/>
            </a:lvl1pPr>
          </a:lstStyle>
          <a:p>
            <a:pPr lvl="0"/>
            <a:fld id="{0431C381-850B-45EA-9242-78A04EF3CDC1}" type="slidenum">
              <a:t>‹#›</a:t>
            </a:fld>
            <a:endParaRPr lang="en-GB"/>
          </a:p>
        </p:txBody>
      </p:sp>
    </p:spTree>
    <p:extLst>
      <p:ext uri="{BB962C8B-B14F-4D97-AF65-F5344CB8AC3E}">
        <p14:creationId xmlns:p14="http://schemas.microsoft.com/office/powerpoint/2010/main" val="187965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D72-132B-EECF-8923-64ABE01391FE}"/>
              </a:ext>
            </a:extLst>
          </p:cNvPr>
          <p:cNvSpPr txBox="1">
            <a:spLocks noGrp="1"/>
          </p:cNvSpPr>
          <p:nvPr>
            <p:ph type="title"/>
          </p:nvPr>
        </p:nvSpPr>
        <p:spPr>
          <a:xfrm>
            <a:off x="1019171" y="1304921"/>
            <a:ext cx="10153653" cy="1214158"/>
          </a:xfrm>
        </p:spPr>
        <p:txBody>
          <a:bodyPr lIns="90004" tIns="0" rIns="0" bIns="0" anchor="b"/>
          <a:lstStyle>
            <a:lvl1pPr>
              <a:defRPr b="1">
                <a:solidFill>
                  <a:srgbClr val="E0112B"/>
                </a:solidFill>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58098CBC-196E-198B-05A3-D2492ACEB18B}"/>
              </a:ext>
            </a:extLst>
          </p:cNvPr>
          <p:cNvSpPr txBox="1">
            <a:spLocks noGrp="1"/>
          </p:cNvSpPr>
          <p:nvPr>
            <p:ph type="subTitle" idx="4294967295"/>
          </p:nvPr>
        </p:nvSpPr>
        <p:spPr>
          <a:xfrm>
            <a:off x="1019171" y="2715073"/>
            <a:ext cx="10153653" cy="468154"/>
          </a:xfrm>
        </p:spPr>
        <p:txBody>
          <a:bodyPr/>
          <a:lstStyle>
            <a:lvl1pPr marL="0" indent="0">
              <a:buNone/>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CCA7FBF8-DDED-6750-554E-DEA9FE24CBBE}"/>
              </a:ext>
            </a:extLst>
          </p:cNvPr>
          <p:cNvSpPr txBox="1">
            <a:spLocks noGrp="1"/>
          </p:cNvSpPr>
          <p:nvPr>
            <p:ph type="body" idx="4294967295"/>
          </p:nvPr>
        </p:nvSpPr>
        <p:spPr>
          <a:xfrm>
            <a:off x="1019171" y="3594314"/>
            <a:ext cx="10153653" cy="2092384"/>
          </a:xfrm>
        </p:spPr>
        <p:txBody>
          <a:bodyPr>
            <a:noAutofit/>
          </a:bodyPr>
          <a:lstStyle>
            <a:lvl1pPr marL="0" indent="0" defTabSz="685800">
              <a:lnSpc>
                <a:spcPts val="1800"/>
              </a:lnSpc>
              <a:spcBef>
                <a:spcPts val="450"/>
              </a:spcBef>
              <a:buNone/>
              <a:defRPr lang="en-GB" sz="1600">
                <a:latin typeface="Arial" pitchFamily="34"/>
                <a:cs typeface="Arial" pitchFamily="34"/>
              </a:defRPr>
            </a:lvl1pPr>
            <a:lvl2pPr marL="0" lvl="0" indent="0" defTabSz="685800">
              <a:lnSpc>
                <a:spcPts val="1800"/>
              </a:lnSpc>
              <a:spcBef>
                <a:spcPts val="450"/>
              </a:spcBef>
              <a:buNone/>
              <a:defRPr lang="en-GB" sz="1600">
                <a:latin typeface="Arial" pitchFamily="34"/>
                <a:cs typeface="Arial" pitchFamily="34"/>
              </a:defRPr>
            </a:lvl2pPr>
            <a:lvl3pPr marL="0" lvl="0" indent="0" defTabSz="685800">
              <a:lnSpc>
                <a:spcPts val="1800"/>
              </a:lnSpc>
              <a:spcBef>
                <a:spcPts val="450"/>
              </a:spcBef>
              <a:buNone/>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6566B4FD-D47D-A031-B0BB-D41C9C36AA1E}"/>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ea typeface="Roboto" pitchFamily="2"/>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D9F6FAD9-AF4D-78EF-FD4F-089A05BB01D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7F83C9B2-D4C4-6ADB-483F-30ABEE14A633}"/>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ea typeface="Roboto" pitchFamily="2"/>
                <a:cs typeface="Arial" pitchFamily="34"/>
              </a:defRPr>
            </a:lvl1pPr>
          </a:lstStyle>
          <a:p>
            <a:pPr lvl="0"/>
            <a:r>
              <a:rPr lang="en-US"/>
              <a:t>@LSE/</a:t>
            </a:r>
          </a:p>
        </p:txBody>
      </p:sp>
    </p:spTree>
    <p:extLst>
      <p:ext uri="{BB962C8B-B14F-4D97-AF65-F5344CB8AC3E}">
        <p14:creationId xmlns:p14="http://schemas.microsoft.com/office/powerpoint/2010/main" val="83521447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1CB9-56BE-55A3-8379-87EA11F84181}"/>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D0D485BD-0635-D6A6-C8E7-DBE41206882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2F68682E-1968-8922-2480-CECB3E103D77}"/>
              </a:ext>
            </a:extLst>
          </p:cNvPr>
          <p:cNvSpPr txBox="1">
            <a:spLocks noGrp="1"/>
          </p:cNvSpPr>
          <p:nvPr>
            <p:ph type="dt" sz="half" idx="7"/>
          </p:nvPr>
        </p:nvSpPr>
        <p:spPr/>
        <p:txBody>
          <a:bodyPr/>
          <a:lstStyle>
            <a:lvl1pPr>
              <a:defRPr/>
            </a:lvl1pPr>
          </a:lstStyle>
          <a:p>
            <a:pPr lvl="0"/>
            <a:fld id="{09601842-3CC6-48EB-8549-684CD5B55CCC}" type="datetime1">
              <a:rPr lang="en-GB"/>
              <a:pPr lvl="0"/>
              <a:t>10/04/2024</a:t>
            </a:fld>
            <a:endParaRPr lang="en-GB"/>
          </a:p>
        </p:txBody>
      </p:sp>
      <p:sp>
        <p:nvSpPr>
          <p:cNvPr id="5" name="Footer Placeholder 4">
            <a:extLst>
              <a:ext uri="{FF2B5EF4-FFF2-40B4-BE49-F238E27FC236}">
                <a16:creationId xmlns:a16="http://schemas.microsoft.com/office/drawing/2014/main" id="{25BA0276-DC83-BDBF-0F6D-DD9EDB7F79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E06841F6-A326-64C2-5129-BDF9478CE547}"/>
              </a:ext>
            </a:extLst>
          </p:cNvPr>
          <p:cNvSpPr txBox="1">
            <a:spLocks noGrp="1"/>
          </p:cNvSpPr>
          <p:nvPr>
            <p:ph type="sldNum" sz="quarter" idx="8"/>
          </p:nvPr>
        </p:nvSpPr>
        <p:spPr/>
        <p:txBody>
          <a:bodyPr/>
          <a:lstStyle>
            <a:lvl1pPr>
              <a:defRPr/>
            </a:lvl1pPr>
          </a:lstStyle>
          <a:p>
            <a:pPr lvl="0"/>
            <a:fld id="{34476099-848A-4844-8A04-76CF61F643D3}" type="slidenum">
              <a:t>‹#›</a:t>
            </a:fld>
            <a:endParaRPr lang="en-GB"/>
          </a:p>
        </p:txBody>
      </p:sp>
    </p:spTree>
    <p:extLst>
      <p:ext uri="{BB962C8B-B14F-4D97-AF65-F5344CB8AC3E}">
        <p14:creationId xmlns:p14="http://schemas.microsoft.com/office/powerpoint/2010/main" val="77414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7822A-23E3-0BFB-5715-455D9E62A3D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87A76CB-2D8D-FBF8-A0A0-CAEB173C7F5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C6BBD-9A59-9DBE-643F-6D5DC075BED1}"/>
              </a:ext>
            </a:extLst>
          </p:cNvPr>
          <p:cNvSpPr txBox="1">
            <a:spLocks noGrp="1"/>
          </p:cNvSpPr>
          <p:nvPr>
            <p:ph type="dt" sz="half" idx="7"/>
          </p:nvPr>
        </p:nvSpPr>
        <p:spPr/>
        <p:txBody>
          <a:bodyPr/>
          <a:lstStyle>
            <a:lvl1pPr>
              <a:defRPr/>
            </a:lvl1pPr>
          </a:lstStyle>
          <a:p>
            <a:pPr lvl="0"/>
            <a:fld id="{9A360AD8-2321-4858-AD3A-4129064D0321}" type="datetime1">
              <a:rPr lang="en-GB"/>
              <a:pPr lvl="0"/>
              <a:t>10/04/2024</a:t>
            </a:fld>
            <a:endParaRPr lang="en-GB"/>
          </a:p>
        </p:txBody>
      </p:sp>
      <p:sp>
        <p:nvSpPr>
          <p:cNvPr id="5" name="Footer Placeholder 4">
            <a:extLst>
              <a:ext uri="{FF2B5EF4-FFF2-40B4-BE49-F238E27FC236}">
                <a16:creationId xmlns:a16="http://schemas.microsoft.com/office/drawing/2014/main" id="{024067BE-3F78-AE1D-99CB-3CF5AC87978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9485A87-40EF-FD9A-62E0-753E61083A00}"/>
              </a:ext>
            </a:extLst>
          </p:cNvPr>
          <p:cNvSpPr txBox="1">
            <a:spLocks noGrp="1"/>
          </p:cNvSpPr>
          <p:nvPr>
            <p:ph type="sldNum" sz="quarter" idx="8"/>
          </p:nvPr>
        </p:nvSpPr>
        <p:spPr/>
        <p:txBody>
          <a:bodyPr/>
          <a:lstStyle>
            <a:lvl1pPr>
              <a:defRPr/>
            </a:lvl1pPr>
          </a:lstStyle>
          <a:p>
            <a:pPr lvl="0"/>
            <a:fld id="{A3E56AC0-56C8-48AC-9DF6-11D022A1EAF9}" type="slidenum">
              <a:t>‹#›</a:t>
            </a:fld>
            <a:endParaRPr lang="en-GB"/>
          </a:p>
        </p:txBody>
      </p:sp>
    </p:spTree>
    <p:extLst>
      <p:ext uri="{BB962C8B-B14F-4D97-AF65-F5344CB8AC3E}">
        <p14:creationId xmlns:p14="http://schemas.microsoft.com/office/powerpoint/2010/main" val="299736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C46F-1B8D-3A4C-BF7D-0D206A5D8424}"/>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AA2571D-F141-CE40-41A3-C959E29CC06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D39663E-53BC-69B9-CEFF-89CA2EF24B8F}"/>
              </a:ext>
            </a:extLst>
          </p:cNvPr>
          <p:cNvSpPr txBox="1">
            <a:spLocks noGrp="1"/>
          </p:cNvSpPr>
          <p:nvPr>
            <p:ph type="dt" sz="half" idx="7"/>
          </p:nvPr>
        </p:nvSpPr>
        <p:spPr/>
        <p:txBody>
          <a:bodyPr/>
          <a:lstStyle>
            <a:lvl1pPr>
              <a:defRPr/>
            </a:lvl1pPr>
          </a:lstStyle>
          <a:p>
            <a:pPr lvl="0"/>
            <a:fld id="{712B39F3-091D-431F-ACB9-E9C63E80C488}" type="datetime1">
              <a:rPr lang="en-GB"/>
              <a:pPr lvl="0"/>
              <a:t>10/04/2024</a:t>
            </a:fld>
            <a:endParaRPr lang="en-GB"/>
          </a:p>
        </p:txBody>
      </p:sp>
      <p:sp>
        <p:nvSpPr>
          <p:cNvPr id="5" name="Footer Placeholder 4">
            <a:extLst>
              <a:ext uri="{FF2B5EF4-FFF2-40B4-BE49-F238E27FC236}">
                <a16:creationId xmlns:a16="http://schemas.microsoft.com/office/drawing/2014/main" id="{5B4D2044-3392-56BA-CBA0-E49D85B6E82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F86C5-F27D-A084-1C53-E8C7DA656946}"/>
              </a:ext>
            </a:extLst>
          </p:cNvPr>
          <p:cNvSpPr txBox="1">
            <a:spLocks noGrp="1"/>
          </p:cNvSpPr>
          <p:nvPr>
            <p:ph type="sldNum" sz="quarter" idx="8"/>
          </p:nvPr>
        </p:nvSpPr>
        <p:spPr/>
        <p:txBody>
          <a:bodyPr/>
          <a:lstStyle>
            <a:lvl1pPr>
              <a:defRPr/>
            </a:lvl1pPr>
          </a:lstStyle>
          <a:p>
            <a:pPr lvl="0"/>
            <a:fld id="{3BD2FD65-7C5E-43BE-894E-95DA02B25D13}" type="slidenum">
              <a:t>‹#›</a:t>
            </a:fld>
            <a:endParaRPr lang="en-GB"/>
          </a:p>
        </p:txBody>
      </p:sp>
    </p:spTree>
    <p:extLst>
      <p:ext uri="{BB962C8B-B14F-4D97-AF65-F5344CB8AC3E}">
        <p14:creationId xmlns:p14="http://schemas.microsoft.com/office/powerpoint/2010/main" val="378836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F5C-DD23-9F93-5AF7-85B03376520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BC04061E-4398-9D0F-830D-8DE1D7A671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1C235C-893F-A6FE-B529-C4CE755A671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E95836-F4AF-0679-09F9-913168913DF8}"/>
              </a:ext>
            </a:extLst>
          </p:cNvPr>
          <p:cNvSpPr txBox="1">
            <a:spLocks noGrp="1"/>
          </p:cNvSpPr>
          <p:nvPr>
            <p:ph type="dt" sz="half" idx="7"/>
          </p:nvPr>
        </p:nvSpPr>
        <p:spPr/>
        <p:txBody>
          <a:bodyPr/>
          <a:lstStyle>
            <a:lvl1pPr>
              <a:defRPr/>
            </a:lvl1pPr>
          </a:lstStyle>
          <a:p>
            <a:pPr lvl="0"/>
            <a:fld id="{B5B52842-3020-4401-8823-FC02E6F238F0}" type="datetime1">
              <a:rPr lang="en-GB"/>
              <a:pPr lvl="0"/>
              <a:t>10/04/2024</a:t>
            </a:fld>
            <a:endParaRPr lang="en-GB"/>
          </a:p>
        </p:txBody>
      </p:sp>
      <p:sp>
        <p:nvSpPr>
          <p:cNvPr id="6" name="Footer Placeholder 5">
            <a:extLst>
              <a:ext uri="{FF2B5EF4-FFF2-40B4-BE49-F238E27FC236}">
                <a16:creationId xmlns:a16="http://schemas.microsoft.com/office/drawing/2014/main" id="{1C912528-8F76-D5B2-B87A-6ADC5D666C2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4F3D06E-18B3-5E32-DDBE-C8EFFD684D99}"/>
              </a:ext>
            </a:extLst>
          </p:cNvPr>
          <p:cNvSpPr txBox="1">
            <a:spLocks noGrp="1"/>
          </p:cNvSpPr>
          <p:nvPr>
            <p:ph type="sldNum" sz="quarter" idx="8"/>
          </p:nvPr>
        </p:nvSpPr>
        <p:spPr/>
        <p:txBody>
          <a:bodyPr/>
          <a:lstStyle>
            <a:lvl1pPr>
              <a:defRPr/>
            </a:lvl1pPr>
          </a:lstStyle>
          <a:p>
            <a:pPr lvl="0"/>
            <a:fld id="{32EB7C6E-6EC3-4301-A42E-57484EAFDEF2}" type="slidenum">
              <a:t>‹#›</a:t>
            </a:fld>
            <a:endParaRPr lang="en-GB"/>
          </a:p>
        </p:txBody>
      </p:sp>
    </p:spTree>
    <p:extLst>
      <p:ext uri="{BB962C8B-B14F-4D97-AF65-F5344CB8AC3E}">
        <p14:creationId xmlns:p14="http://schemas.microsoft.com/office/powerpoint/2010/main" val="45792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ADA9-4F07-504D-9F66-E153B5905C7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3BAC8BE-25D9-CBBC-6047-6FB7F7FD90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2B0C3F9C-18FF-F0EA-08CD-282EC08E02E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BBC5A-0F37-672D-D77C-A502742FAF3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4963AFD-7865-76A6-9B27-F7F5A8961DE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15ACE-889E-FE11-3FB9-43D2B8653865}"/>
              </a:ext>
            </a:extLst>
          </p:cNvPr>
          <p:cNvSpPr txBox="1">
            <a:spLocks noGrp="1"/>
          </p:cNvSpPr>
          <p:nvPr>
            <p:ph type="dt" sz="half" idx="7"/>
          </p:nvPr>
        </p:nvSpPr>
        <p:spPr/>
        <p:txBody>
          <a:bodyPr/>
          <a:lstStyle>
            <a:lvl1pPr>
              <a:defRPr/>
            </a:lvl1pPr>
          </a:lstStyle>
          <a:p>
            <a:pPr lvl="0"/>
            <a:fld id="{B6BF8926-405E-47E3-9B73-545111D8089A}" type="datetime1">
              <a:rPr lang="en-GB"/>
              <a:pPr lvl="0"/>
              <a:t>10/04/2024</a:t>
            </a:fld>
            <a:endParaRPr lang="en-GB"/>
          </a:p>
        </p:txBody>
      </p:sp>
      <p:sp>
        <p:nvSpPr>
          <p:cNvPr id="8" name="Footer Placeholder 7">
            <a:extLst>
              <a:ext uri="{FF2B5EF4-FFF2-40B4-BE49-F238E27FC236}">
                <a16:creationId xmlns:a16="http://schemas.microsoft.com/office/drawing/2014/main" id="{76F364ED-6BB8-80F8-5D1A-E4A9DEB2C550}"/>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E0E24653-3ACF-FAAA-97AE-BF374232C738}"/>
              </a:ext>
            </a:extLst>
          </p:cNvPr>
          <p:cNvSpPr txBox="1">
            <a:spLocks noGrp="1"/>
          </p:cNvSpPr>
          <p:nvPr>
            <p:ph type="sldNum" sz="quarter" idx="8"/>
          </p:nvPr>
        </p:nvSpPr>
        <p:spPr/>
        <p:txBody>
          <a:bodyPr/>
          <a:lstStyle>
            <a:lvl1pPr>
              <a:defRPr/>
            </a:lvl1pPr>
          </a:lstStyle>
          <a:p>
            <a:pPr lvl="0"/>
            <a:fld id="{4870D52E-0609-4A53-B61D-49890A216BCF}" type="slidenum">
              <a:t>‹#›</a:t>
            </a:fld>
            <a:endParaRPr lang="en-GB"/>
          </a:p>
        </p:txBody>
      </p:sp>
    </p:spTree>
    <p:extLst>
      <p:ext uri="{BB962C8B-B14F-4D97-AF65-F5344CB8AC3E}">
        <p14:creationId xmlns:p14="http://schemas.microsoft.com/office/powerpoint/2010/main" val="21436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10B4-E757-70A4-F32F-F2F0FF131B1E}"/>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41EB267C-852E-40D8-5494-C6A6C561EC25}"/>
              </a:ext>
            </a:extLst>
          </p:cNvPr>
          <p:cNvSpPr txBox="1">
            <a:spLocks noGrp="1"/>
          </p:cNvSpPr>
          <p:nvPr>
            <p:ph type="dt" sz="half" idx="7"/>
          </p:nvPr>
        </p:nvSpPr>
        <p:spPr/>
        <p:txBody>
          <a:bodyPr/>
          <a:lstStyle>
            <a:lvl1pPr>
              <a:defRPr/>
            </a:lvl1pPr>
          </a:lstStyle>
          <a:p>
            <a:pPr lvl="0"/>
            <a:fld id="{BFED479B-C5A1-4352-A7F1-687F8F585786}" type="datetime1">
              <a:rPr lang="en-GB"/>
              <a:pPr lvl="0"/>
              <a:t>10/04/2024</a:t>
            </a:fld>
            <a:endParaRPr lang="en-GB"/>
          </a:p>
        </p:txBody>
      </p:sp>
      <p:sp>
        <p:nvSpPr>
          <p:cNvPr id="4" name="Footer Placeholder 3">
            <a:extLst>
              <a:ext uri="{FF2B5EF4-FFF2-40B4-BE49-F238E27FC236}">
                <a16:creationId xmlns:a16="http://schemas.microsoft.com/office/drawing/2014/main" id="{5B2B70CF-4D52-B8CF-B31A-AF265916AADF}"/>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C53E434-A0BC-5503-6A44-475B29404F3F}"/>
              </a:ext>
            </a:extLst>
          </p:cNvPr>
          <p:cNvSpPr txBox="1">
            <a:spLocks noGrp="1"/>
          </p:cNvSpPr>
          <p:nvPr>
            <p:ph type="sldNum" sz="quarter" idx="8"/>
          </p:nvPr>
        </p:nvSpPr>
        <p:spPr/>
        <p:txBody>
          <a:bodyPr/>
          <a:lstStyle>
            <a:lvl1pPr>
              <a:defRPr/>
            </a:lvl1pPr>
          </a:lstStyle>
          <a:p>
            <a:pPr lvl="0"/>
            <a:fld id="{82EFA339-35FB-4A60-88A2-1A398C457A08}" type="slidenum">
              <a:t>‹#›</a:t>
            </a:fld>
            <a:endParaRPr lang="en-GB"/>
          </a:p>
        </p:txBody>
      </p:sp>
    </p:spTree>
    <p:extLst>
      <p:ext uri="{BB962C8B-B14F-4D97-AF65-F5344CB8AC3E}">
        <p14:creationId xmlns:p14="http://schemas.microsoft.com/office/powerpoint/2010/main" val="35276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E82FA1-0534-E703-863E-A16E3E0BF409}"/>
              </a:ext>
            </a:extLst>
          </p:cNvPr>
          <p:cNvSpPr txBox="1">
            <a:spLocks noGrp="1"/>
          </p:cNvSpPr>
          <p:nvPr>
            <p:ph type="dt" sz="half" idx="7"/>
          </p:nvPr>
        </p:nvSpPr>
        <p:spPr/>
        <p:txBody>
          <a:bodyPr/>
          <a:lstStyle>
            <a:lvl1pPr>
              <a:defRPr/>
            </a:lvl1pPr>
          </a:lstStyle>
          <a:p>
            <a:pPr lvl="0"/>
            <a:fld id="{63509B11-5BE4-406F-871E-6EF90A7F0E12}" type="datetime1">
              <a:rPr lang="en-GB"/>
              <a:pPr lvl="0"/>
              <a:t>10/04/2024</a:t>
            </a:fld>
            <a:endParaRPr lang="en-GB"/>
          </a:p>
        </p:txBody>
      </p:sp>
      <p:sp>
        <p:nvSpPr>
          <p:cNvPr id="3" name="Footer Placeholder 2">
            <a:extLst>
              <a:ext uri="{FF2B5EF4-FFF2-40B4-BE49-F238E27FC236}">
                <a16:creationId xmlns:a16="http://schemas.microsoft.com/office/drawing/2014/main" id="{C725159B-A011-CD30-E316-C9F92FC90C91}"/>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50D3F871-97D8-0463-2192-D77C28ECFA60}"/>
              </a:ext>
            </a:extLst>
          </p:cNvPr>
          <p:cNvSpPr txBox="1">
            <a:spLocks noGrp="1"/>
          </p:cNvSpPr>
          <p:nvPr>
            <p:ph type="sldNum" sz="quarter" idx="8"/>
          </p:nvPr>
        </p:nvSpPr>
        <p:spPr/>
        <p:txBody>
          <a:bodyPr/>
          <a:lstStyle>
            <a:lvl1pPr>
              <a:defRPr/>
            </a:lvl1pPr>
          </a:lstStyle>
          <a:p>
            <a:pPr lvl="0"/>
            <a:fld id="{A264880E-AD4B-4D09-94E9-3EB039F08C45}" type="slidenum">
              <a:t>‹#›</a:t>
            </a:fld>
            <a:endParaRPr lang="en-GB"/>
          </a:p>
        </p:txBody>
      </p:sp>
    </p:spTree>
    <p:extLst>
      <p:ext uri="{BB962C8B-B14F-4D97-AF65-F5344CB8AC3E}">
        <p14:creationId xmlns:p14="http://schemas.microsoft.com/office/powerpoint/2010/main" val="1203930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1800-6B30-9A9F-CDAC-462D8BD2D8E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BE1AAD1-C92E-5DC1-03C9-21C6EA59A616}"/>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FF2A2EA-065E-7949-B751-7948975246D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5F04BE3C-FBDF-2DCB-A0AE-6FB7466C2F6F}"/>
              </a:ext>
            </a:extLst>
          </p:cNvPr>
          <p:cNvSpPr txBox="1">
            <a:spLocks noGrp="1"/>
          </p:cNvSpPr>
          <p:nvPr>
            <p:ph type="dt" sz="half" idx="7"/>
          </p:nvPr>
        </p:nvSpPr>
        <p:spPr/>
        <p:txBody>
          <a:bodyPr/>
          <a:lstStyle>
            <a:lvl1pPr>
              <a:defRPr/>
            </a:lvl1pPr>
          </a:lstStyle>
          <a:p>
            <a:pPr lvl="0"/>
            <a:fld id="{EB67F553-E195-4CCF-BC13-434545104285}" type="datetime1">
              <a:rPr lang="en-GB"/>
              <a:pPr lvl="0"/>
              <a:t>10/04/2024</a:t>
            </a:fld>
            <a:endParaRPr lang="en-GB"/>
          </a:p>
        </p:txBody>
      </p:sp>
      <p:sp>
        <p:nvSpPr>
          <p:cNvPr id="6" name="Footer Placeholder 5">
            <a:extLst>
              <a:ext uri="{FF2B5EF4-FFF2-40B4-BE49-F238E27FC236}">
                <a16:creationId xmlns:a16="http://schemas.microsoft.com/office/drawing/2014/main" id="{DBE1F56D-7DDF-5506-222A-30C714ABB0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CD16BD7-0C05-9819-04F9-ABF7599AB694}"/>
              </a:ext>
            </a:extLst>
          </p:cNvPr>
          <p:cNvSpPr txBox="1">
            <a:spLocks noGrp="1"/>
          </p:cNvSpPr>
          <p:nvPr>
            <p:ph type="sldNum" sz="quarter" idx="8"/>
          </p:nvPr>
        </p:nvSpPr>
        <p:spPr/>
        <p:txBody>
          <a:bodyPr/>
          <a:lstStyle>
            <a:lvl1pPr>
              <a:defRPr/>
            </a:lvl1pPr>
          </a:lstStyle>
          <a:p>
            <a:pPr lvl="0"/>
            <a:fld id="{0EB6F18E-72D9-4037-A70F-F254ECBB69B2}" type="slidenum">
              <a:t>‹#›</a:t>
            </a:fld>
            <a:endParaRPr lang="en-GB"/>
          </a:p>
        </p:txBody>
      </p:sp>
    </p:spTree>
    <p:extLst>
      <p:ext uri="{BB962C8B-B14F-4D97-AF65-F5344CB8AC3E}">
        <p14:creationId xmlns:p14="http://schemas.microsoft.com/office/powerpoint/2010/main" val="31939769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AA6A7-9607-C27D-701C-172702AB072F}"/>
              </a:ext>
            </a:extLst>
          </p:cNvPr>
          <p:cNvSpPr txBox="1">
            <a:spLocks noGrp="1"/>
          </p:cNvSpPr>
          <p:nvPr>
            <p:ph type="title"/>
          </p:nvPr>
        </p:nvSpPr>
        <p:spPr>
          <a:xfrm>
            <a:off x="1019171" y="296859"/>
            <a:ext cx="10153653" cy="1403347"/>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1">
            <a:extLst>
              <a:ext uri="{FF2B5EF4-FFF2-40B4-BE49-F238E27FC236}">
                <a16:creationId xmlns:a16="http://schemas.microsoft.com/office/drawing/2014/main" id="{8C2E4533-E70D-64A5-59D0-28AD4103BFC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marL="0" marR="0" lvl="0" indent="0" algn="l" defTabSz="914400" rtl="0" fontAlgn="auto" hangingPunct="1">
        <a:lnSpc>
          <a:spcPts val="5280"/>
        </a:lnSpc>
        <a:spcBef>
          <a:spcPts val="0"/>
        </a:spcBef>
        <a:spcAft>
          <a:spcPts val="0"/>
        </a:spcAft>
        <a:buNone/>
        <a:tabLst/>
        <a:defRPr lang="en-US" sz="3700" b="0" i="0" u="none" strike="noStrike" kern="1200" cap="none" spc="0" baseline="0">
          <a:solidFill>
            <a:srgbClr val="E0112B"/>
          </a:solidFill>
          <a:uFillTx/>
          <a:latin typeface="Roboto Medium" pitchFamily="2"/>
          <a:ea typeface="Roboto Medium" pitchFamily="2"/>
        </a:defRPr>
      </a:lvl1pPr>
    </p:titleStyle>
    <p:bodyStyle>
      <a:lvl1pPr marL="7936" marR="0" lvl="0" indent="0" algn="l" defTabSz="914400" rtl="0" fontAlgn="auto" hangingPunct="1">
        <a:lnSpc>
          <a:spcPct val="90000"/>
        </a:lnSpc>
        <a:spcBef>
          <a:spcPts val="1000"/>
        </a:spcBef>
        <a:spcAft>
          <a:spcPts val="0"/>
        </a:spcAft>
        <a:buNone/>
        <a:tabLst/>
        <a:defRPr lang="en-US" sz="2000" b="0" i="0" u="none" strike="noStrike" kern="1200" cap="none" spc="0" baseline="0">
          <a:solidFill>
            <a:srgbClr val="000000"/>
          </a:solidFill>
          <a:uFillTx/>
          <a:latin typeface="Roboto" pitchFamily="2"/>
          <a:ea typeface="Roboto" pitchFamily="2"/>
        </a:defRPr>
      </a:lvl1pPr>
      <a:lvl2pPr marL="184151" marR="0" lvl="1"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2000" b="0" i="0" u="none" strike="noStrike" kern="1200" cap="none" spc="0" baseline="0">
          <a:solidFill>
            <a:srgbClr val="000000"/>
          </a:solidFill>
          <a:uFillTx/>
          <a:latin typeface="Roboto" pitchFamily="2"/>
          <a:ea typeface="Roboto" pitchFamily="2"/>
        </a:defRPr>
      </a:lvl2pPr>
      <a:lvl3pPr marL="185742" marR="0" lvl="2"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45" algn="l"/>
        </a:tabLst>
        <a:defRPr lang="en-US" sz="2000" b="0" i="0" u="none" strike="noStrike" kern="1200" cap="none" spc="0" baseline="0">
          <a:solidFill>
            <a:srgbClr val="000000"/>
          </a:solidFill>
          <a:uFillTx/>
          <a:latin typeface="Roboto" pitchFamily="2"/>
          <a:ea typeface="Roboto" pitchFamily="2"/>
        </a:defRPr>
      </a:lvl3pPr>
      <a:lvl4pPr marL="541333" marR="0" lvl="3"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4pPr>
      <a:lvl5pPr marL="717547" marR="0" lvl="4"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E904C-A247-D9B8-AFC5-85B1366269D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95D93ECD-2E3E-CCDA-BD4D-5ED753E6797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E06311-9AA3-AF43-7500-99B4A10B3689}"/>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2AFFB3D-35B5-4F6D-BDD9-049169A500D8}" type="datetime1">
              <a:rPr lang="en-GB"/>
              <a:pPr lvl="0"/>
              <a:t>10/04/2024</a:t>
            </a:fld>
            <a:endParaRPr lang="en-GB"/>
          </a:p>
        </p:txBody>
      </p:sp>
      <p:sp>
        <p:nvSpPr>
          <p:cNvPr id="5" name="Footer Placeholder 4">
            <a:extLst>
              <a:ext uri="{FF2B5EF4-FFF2-40B4-BE49-F238E27FC236}">
                <a16:creationId xmlns:a16="http://schemas.microsoft.com/office/drawing/2014/main" id="{24567343-ABCF-DB14-835F-B8DFF2C1859F}"/>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1547908E-F82B-A7D4-EA4F-AABA3BAAD52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89D4CEC-DD9A-407E-8DC1-0101176610E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8" Type="http://schemas.openxmlformats.org/officeDocument/2006/relationships/hyperlink" Target="https://businessdisabilityforum.org.uk/knowledge-hub/toolkits/neurodiversity-toolkit/" TargetMode="External"/><Relationship Id="rId3" Type="http://schemas.openxmlformats.org/officeDocument/2006/relationships/image" Target="../media/image1.jpeg"/><Relationship Id="rId7" Type="http://schemas.openxmlformats.org/officeDocument/2006/relationships/hyperlink" Target="https://www.w3.org/WAI/standards-guidelines/wcag/"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hyperlink" Target="https://www.w3.org/WAI/fundamentals/" TargetMode="External"/><Relationship Id="rId5" Type="http://schemas.openxmlformats.org/officeDocument/2006/relationships/hyperlink" Target="https://www.w3.org/WAI/" TargetMode="External"/><Relationship Id="rId4" Type="http://schemas.openxmlformats.org/officeDocument/2006/relationships/hyperlink" Target="https://info.lse.ac.uk/staff/divisions/Eden-Centre/Assets-EC/Documents/Quick-Guides/Digital-Accessibility-Checklist.pdf" TargetMode="External"/><Relationship Id="rId9" Type="http://schemas.openxmlformats.org/officeDocument/2006/relationships/hyperlink" Target="https://businessdisabilityforum.org.uk/knowledge-hub/toolkits/inclusive-communication-toolkit/"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l.h.mu@lse.ac.uk"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info.lse.ac.uk/staff/services/Policies-and-procedures/Assets/Documents/internal/DigWorSta.pdf#id_token=eyJ0eXAiOiJKV1QiLCJhbGciOiJSUzI1NiIsIng1dCI6ImFlRVVnYm1aRzBxZ3loSXlUTlRnOXROemZ3WSIsImtpZCI6ImFlRVVnYm1aRzBxZ3loSXlUTlRnOXROemZ3WSJ9.eyJpc3MiOiJodHRwczovL2Ntcy1pbHNlLmNsb3VkLmNvbnRlbnNpcy5jb20vYXV0aGVudGljYXRlIiwiYXVkIjoiV2Vic2l0ZUFkZnNDbGllbnQiLCJleHAiOjE3MTI3NTM4MTAsIm5iZiI6MTcxMjc1MzUxMCwibm9uY2UiOiI1YmUwNjQ3Y2FkZDg0YzllYjRlMjY4MzM5NzIxMWFjNyIsImlhdCI6MTcxMjc1MzUxMCwic2lkIjoiMDM0N2ZhMjUxMjhkMWVhNTMwZjNlNWYyNjAzNTA3YTAiLCJzdWIiOiJmZjkzZjY5MS02NjJiLTRhOWMtYWJlYi0yMGU3MmNkMzk1ZWMiLCJhdXRoX3RpbWUiOjE3MTI3NTM1MTAsImlkcCI6Imlkc3J2IiwiYW1yIjpbInBhc3N3b3JkIl19.gU2TukrwVWrPAEBpoemidjK1b8VsSPwlXRfaZz5SZQT7NMfWqatTFR_5bVasbJXpIVauHuzL0VI9bFvf2bOAvr5iaDOUGaXz1BY0G0O_BW0e8y6OnKu022GioUfiSTmjivFZercOLIoOYqUAzloibVIJw4PM35caItWWSMZqjrIA5KHcgt5xp6Rq5d-bBz2BrfiC53k2C_BZV-TUbjvbhQFkJFG6Mh59ND2BmAeYGUMYYsnDplOyH8_ua9v43wgKUxz5R7xBA1LlzNnyPskvBVfGLGFLJzXhve_xZ3_f12j7e4I_Z3uay_sm9oTDwhRH_hvUWWFIj9tVnXXXeaBddQ&amp;scope=openid&amp;state=eb0e0f9e1f144fd0a154fe4ee0f9bdba&amp;session_state=oStGNx1u91DYjWIm3aiwxizZI0ccpEO2Hs-jSSESBIc.b6540360cbfae4974fd1a0817cbee5c1"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75A7FEE1-B1DF-8DA1-AB10-5F90FB9F2796}"/>
              </a:ext>
            </a:extLst>
          </p:cNvPr>
          <p:cNvSpPr txBox="1">
            <a:spLocks noGrp="1"/>
          </p:cNvSpPr>
          <p:nvPr>
            <p:ph type="title"/>
          </p:nvPr>
        </p:nvSpPr>
        <p:spPr>
          <a:xfrm>
            <a:off x="1081315" y="4649783"/>
            <a:ext cx="10153653" cy="599595"/>
          </a:xfrm>
        </p:spPr>
        <p:txBody>
          <a:bodyPr>
            <a:normAutofit fontScale="90000"/>
          </a:bodyPr>
          <a:lstStyle/>
          <a:p>
            <a:r>
              <a:rPr lang="en-GB" sz="3600" dirty="0">
                <a:latin typeface="Calibri" panose="020F0502020204030204" pitchFamily="34" charset="0"/>
                <a:ea typeface="Roboto"/>
                <a:cs typeface="Calibri" panose="020F0502020204030204" pitchFamily="34" charset="0"/>
              </a:rPr>
              <a:t>LSE Manager Forum: Demystifying Disability in the workplace </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ea typeface="Roboto"/>
                <a:cs typeface="Calibri" panose="020F0502020204030204" pitchFamily="34" charset="0"/>
              </a:rPr>
            </a:br>
            <a:r>
              <a:rPr lang="en-GB" sz="3600" dirty="0">
                <a:latin typeface="Calibri" panose="020F0502020204030204" pitchFamily="34" charset="0"/>
                <a:ea typeface="Roboto"/>
                <a:cs typeface="Calibri" panose="020F0502020204030204" pitchFamily="34" charset="0"/>
              </a:rPr>
              <a:t>Wednesday 10 April 3pm to 4pm</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cs typeface="Calibri" panose="020F0502020204030204" pitchFamily="34" charset="0"/>
              </a:rPr>
            </a:br>
            <a:r>
              <a:rPr lang="en-GB" sz="5300" dirty="0">
                <a:latin typeface="Calibri" panose="020F0502020204030204" pitchFamily="34" charset="0"/>
                <a:cs typeface="Calibri" panose="020F0502020204030204" pitchFamily="34" charset="0"/>
              </a:rPr>
              <a:t>Inclusive Practices in the Workplace</a:t>
            </a:r>
          </a:p>
        </p:txBody>
      </p:sp>
      <p:pic>
        <p:nvPicPr>
          <p:cNvPr id="3" name="Picture 5" descr="A picture containing text, font, screenshot, graphics&#10;&#10;Description automatically generated">
            <a:extLst>
              <a:ext uri="{FF2B5EF4-FFF2-40B4-BE49-F238E27FC236}">
                <a16:creationId xmlns:a16="http://schemas.microsoft.com/office/drawing/2014/main" id="{308326E2-8BAD-7C65-8C0F-94EE9EE70F52}"/>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B1008B71-F467-E789-875F-1B6ED8E46295}"/>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6019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4873129"/>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Useful links</a:t>
            </a:r>
            <a:endParaRPr kumimoji="0" lang="en-GB" sz="3200" b="1" i="0" u="none" strike="noStrike" kern="1200" cap="none" spc="0" normalizeH="0" baseline="0" noProof="0" dirty="0">
              <a:ln>
                <a:noFill/>
              </a:ln>
              <a:solidFill>
                <a:srgbClr val="C00000"/>
              </a:solidFill>
              <a:effectLst/>
              <a:uLnTx/>
              <a:uFillTx/>
              <a:latin typeface="Arial"/>
              <a:ea typeface="Roboto"/>
              <a:cs typeface="Arial"/>
            </a:endParaRPr>
          </a:p>
          <a:p>
            <a:pPr marL="0" lvl="0" indent="0" defTabSz="685800">
              <a:lnSpc>
                <a:spcPts val="2220"/>
              </a:lnSpc>
              <a:spcBef>
                <a:spcPts val="0"/>
              </a:spcBef>
              <a:spcAft>
                <a:spcPts val="600"/>
              </a:spcAft>
              <a:buNone/>
            </a:pPr>
            <a:endParaRPr lang="en-GB" sz="3200" b="1" dirty="0">
              <a:solidFill>
                <a:srgbClr val="C00000"/>
              </a:solidFill>
              <a:latin typeface="Arial" pitchFamily="34"/>
              <a:ea typeface="Roboto" pitchFamily="2"/>
              <a:cs typeface="Arial" pitchFamily="34"/>
            </a:endParaRPr>
          </a:p>
          <a:p>
            <a:pPr marL="457200" indent="-457200">
              <a:lnSpc>
                <a:spcPct val="150000"/>
              </a:lnSpc>
              <a:buClr>
                <a:srgbClr val="FF0000"/>
              </a:buClr>
              <a:buFont typeface="Arial" panose="020B0604020202020204" pitchFamily="34" charset="0"/>
              <a:buChar char="•"/>
            </a:pPr>
            <a:r>
              <a:rPr lang="en-GB" sz="2400" dirty="0"/>
              <a:t>Eden Centre - </a:t>
            </a:r>
            <a:r>
              <a:rPr lang="en-GB" sz="2400" dirty="0">
                <a:hlinkClick r:id="rId4"/>
              </a:rPr>
              <a:t>Quick guide: Digital accessibility essentials</a:t>
            </a:r>
            <a:endParaRPr lang="en-GB" sz="2400" dirty="0">
              <a:cs typeface="Arial"/>
              <a:hlinkClick r:id="rId5"/>
            </a:endParaRPr>
          </a:p>
          <a:p>
            <a:pPr marL="457200" indent="-457200">
              <a:lnSpc>
                <a:spcPct val="150000"/>
              </a:lnSpc>
              <a:buClr>
                <a:srgbClr val="FF0000"/>
              </a:buClr>
              <a:buFont typeface="Arial" panose="020B0604020202020204" pitchFamily="34" charset="0"/>
              <a:buChar char="•"/>
            </a:pPr>
            <a:r>
              <a:rPr lang="en-GB" sz="2400" dirty="0">
                <a:cs typeface="Arial"/>
                <a:hlinkClick r:id="rId5"/>
              </a:rPr>
              <a:t>Web Accessibility Initiative</a:t>
            </a:r>
            <a:endParaRPr lang="en-GB" sz="2400" dirty="0">
              <a:cs typeface="Arial"/>
            </a:endParaRPr>
          </a:p>
          <a:p>
            <a:pPr marL="914400" lvl="1" indent="-457200">
              <a:lnSpc>
                <a:spcPct val="150000"/>
              </a:lnSpc>
              <a:buClr>
                <a:srgbClr val="FF0000"/>
              </a:buClr>
              <a:buFont typeface="Arial" panose="020B0604020202020204" pitchFamily="34" charset="0"/>
              <a:buChar char="•"/>
            </a:pPr>
            <a:r>
              <a:rPr lang="en-GB" sz="2400" dirty="0">
                <a:cs typeface="Arial"/>
                <a:hlinkClick r:id="rId6"/>
              </a:rPr>
              <a:t>Accessibility Fundamentals Overview</a:t>
            </a:r>
            <a:endParaRPr lang="en-GB" sz="2400" dirty="0">
              <a:cs typeface="Arial"/>
            </a:endParaRPr>
          </a:p>
          <a:p>
            <a:pPr marL="914400" lvl="1" indent="-457200">
              <a:lnSpc>
                <a:spcPct val="150000"/>
              </a:lnSpc>
              <a:buClr>
                <a:srgbClr val="FF0000"/>
              </a:buClr>
              <a:buFont typeface="Arial" panose="020B0604020202020204" pitchFamily="34" charset="0"/>
              <a:buChar char="•"/>
            </a:pPr>
            <a:r>
              <a:rPr lang="en-GB" sz="2400" dirty="0">
                <a:cs typeface="Arial"/>
                <a:hlinkClick r:id="rId7"/>
              </a:rPr>
              <a:t>Web Content Accessibility Guidelines (WCAG) Overview</a:t>
            </a:r>
            <a:endParaRPr lang="en-GB" sz="2400" dirty="0">
              <a:cs typeface="Arial"/>
            </a:endParaRPr>
          </a:p>
          <a:p>
            <a:pPr marL="457200" indent="-457200">
              <a:lnSpc>
                <a:spcPct val="150000"/>
              </a:lnSpc>
              <a:buClr>
                <a:srgbClr val="FF0000"/>
              </a:buClr>
              <a:buFont typeface="Arial" panose="020B0604020202020204" pitchFamily="34" charset="0"/>
              <a:buChar char="•"/>
            </a:pPr>
            <a:r>
              <a:rPr lang="en-GB" sz="2400" dirty="0">
                <a:latin typeface="Calibri"/>
                <a:ea typeface="Times New Roman" panose="02020603050405020304" pitchFamily="18" charset="0"/>
                <a:cs typeface="Calibri"/>
              </a:rPr>
              <a:t>R</a:t>
            </a:r>
            <a:r>
              <a:rPr lang="en-GB" sz="2400" dirty="0">
                <a:effectLst/>
                <a:latin typeface="Calibri"/>
                <a:ea typeface="Times New Roman" panose="02020603050405020304" pitchFamily="18" charset="0"/>
                <a:cs typeface="Calibri"/>
              </a:rPr>
              <a:t>egister with the </a:t>
            </a:r>
            <a:r>
              <a:rPr lang="en-GB" sz="2400" u="sng" dirty="0">
                <a:solidFill>
                  <a:srgbClr val="0563C1"/>
                </a:solidFill>
                <a:effectLst/>
                <a:latin typeface="Calibri"/>
                <a:ea typeface="Times New Roman" panose="02020603050405020304" pitchFamily="18" charset="0"/>
                <a:cs typeface="Calibri"/>
                <a:hlinkClick r:id="rId8"/>
              </a:rPr>
              <a:t>Business Disability Forum</a:t>
            </a:r>
            <a:r>
              <a:rPr lang="en-GB" sz="2400" dirty="0">
                <a:effectLst/>
                <a:latin typeface="Calibri"/>
                <a:ea typeface="Times New Roman" panose="02020603050405020304" pitchFamily="18" charset="0"/>
                <a:cs typeface="Calibri"/>
              </a:rPr>
              <a:t> (LSE are members) to access resources including the </a:t>
            </a:r>
            <a:r>
              <a:rPr lang="en-GB" sz="2400" dirty="0">
                <a:latin typeface="Calibri"/>
                <a:ea typeface="Times New Roman" panose="02020603050405020304" pitchFamily="18" charset="0"/>
                <a:cs typeface="Calibri"/>
                <a:hlinkClick r:id="rId9"/>
              </a:rPr>
              <a:t>Inclusive Communication </a:t>
            </a:r>
            <a:r>
              <a:rPr lang="en-GB" sz="2400" dirty="0">
                <a:effectLst/>
                <a:latin typeface="Calibri"/>
                <a:ea typeface="Times New Roman" panose="02020603050405020304" pitchFamily="18" charset="0"/>
                <a:cs typeface="Calibri"/>
                <a:hlinkClick r:id="rId9"/>
              </a:rPr>
              <a:t>Toolkit</a:t>
            </a:r>
            <a:r>
              <a:rPr lang="en-GB" sz="2400" dirty="0">
                <a:effectLst/>
                <a:latin typeface="Calibri"/>
                <a:ea typeface="Times New Roman" panose="02020603050405020304" pitchFamily="18" charset="0"/>
                <a:cs typeface="Calibri"/>
              </a:rPr>
              <a:t> </a:t>
            </a: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915320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EF9C-1793-DF8A-4AD4-760C7EC76939}"/>
              </a:ext>
            </a:extLst>
          </p:cNvPr>
          <p:cNvSpPr txBox="1">
            <a:spLocks noGrp="1"/>
          </p:cNvSpPr>
          <p:nvPr>
            <p:ph type="title"/>
          </p:nvPr>
        </p:nvSpPr>
        <p:spPr>
          <a:xfrm>
            <a:off x="1019171" y="918843"/>
            <a:ext cx="10153653" cy="1214158"/>
          </a:xfrm>
        </p:spPr>
        <p:txBody>
          <a:bodyPr/>
          <a:lstStyle/>
          <a:p>
            <a:pPr lvl="0"/>
            <a:r>
              <a:rPr lang="en-GB">
                <a:latin typeface="Arial"/>
                <a:ea typeface="Roboto"/>
                <a:cs typeface="Arial"/>
              </a:rPr>
              <a:t>Thank you! </a:t>
            </a:r>
            <a:endParaRPr lang="en-GB"/>
          </a:p>
        </p:txBody>
      </p:sp>
      <p:sp>
        <p:nvSpPr>
          <p:cNvPr id="3" name="Text Placeholder 3">
            <a:extLst>
              <a:ext uri="{FF2B5EF4-FFF2-40B4-BE49-F238E27FC236}">
                <a16:creationId xmlns:a16="http://schemas.microsoft.com/office/drawing/2014/main" id="{F67A9955-61B6-4FA5-88EA-0F84E48CA07B}"/>
              </a:ext>
            </a:extLst>
          </p:cNvPr>
          <p:cNvSpPr txBox="1">
            <a:spLocks noGrp="1"/>
          </p:cNvSpPr>
          <p:nvPr>
            <p:ph type="body" idx="4294967295"/>
          </p:nvPr>
        </p:nvSpPr>
        <p:spPr>
          <a:xfrm>
            <a:off x="1019171" y="2700232"/>
            <a:ext cx="10153653" cy="2986466"/>
          </a:xfrm>
        </p:spPr>
        <p:txBody>
          <a:bodyPr/>
          <a:lstStyle/>
          <a:p>
            <a:pPr lvl="0" algn="ctr"/>
            <a:r>
              <a:rPr lang="en-GB" sz="3600" b="1">
                <a:latin typeface="Arial"/>
                <a:ea typeface="Roboto"/>
                <a:cs typeface="Arial"/>
              </a:rPr>
              <a:t>Thoughts/suggestions/questions? </a:t>
            </a:r>
            <a:endParaRPr lang="en-GB" sz="3600" b="1"/>
          </a:p>
          <a:p>
            <a:pPr lvl="0" algn="ctr"/>
            <a:endParaRPr lang="en-GB" sz="3600" b="1"/>
          </a:p>
          <a:p>
            <a:pPr lvl="0"/>
            <a:endParaRPr lang="en-GB" sz="3600"/>
          </a:p>
          <a:p>
            <a:pPr lvl="0" algn="ctr"/>
            <a:r>
              <a:rPr lang="en-GB" sz="2400">
                <a:latin typeface="Arial"/>
                <a:ea typeface="Roboto"/>
                <a:cs typeface="Arial"/>
              </a:rPr>
              <a:t>Feel free to get in touch via </a:t>
            </a:r>
            <a:r>
              <a:rPr lang="en-GB" sz="2400">
                <a:latin typeface="Arial"/>
                <a:ea typeface="Roboto"/>
                <a:cs typeface="Arial"/>
                <a:hlinkClick r:id="rId3"/>
              </a:rPr>
              <a:t>l.h.mu@lse.ac.uk</a:t>
            </a:r>
            <a:r>
              <a:rPr lang="en-GB" sz="2400">
                <a:latin typeface="Arial"/>
                <a:ea typeface="Roboto"/>
                <a:cs typeface="Arial"/>
              </a:rPr>
              <a:t> </a:t>
            </a:r>
            <a:endParaRPr lang="en-GB" sz="2400"/>
          </a:p>
        </p:txBody>
      </p:sp>
    </p:spTree>
    <p:extLst>
      <p:ext uri="{BB962C8B-B14F-4D97-AF65-F5344CB8AC3E}">
        <p14:creationId xmlns:p14="http://schemas.microsoft.com/office/powerpoint/2010/main" val="420419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Today’s forum</a:t>
            </a:r>
          </a:p>
          <a:p>
            <a:pPr defTabSz="685800">
              <a:lnSpc>
                <a:spcPts val="1500"/>
              </a:lnSpc>
              <a:spcBef>
                <a:spcPts val="1200"/>
              </a:spcBef>
              <a:spcAft>
                <a:spcPts val="1000"/>
              </a:spcAft>
            </a:pPr>
            <a:r>
              <a:rPr lang="en-US" sz="2400" dirty="0">
                <a:solidFill>
                  <a:schemeClr val="tx1"/>
                </a:solidFill>
                <a:latin typeface="+mn-lt"/>
                <a:cs typeface="Arial"/>
              </a:rPr>
              <a:t>What do we mean by Inclusive Practices at work?</a:t>
            </a:r>
          </a:p>
          <a:p>
            <a:pPr defTabSz="685800">
              <a:lnSpc>
                <a:spcPts val="1500"/>
              </a:lnSpc>
              <a:spcBef>
                <a:spcPts val="1200"/>
              </a:spcBef>
              <a:spcAft>
                <a:spcPts val="1000"/>
              </a:spcAft>
            </a:pPr>
            <a:r>
              <a:rPr lang="en-US" sz="2400" dirty="0">
                <a:solidFill>
                  <a:schemeClr val="tx1"/>
                </a:solidFill>
                <a:latin typeface="+mn-lt"/>
                <a:cs typeface="Arial"/>
              </a:rPr>
              <a:t>Key areas to consider</a:t>
            </a:r>
          </a:p>
          <a:p>
            <a:pPr defTabSz="685800">
              <a:lnSpc>
                <a:spcPts val="1500"/>
              </a:lnSpc>
              <a:spcBef>
                <a:spcPts val="1200"/>
              </a:spcBef>
              <a:spcAft>
                <a:spcPts val="1000"/>
              </a:spcAft>
            </a:pPr>
            <a:r>
              <a:rPr lang="en-US" sz="2400" dirty="0">
                <a:solidFill>
                  <a:schemeClr val="tx1"/>
                </a:solidFill>
                <a:latin typeface="+mn-lt"/>
                <a:cs typeface="Arial"/>
              </a:rPr>
              <a:t>Inclusive work environments</a:t>
            </a:r>
          </a:p>
          <a:p>
            <a:pPr defTabSz="685800">
              <a:lnSpc>
                <a:spcPts val="15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systems and processes</a:t>
            </a:r>
            <a:endParaRPr lang="en-GB" sz="2400" b="0" i="0" dirty="0">
              <a:solidFill>
                <a:schemeClr val="tx1"/>
              </a:solidFill>
              <a:effectLst/>
              <a:latin typeface="Calibri" panose="020F0502020204030204" pitchFamily="34" charset="0"/>
              <a:cs typeface="Calibri" panose="020F0502020204030204" pitchFamily="34" charset="0"/>
            </a:endParaRPr>
          </a:p>
          <a:p>
            <a:pPr defTabSz="685800">
              <a:lnSpc>
                <a:spcPts val="1500"/>
              </a:lnSpc>
              <a:spcBef>
                <a:spcPts val="1200"/>
              </a:spcBef>
              <a:spcAft>
                <a:spcPts val="1000"/>
              </a:spcAft>
            </a:pPr>
            <a:r>
              <a:rPr lang="en-US" sz="2400" dirty="0">
                <a:solidFill>
                  <a:schemeClr val="tx1"/>
                </a:solidFill>
                <a:latin typeface="+mn-lt"/>
                <a:cs typeface="Arial"/>
              </a:rPr>
              <a:t>Inclusive meetings</a:t>
            </a:r>
          </a:p>
          <a:p>
            <a:pPr defTabSz="685800">
              <a:lnSpc>
                <a:spcPts val="1500"/>
              </a:lnSpc>
              <a:spcBef>
                <a:spcPts val="1200"/>
              </a:spcBef>
              <a:spcAft>
                <a:spcPts val="1000"/>
              </a:spcAft>
            </a:pPr>
            <a:r>
              <a:rPr lang="en-US" sz="2400" dirty="0">
                <a:solidFill>
                  <a:schemeClr val="tx1"/>
                </a:solidFill>
                <a:latin typeface="+mn-lt"/>
                <a:cs typeface="Arial"/>
              </a:rPr>
              <a:t>Inclusive events</a:t>
            </a:r>
          </a:p>
          <a:p>
            <a:pPr defTabSz="685800">
              <a:lnSpc>
                <a:spcPts val="15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communications</a:t>
            </a:r>
          </a:p>
          <a:p>
            <a:pPr defTabSz="685800">
              <a:lnSpc>
                <a:spcPts val="1500"/>
              </a:lnSpc>
              <a:spcBef>
                <a:spcPts val="1200"/>
              </a:spcBef>
              <a:spcAft>
                <a:spcPts val="1000"/>
              </a:spcAft>
            </a:pPr>
            <a:r>
              <a:rPr lang="en-US" sz="2400" dirty="0">
                <a:solidFill>
                  <a:schemeClr val="tx1"/>
                </a:solidFill>
                <a:latin typeface="+mn-lt"/>
                <a:cs typeface="Arial"/>
              </a:rPr>
              <a:t>Useful links and resources </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68710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do we mean by Inclusive Practices at work?</a:t>
            </a:r>
          </a:p>
          <a:p>
            <a:pPr defTabSz="685800">
              <a:lnSpc>
                <a:spcPct val="150000"/>
              </a:lnSpc>
              <a:spcBef>
                <a:spcPts val="1200"/>
              </a:spcBef>
              <a:spcAft>
                <a:spcPts val="1000"/>
              </a:spcAft>
            </a:pPr>
            <a:r>
              <a:rPr lang="en-GB" sz="2400" b="0" i="0" dirty="0">
                <a:solidFill>
                  <a:schemeClr val="tx1"/>
                </a:solidFill>
                <a:effectLst/>
                <a:latin typeface="Calibri" panose="020F0502020204030204" pitchFamily="34" charset="0"/>
                <a:cs typeface="Calibri" panose="020F0502020204030204" pitchFamily="34" charset="0"/>
              </a:rPr>
              <a:t>Inclusive practices in the workplace means operating in ways that work for everyone and where everyone feels included and represented. </a:t>
            </a:r>
          </a:p>
          <a:p>
            <a:pPr defTabSz="685800">
              <a:lnSpc>
                <a:spcPct val="150000"/>
              </a:lnSpc>
              <a:spcBef>
                <a:spcPts val="1200"/>
              </a:spcBef>
              <a:spcAft>
                <a:spcPts val="1000"/>
              </a:spcAft>
            </a:pPr>
            <a:r>
              <a:rPr lang="en-GB" sz="2400" b="0" i="0" dirty="0">
                <a:solidFill>
                  <a:schemeClr val="tx1"/>
                </a:solidFill>
                <a:effectLst/>
                <a:latin typeface="Calibri" panose="020F0502020204030204" pitchFamily="34" charset="0"/>
                <a:cs typeface="Calibri" panose="020F0502020204030204" pitchFamily="34" charset="0"/>
              </a:rPr>
              <a:t>This is important for those with disabilities or health conditions as many conditions affect accessibility, processing and communicating information. </a:t>
            </a:r>
          </a:p>
          <a:p>
            <a:pPr defTabSz="685800">
              <a:lnSpc>
                <a:spcPct val="1500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practices reduces the need for disclosures and individual adjustments.  </a:t>
            </a:r>
          </a:p>
          <a:p>
            <a:pPr lvl="1" defTabSz="685800">
              <a:lnSpc>
                <a:spcPts val="1500"/>
              </a:lnSpc>
              <a:spcBef>
                <a:spcPts val="1200"/>
              </a:spcBef>
              <a:spcAft>
                <a:spcPts val="1000"/>
              </a:spcAft>
            </a:pPr>
            <a:endParaRPr lang="en-GB" sz="1600" b="0" i="0" dirty="0">
              <a:solidFill>
                <a:schemeClr val="tx1"/>
              </a:solidFill>
              <a:effectLst/>
              <a:latin typeface="Calibri" panose="020F0502020204030204" pitchFamily="34" charset="0"/>
              <a:cs typeface="Calibri" panose="020F0502020204030204" pitchFamily="34" charset="0"/>
            </a:endParaRPr>
          </a:p>
          <a:p>
            <a:pPr lvl="1" defTabSz="685800">
              <a:lnSpc>
                <a:spcPts val="15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1776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Inclusive practices at work: some key areas to consider</a:t>
            </a: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Working environment</a:t>
            </a:r>
          </a:p>
          <a:p>
            <a:pPr lvl="1" defTabSz="685800">
              <a:lnSpc>
                <a:spcPts val="1500"/>
              </a:lnSpc>
              <a:spcBef>
                <a:spcPts val="1200"/>
              </a:spcBef>
              <a:spcAft>
                <a:spcPts val="1000"/>
              </a:spcAft>
            </a:pPr>
            <a:r>
              <a:rPr lang="en-GB" dirty="0">
                <a:solidFill>
                  <a:schemeClr val="tx1"/>
                </a:solidFill>
                <a:latin typeface="Calibri" panose="020F0502020204030204" pitchFamily="34" charset="0"/>
                <a:cs typeface="Calibri" panose="020F0502020204030204" pitchFamily="34" charset="0"/>
              </a:rPr>
              <a:t>Systems and processes</a:t>
            </a:r>
            <a:endParaRPr lang="en-GB" b="0" i="0" dirty="0">
              <a:solidFill>
                <a:schemeClr val="tx1"/>
              </a:solidFill>
              <a:effectLst/>
              <a:latin typeface="Calibri" panose="020F0502020204030204" pitchFamily="34" charset="0"/>
              <a:cs typeface="Calibri" panose="020F0502020204030204" pitchFamily="34" charset="0"/>
            </a:endParaRP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Meetings</a:t>
            </a: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Events</a:t>
            </a:r>
          </a:p>
          <a:p>
            <a:pPr lvl="1" defTabSz="685800">
              <a:lnSpc>
                <a:spcPts val="1500"/>
              </a:lnSpc>
              <a:spcBef>
                <a:spcPts val="1200"/>
              </a:spcBef>
              <a:spcAft>
                <a:spcPts val="1000"/>
              </a:spcAft>
            </a:pPr>
            <a:r>
              <a:rPr lang="en-GB" dirty="0">
                <a:solidFill>
                  <a:schemeClr val="tx1"/>
                </a:solidFill>
                <a:latin typeface="Calibri" panose="020F0502020204030204" pitchFamily="34" charset="0"/>
                <a:cs typeface="Calibri" panose="020F0502020204030204" pitchFamily="34" charset="0"/>
              </a:rPr>
              <a:t>Communications</a:t>
            </a:r>
          </a:p>
          <a:p>
            <a:pPr lvl="1" defTabSz="685800">
              <a:lnSpc>
                <a:spcPts val="15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044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Inclusive working environments</a:t>
            </a:r>
            <a:endParaRPr lang="en-GB" sz="3200" dirty="0">
              <a:latin typeface="+mn-lt"/>
            </a:endParaRPr>
          </a:p>
          <a:p>
            <a:pPr fontAlgn="base"/>
            <a:r>
              <a:rPr lang="en-GB" sz="2400" dirty="0">
                <a:solidFill>
                  <a:schemeClr val="tx1"/>
                </a:solidFill>
                <a:latin typeface="+mn-lt"/>
              </a:rPr>
              <a:t>Promote positive attitudes – </a:t>
            </a:r>
            <a:r>
              <a:rPr lang="en-GB" sz="2400" dirty="0">
                <a:solidFill>
                  <a:schemeClr val="tx1"/>
                </a:solidFill>
                <a:latin typeface="+mn-lt"/>
                <a:hlinkClick r:id="rId3"/>
              </a:rPr>
              <a:t>Dignity at Work Statement</a:t>
            </a:r>
            <a:endParaRPr lang="en-GB" sz="2400" dirty="0">
              <a:solidFill>
                <a:schemeClr val="tx1"/>
              </a:solidFill>
              <a:latin typeface="+mn-lt"/>
            </a:endParaRPr>
          </a:p>
          <a:p>
            <a:pPr fontAlgn="base"/>
            <a:r>
              <a:rPr lang="en-GB" sz="2400" dirty="0">
                <a:solidFill>
                  <a:schemeClr val="tx1"/>
                </a:solidFill>
                <a:latin typeface="+mn-lt"/>
              </a:rPr>
              <a:t>Adjustable desks</a:t>
            </a:r>
          </a:p>
          <a:p>
            <a:pPr fontAlgn="base"/>
            <a:r>
              <a:rPr lang="en-GB" sz="2400" dirty="0">
                <a:solidFill>
                  <a:schemeClr val="tx1"/>
                </a:solidFill>
                <a:latin typeface="+mn-lt"/>
              </a:rPr>
              <a:t>Adjustable lighting</a:t>
            </a:r>
          </a:p>
          <a:p>
            <a:pPr fontAlgn="base"/>
            <a:r>
              <a:rPr lang="en-GB" sz="2400" dirty="0">
                <a:solidFill>
                  <a:schemeClr val="tx1"/>
                </a:solidFill>
                <a:latin typeface="+mn-lt"/>
              </a:rPr>
              <a:t>Quiet spaces</a:t>
            </a:r>
          </a:p>
          <a:p>
            <a:pPr fontAlgn="base"/>
            <a:r>
              <a:rPr lang="en-GB" sz="2400" dirty="0">
                <a:solidFill>
                  <a:schemeClr val="tx1"/>
                </a:solidFill>
                <a:latin typeface="+mn-lt"/>
              </a:rPr>
              <a:t>Noise cancelling headsets</a:t>
            </a:r>
          </a:p>
          <a:p>
            <a:pPr fontAlgn="base"/>
            <a:r>
              <a:rPr lang="en-GB" sz="2400" dirty="0">
                <a:solidFill>
                  <a:schemeClr val="tx1"/>
                </a:solidFill>
                <a:latin typeface="+mn-lt"/>
              </a:rPr>
              <a:t>Clear signage and safety procedures</a:t>
            </a:r>
          </a:p>
          <a:p>
            <a:pPr fontAlgn="base"/>
            <a:endParaRPr lang="en-GB" sz="2000" dirty="0">
              <a:solidFill>
                <a:schemeClr val="tx1"/>
              </a:solidFill>
              <a:latin typeface="+mn-lt"/>
            </a:endParaRPr>
          </a:p>
          <a:p>
            <a:pPr fontAlgn="base"/>
            <a:endParaRPr lang="en-GB" sz="2000" dirty="0">
              <a:solidFill>
                <a:schemeClr val="tx1"/>
              </a:solidFill>
              <a:latin typeface="+mn-lt"/>
            </a:endParaRPr>
          </a:p>
          <a:p>
            <a:pPr lvl="1"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4"/>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3768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systems and processes </a:t>
            </a:r>
          </a:p>
          <a:p>
            <a:pPr fontAlgn="base"/>
            <a:r>
              <a:rPr lang="en-GB" sz="2400" dirty="0">
                <a:solidFill>
                  <a:schemeClr val="tx1"/>
                </a:solidFill>
                <a:latin typeface="+mn-lt"/>
              </a:rPr>
              <a:t>Compatibility of systems with assistive technology/accessibility tools</a:t>
            </a:r>
          </a:p>
          <a:p>
            <a:pPr fontAlgn="base"/>
            <a:r>
              <a:rPr lang="en-GB" sz="2400" dirty="0">
                <a:solidFill>
                  <a:schemeClr val="tx1"/>
                </a:solidFill>
                <a:latin typeface="+mn-lt"/>
              </a:rPr>
              <a:t>If online do webpages meet Web Content Accessibility Guidelines?</a:t>
            </a:r>
          </a:p>
          <a:p>
            <a:pPr fontAlgn="base"/>
            <a:r>
              <a:rPr lang="en-GB" sz="2400" b="0" i="0" dirty="0">
                <a:solidFill>
                  <a:schemeClr val="tx1"/>
                </a:solidFill>
                <a:effectLst/>
                <a:latin typeface="+mn-lt"/>
              </a:rPr>
              <a:t>Are team processes clear and well communicated?</a:t>
            </a:r>
          </a:p>
          <a:p>
            <a:pPr fontAlgn="base"/>
            <a:r>
              <a:rPr lang="en-GB" sz="2400" dirty="0">
                <a:solidFill>
                  <a:schemeClr val="tx1"/>
                </a:solidFill>
                <a:latin typeface="+mn-lt"/>
              </a:rPr>
              <a:t>Are you aware of School policies and processes that promote inclusiveness? Such as flexible working, disability policy, discrimination, harassment and bullying policy etc</a:t>
            </a:r>
            <a:endParaRPr lang="en-GB" sz="2400" b="0" i="0" dirty="0">
              <a:solidFill>
                <a:schemeClr val="tx1"/>
              </a:solidFill>
              <a:effectLst/>
              <a:latin typeface="+mn-lt"/>
            </a:endParaRPr>
          </a:p>
          <a:p>
            <a:pPr fontAlgn="base"/>
            <a:r>
              <a:rPr lang="en-GB" sz="2400" dirty="0">
                <a:solidFill>
                  <a:schemeClr val="tx1"/>
                </a:solidFill>
                <a:latin typeface="+mn-lt"/>
              </a:rPr>
              <a:t>Ask your team for feedback</a:t>
            </a:r>
            <a:endParaRPr lang="en-GB" sz="24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3853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meetings </a:t>
            </a:r>
          </a:p>
          <a:p>
            <a:pPr fontAlgn="base"/>
            <a:r>
              <a:rPr lang="en-GB" sz="2400" dirty="0">
                <a:solidFill>
                  <a:schemeClr val="tx1"/>
                </a:solidFill>
                <a:latin typeface="+mn-lt"/>
              </a:rPr>
              <a:t>Send documents/agenda in advance</a:t>
            </a:r>
          </a:p>
          <a:p>
            <a:pPr fontAlgn="base"/>
            <a:r>
              <a:rPr lang="en-GB" sz="2400" dirty="0">
                <a:solidFill>
                  <a:schemeClr val="tx1"/>
                </a:solidFill>
                <a:latin typeface="+mn-lt"/>
              </a:rPr>
              <a:t>Avoid/explain acronyms </a:t>
            </a:r>
          </a:p>
          <a:p>
            <a:pPr fontAlgn="base"/>
            <a:r>
              <a:rPr lang="en-GB" sz="2400" dirty="0">
                <a:solidFill>
                  <a:schemeClr val="tx1"/>
                </a:solidFill>
                <a:latin typeface="+mn-lt"/>
              </a:rPr>
              <a:t>Build in breaks</a:t>
            </a:r>
          </a:p>
          <a:p>
            <a:pPr fontAlgn="base"/>
            <a:r>
              <a:rPr lang="en-GB" sz="2400" dirty="0">
                <a:solidFill>
                  <a:schemeClr val="tx1"/>
                </a:solidFill>
                <a:latin typeface="+mn-lt"/>
              </a:rPr>
              <a:t>Give people time between meetings</a:t>
            </a:r>
          </a:p>
          <a:p>
            <a:pPr fontAlgn="base"/>
            <a:r>
              <a:rPr lang="en-GB" sz="2400" dirty="0">
                <a:solidFill>
                  <a:schemeClr val="tx1"/>
                </a:solidFill>
                <a:latin typeface="+mn-lt"/>
              </a:rPr>
              <a:t>Consider meeting times</a:t>
            </a:r>
          </a:p>
          <a:p>
            <a:pPr fontAlgn="base"/>
            <a:r>
              <a:rPr lang="en-GB" sz="2400" dirty="0">
                <a:solidFill>
                  <a:schemeClr val="tx1"/>
                </a:solidFill>
                <a:latin typeface="+mn-lt"/>
              </a:rPr>
              <a:t>If online/hybrid ensure captions enabled</a:t>
            </a:r>
          </a:p>
          <a:p>
            <a:pPr fontAlgn="base"/>
            <a:r>
              <a:rPr lang="en-GB" sz="2400" dirty="0">
                <a:solidFill>
                  <a:schemeClr val="tx1"/>
                </a:solidFill>
                <a:latin typeface="+mn-lt"/>
              </a:rPr>
              <a:t>Consider recording meetings</a:t>
            </a:r>
          </a:p>
          <a:p>
            <a:pPr fontAlgn="base"/>
            <a:r>
              <a:rPr lang="en-GB" sz="2400" dirty="0">
                <a:solidFill>
                  <a:schemeClr val="tx1"/>
                </a:solidFill>
                <a:latin typeface="+mn-lt"/>
              </a:rPr>
              <a:t>Avoid putting colleagues on the spot! </a:t>
            </a:r>
          </a:p>
          <a:p>
            <a:pPr fontAlgn="base"/>
            <a:r>
              <a:rPr lang="en-GB" sz="2400" b="0" i="0" dirty="0">
                <a:solidFill>
                  <a:schemeClr val="tx1"/>
                </a:solidFill>
                <a:effectLst/>
                <a:latin typeface="+mn-lt"/>
              </a:rPr>
              <a:t>Optional camera usage</a:t>
            </a:r>
          </a:p>
          <a:p>
            <a:pPr fontAlgn="base"/>
            <a:r>
              <a:rPr lang="en-GB" sz="2400" dirty="0">
                <a:solidFill>
                  <a:schemeClr val="tx1"/>
                </a:solidFill>
                <a:latin typeface="+mn-lt"/>
              </a:rPr>
              <a:t>Encourage questions in chat</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35641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events </a:t>
            </a:r>
          </a:p>
          <a:p>
            <a:pPr fontAlgn="base"/>
            <a:r>
              <a:rPr lang="en-GB" sz="2000" dirty="0">
                <a:solidFill>
                  <a:schemeClr val="tx1"/>
                </a:solidFill>
                <a:latin typeface="+mn-lt"/>
              </a:rPr>
              <a:t>What will be involved, the itinerary, refreshments etc</a:t>
            </a:r>
          </a:p>
          <a:p>
            <a:pPr fontAlgn="base"/>
            <a:r>
              <a:rPr lang="en-GB" sz="2000" dirty="0">
                <a:solidFill>
                  <a:schemeClr val="tx1"/>
                </a:solidFill>
                <a:latin typeface="+mn-lt"/>
              </a:rPr>
              <a:t>Check venues are accessible</a:t>
            </a:r>
          </a:p>
          <a:p>
            <a:pPr fontAlgn="base"/>
            <a:r>
              <a:rPr lang="en-GB" sz="2000" dirty="0">
                <a:solidFill>
                  <a:schemeClr val="tx1"/>
                </a:solidFill>
                <a:latin typeface="+mn-lt"/>
              </a:rPr>
              <a:t>Allow for opt out of social events</a:t>
            </a:r>
          </a:p>
          <a:p>
            <a:pPr fontAlgn="base"/>
            <a:r>
              <a:rPr lang="en-GB" sz="2000" dirty="0">
                <a:solidFill>
                  <a:schemeClr val="tx1"/>
                </a:solidFill>
                <a:latin typeface="+mn-lt"/>
              </a:rPr>
              <a:t>Ensure quiet space is available </a:t>
            </a:r>
          </a:p>
          <a:p>
            <a:pPr fontAlgn="base"/>
            <a:r>
              <a:rPr lang="en-GB" sz="2000" dirty="0">
                <a:solidFill>
                  <a:schemeClr val="tx1"/>
                </a:solidFill>
                <a:latin typeface="+mn-lt"/>
              </a:rPr>
              <a:t>Offer a meeting point </a:t>
            </a:r>
          </a:p>
          <a:p>
            <a:pPr fontAlgn="base"/>
            <a:r>
              <a:rPr lang="en-GB" sz="2000" dirty="0">
                <a:solidFill>
                  <a:schemeClr val="tx1"/>
                </a:solidFill>
                <a:latin typeface="+mn-lt"/>
              </a:rPr>
              <a:t>If presenting, make it clear what will be covered and if slides will be available  </a:t>
            </a:r>
          </a:p>
          <a:p>
            <a:pPr fontAlgn="base"/>
            <a:r>
              <a:rPr lang="en-GB" sz="2000" dirty="0">
                <a:solidFill>
                  <a:schemeClr val="tx1"/>
                </a:solidFill>
                <a:latin typeface="+mn-lt"/>
              </a:rPr>
              <a:t>Send documents/agenda in advance</a:t>
            </a:r>
          </a:p>
          <a:p>
            <a:pPr fontAlgn="base"/>
            <a:r>
              <a:rPr lang="en-GB" sz="2000" dirty="0">
                <a:solidFill>
                  <a:schemeClr val="tx1"/>
                </a:solidFill>
                <a:latin typeface="+mn-lt"/>
              </a:rPr>
              <a:t>Build in breaks</a:t>
            </a:r>
          </a:p>
          <a:p>
            <a:pPr fontAlgn="base"/>
            <a:r>
              <a:rPr lang="en-GB" sz="2000" dirty="0">
                <a:solidFill>
                  <a:schemeClr val="tx1"/>
                </a:solidFill>
                <a:latin typeface="+mn-lt"/>
              </a:rPr>
              <a:t>If online/hybrid ensure captions enabled</a:t>
            </a:r>
          </a:p>
          <a:p>
            <a:pPr fontAlgn="base"/>
            <a:r>
              <a:rPr lang="en-GB" sz="2000" dirty="0">
                <a:solidFill>
                  <a:schemeClr val="tx1"/>
                </a:solidFill>
                <a:latin typeface="+mn-lt"/>
              </a:rPr>
              <a:t>Consider recording</a:t>
            </a:r>
            <a:endParaRPr lang="en-GB" sz="1600" b="0" i="0" dirty="0">
              <a:solidFill>
                <a:schemeClr val="tx1"/>
              </a:solidFill>
              <a:effectLst/>
              <a:latin typeface="+mn-lt"/>
            </a:endParaRPr>
          </a:p>
          <a:p>
            <a:pPr algn="l" fontAlgn="base"/>
            <a:r>
              <a:rPr lang="en-GB" sz="2000" dirty="0">
                <a:latin typeface="+mn-lt"/>
                <a:cs typeface="Calibri"/>
              </a:rPr>
              <a:t>Consider alternative ways to engage attendees</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65948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I</a:t>
            </a:r>
            <a:r>
              <a:rPr lang="en-US" sz="2800" b="1" dirty="0">
                <a:solidFill>
                  <a:srgbClr val="C00000"/>
                </a:solidFill>
                <a:latin typeface="+mn-lt"/>
                <a:cs typeface="Arial"/>
              </a:rPr>
              <a:t>nclusive communication</a:t>
            </a:r>
            <a:endParaRPr lang="en-US" b="1" dirty="0">
              <a:solidFill>
                <a:srgbClr val="C00000"/>
              </a:solidFill>
              <a:latin typeface="+mn-lt"/>
              <a:cs typeface="Arial"/>
            </a:endParaRPr>
          </a:p>
          <a:p>
            <a:pPr fontAlgn="base"/>
            <a:r>
              <a:rPr lang="en-GB" sz="2400" b="0" i="0" dirty="0">
                <a:solidFill>
                  <a:schemeClr val="tx1"/>
                </a:solidFill>
                <a:effectLst/>
                <a:latin typeface="+mn-lt"/>
              </a:rPr>
              <a:t>Consider the audience and communication channels they use</a:t>
            </a:r>
          </a:p>
          <a:p>
            <a:pPr fontAlgn="base"/>
            <a:r>
              <a:rPr lang="en-GB" sz="2400" dirty="0">
                <a:solidFill>
                  <a:schemeClr val="tx1"/>
                </a:solidFill>
                <a:latin typeface="+mn-lt"/>
              </a:rPr>
              <a:t>Think about inclusive language </a:t>
            </a:r>
          </a:p>
          <a:p>
            <a:pPr fontAlgn="base"/>
            <a:r>
              <a:rPr lang="en-GB" sz="2400" b="0" i="0" dirty="0">
                <a:solidFill>
                  <a:schemeClr val="tx1"/>
                </a:solidFill>
                <a:effectLst/>
                <a:latin typeface="+mn-lt"/>
              </a:rPr>
              <a:t>Writing styles</a:t>
            </a:r>
          </a:p>
          <a:p>
            <a:pPr fontAlgn="base"/>
            <a:r>
              <a:rPr lang="en-GB" sz="2400" dirty="0">
                <a:solidFill>
                  <a:schemeClr val="tx1"/>
                </a:solidFill>
                <a:latin typeface="+mn-lt"/>
              </a:rPr>
              <a:t>Colours and fonts</a:t>
            </a:r>
          </a:p>
          <a:p>
            <a:pPr fontAlgn="base"/>
            <a:r>
              <a:rPr lang="en-GB" sz="2400" b="0" i="0" dirty="0">
                <a:solidFill>
                  <a:schemeClr val="tx1"/>
                </a:solidFill>
                <a:effectLst/>
                <a:latin typeface="+mn-lt"/>
              </a:rPr>
              <a:t>Video content</a:t>
            </a:r>
            <a:endParaRPr lang="en-GB" sz="2400" dirty="0">
              <a:solidFill>
                <a:schemeClr val="tx1"/>
              </a:solidFill>
              <a:latin typeface="+mn-lt"/>
            </a:endParaRPr>
          </a:p>
          <a:p>
            <a:pPr fontAlgn="base"/>
            <a:r>
              <a:rPr lang="en-GB" sz="2400" b="0" i="0" dirty="0">
                <a:solidFill>
                  <a:schemeClr val="tx1"/>
                </a:solidFill>
                <a:effectLst/>
                <a:latin typeface="+mn-lt"/>
              </a:rPr>
              <a:t>Audio content</a:t>
            </a:r>
          </a:p>
          <a:p>
            <a:pPr fontAlgn="base"/>
            <a:r>
              <a:rPr lang="en-GB" sz="2400" dirty="0">
                <a:solidFill>
                  <a:schemeClr val="tx1"/>
                </a:solidFill>
                <a:latin typeface="+mn-lt"/>
              </a:rPr>
              <a:t>Alternative formats</a:t>
            </a:r>
          </a:p>
          <a:p>
            <a:pPr fontAlgn="base"/>
            <a:r>
              <a:rPr lang="en-GB" sz="2400" b="0" i="0" dirty="0">
                <a:solidFill>
                  <a:schemeClr val="tx1"/>
                </a:solidFill>
                <a:effectLst/>
                <a:latin typeface="+mn-lt"/>
              </a:rPr>
              <a:t>Ask for feedback</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43810726"/>
      </p:ext>
    </p:extLst>
  </p:cSld>
  <p:clrMapOvr>
    <a:masterClrMapping/>
  </p:clrMapOvr>
</p:sld>
</file>

<file path=ppt/theme/theme1.xml><?xml version="1.0" encoding="utf-8"?>
<a:theme xmlns:a="http://schemas.openxmlformats.org/drawingml/2006/main" name="Introduc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011B998AFFEA44914038D92951E109" ma:contentTypeVersion="15" ma:contentTypeDescription="Create a new document." ma:contentTypeScope="" ma:versionID="66c988472a354d02d6cf86b06e572ac4">
  <xsd:schema xmlns:xsd="http://www.w3.org/2001/XMLSchema" xmlns:xs="http://www.w3.org/2001/XMLSchema" xmlns:p="http://schemas.microsoft.com/office/2006/metadata/properties" xmlns:ns3="39800bd1-49df-46bc-baf5-102cc5aa3c29" xmlns:ns4="752f3690-359b-4808-abf2-1f76073b2265" targetNamespace="http://schemas.microsoft.com/office/2006/metadata/properties" ma:root="true" ma:fieldsID="5fee7a09d22e84ffb7ba8932985f2b46" ns3:_="" ns4:_="">
    <xsd:import namespace="39800bd1-49df-46bc-baf5-102cc5aa3c29"/>
    <xsd:import namespace="752f3690-359b-4808-abf2-1f76073b2265"/>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Location" minOccurs="0"/>
                <xsd:element ref="ns3:MediaServiceGenerationTime" minOccurs="0"/>
                <xsd:element ref="ns3:MediaServiceEventHashCode" minOccurs="0"/>
                <xsd:element ref="ns3:MediaLengthInSeconds"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800bd1-49df-46bc-baf5-102cc5aa3c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2f3690-359b-4808-abf2-1f76073b22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9800bd1-49df-46bc-baf5-102cc5aa3c29" xsi:nil="true"/>
  </documentManagement>
</p:properties>
</file>

<file path=customXml/itemProps1.xml><?xml version="1.0" encoding="utf-8"?>
<ds:datastoreItem xmlns:ds="http://schemas.openxmlformats.org/officeDocument/2006/customXml" ds:itemID="{2E4D71FD-F1B1-41AC-9A01-DDF76210D3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800bd1-49df-46bc-baf5-102cc5aa3c29"/>
    <ds:schemaRef ds:uri="752f3690-359b-4808-abf2-1f76073b22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A579E7-DA3E-4DB4-B3CD-0C9CF719515E}">
  <ds:schemaRefs>
    <ds:schemaRef ds:uri="http://schemas.microsoft.com/sharepoint/v3/contenttype/forms"/>
  </ds:schemaRefs>
</ds:datastoreItem>
</file>

<file path=customXml/itemProps3.xml><?xml version="1.0" encoding="utf-8"?>
<ds:datastoreItem xmlns:ds="http://schemas.openxmlformats.org/officeDocument/2006/customXml" ds:itemID="{7163FCB0-E875-4309-9B76-2FAE92CA4814}">
  <ds:schemaRefs>
    <ds:schemaRef ds:uri="http://schemas.microsoft.com/office/2006/documentManagement/types"/>
    <ds:schemaRef ds:uri="http://purl.org/dc/elements/1.1/"/>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http://purl.org/dc/terms/"/>
    <ds:schemaRef ds:uri="39800bd1-49df-46bc-baf5-102cc5aa3c29"/>
    <ds:schemaRef ds:uri="752f3690-359b-4808-abf2-1f76073b226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3153</TotalTime>
  <Words>772</Words>
  <Application>Microsoft Office PowerPoint</Application>
  <PresentationFormat>Widescreen</PresentationFormat>
  <Paragraphs>154</Paragraphs>
  <Slides>11</Slides>
  <Notes>11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Roboto</vt:lpstr>
      <vt:lpstr>Roboto Medium</vt:lpstr>
      <vt:lpstr>Wingdings</vt:lpstr>
      <vt:lpstr>Introduction</vt:lpstr>
      <vt:lpstr>Office Theme</vt:lpstr>
      <vt:lpstr>LSE Manager Forum: Demystifying Disability in the workplace   Wednesday 10 April 3pm to 4pm  Inclusive Practices in the Workplace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Mu,LH</cp:lastModifiedBy>
  <cp:revision>58</cp:revision>
  <dcterms:created xsi:type="dcterms:W3CDTF">2023-10-17T08:26:21Z</dcterms:created>
  <dcterms:modified xsi:type="dcterms:W3CDTF">2024-04-10T13:04:47Z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0x010100C7011B998AFFEA44914038D92951E109</vt:lpwstr>
  </property>
</Properties>
</file>