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5" r:id="rId2"/>
  </p:sldMasterIdLst>
  <p:notesMasterIdLst>
    <p:notesMasterId r:id="rId26"/>
  </p:notesMasterIdLst>
  <p:sldIdLst>
    <p:sldId id="262" r:id="rId3"/>
    <p:sldId id="261" r:id="rId4"/>
    <p:sldId id="273" r:id="rId5"/>
    <p:sldId id="268" r:id="rId6"/>
    <p:sldId id="270" r:id="rId7"/>
    <p:sldId id="276" r:id="rId8"/>
    <p:sldId id="269" r:id="rId9"/>
    <p:sldId id="277" r:id="rId10"/>
    <p:sldId id="281" r:id="rId11"/>
    <p:sldId id="282" r:id="rId12"/>
    <p:sldId id="283" r:id="rId13"/>
    <p:sldId id="284" r:id="rId14"/>
    <p:sldId id="279" r:id="rId15"/>
    <p:sldId id="280" r:id="rId16"/>
    <p:sldId id="285" r:id="rId17"/>
    <p:sldId id="286" r:id="rId18"/>
    <p:sldId id="287" r:id="rId19"/>
    <p:sldId id="288" r:id="rId20"/>
    <p:sldId id="289" r:id="rId21"/>
    <p:sldId id="259" r:id="rId22"/>
    <p:sldId id="267" r:id="rId23"/>
    <p:sldId id="274" r:id="rId24"/>
    <p:sldId id="257" r:id="rId2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04" autoAdjust="0"/>
  </p:normalViewPr>
  <p:slideViewPr>
    <p:cSldViewPr snapToGrid="0">
      <p:cViewPr varScale="1">
        <p:scale>
          <a:sx n="104" d="100"/>
          <a:sy n="104" d="100"/>
        </p:scale>
        <p:origin x="8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4106D-D44D-49BD-8FDC-2D1684259F2C}" type="datetimeFigureOut">
              <a:t>3/8/2024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A2C2-3DC4-4391-8537-D13CB8B95CB6}" type="slidenum">
              <a:t>‹#›</a:t>
            </a:fld>
            <a:endParaRPr lang="en-GB"/>
          </a:p>
        </p:txBody>
      </p:sp>
    </p:spTree>
    <p:extLst>
      <p:ext uri="{BB962C8B-B14F-4D97-AF65-F5344CB8AC3E}">
        <p14:creationId xmlns:p14="http://schemas.microsoft.com/office/powerpoint/2010/main" val="35572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mind.org.uk/information-support/types-of-mental-health-problems/depression/" TargetMode="External"/><Relationship Id="rId7" Type="http://schemas.openxmlformats.org/officeDocument/2006/relationships/hyperlink" Target="https://www.mind.org.uk/information-support/types-of-mental-health-problems/stress/"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www.mind.org.uk/information-support/tips-for-everyday-living/loneliness/" TargetMode="External"/><Relationship Id="rId5" Type="http://schemas.openxmlformats.org/officeDocument/2006/relationships/hyperlink" Target="https://www.mind.org.uk/information-support/types-of-mental-health-problems/trauma/" TargetMode="External"/><Relationship Id="rId4" Type="http://schemas.openxmlformats.org/officeDocument/2006/relationships/hyperlink" Target="https://www.mind.org.uk/information-support/types-of-mental-health-problems/anxiety-and-panic-attack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0C9A2C2-3DC4-4391-8537-D13CB8B95CB6}" type="slidenum">
              <a:rPr lang="en-GB" smtClean="0"/>
              <a:t>1</a:t>
            </a:fld>
            <a:endParaRPr lang="en-GB"/>
          </a:p>
        </p:txBody>
      </p:sp>
    </p:spTree>
    <p:extLst>
      <p:ext uri="{BB962C8B-B14F-4D97-AF65-F5344CB8AC3E}">
        <p14:creationId xmlns:p14="http://schemas.microsoft.com/office/powerpoint/2010/main" val="401298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6491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38426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57226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46973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93809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531428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28506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3502519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99771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r>
              <a:rPr lang="en-GB" b="0" i="0" dirty="0">
                <a:solidFill>
                  <a:srgbClr val="4D4F53"/>
                </a:solidFill>
                <a:effectLst/>
                <a:latin typeface="Futura Maxi CG"/>
              </a:rPr>
              <a:t>Be clear about expectations</a:t>
            </a:r>
          </a:p>
          <a:p>
            <a:pPr algn="l" fontAlgn="base"/>
            <a:r>
              <a:rPr lang="en-GB" b="0" i="0" dirty="0">
                <a:solidFill>
                  <a:srgbClr val="4D4F53"/>
                </a:solidFill>
                <a:effectLst/>
                <a:latin typeface="Arial" panose="020B0604020202020204" pitchFamily="34" charset="0"/>
              </a:rPr>
              <a:t>When recruiting, stipulate if the role involves processes that must be followed exactly (such as some audits or safety processes), or if work needs to be flexible and responsive.</a:t>
            </a:r>
          </a:p>
          <a:p>
            <a:pPr algn="l" fontAlgn="base"/>
            <a:r>
              <a:rPr lang="en-GB" b="0" i="0" dirty="0">
                <a:solidFill>
                  <a:srgbClr val="4D4F53"/>
                </a:solidFill>
                <a:effectLst/>
                <a:latin typeface="Arial" panose="020B0604020202020204" pitchFamily="34" charset="0"/>
              </a:rPr>
              <a:t>When someone new joins your team, be open and clear about all the routines and structures already in place – formal and informal. Let them know that you’re open to suggestions of changes to improve them.</a:t>
            </a:r>
          </a:p>
          <a:p>
            <a:pPr algn="l" fontAlgn="base"/>
            <a:r>
              <a:rPr lang="en-GB" b="0" i="0" dirty="0">
                <a:solidFill>
                  <a:srgbClr val="4D4F53"/>
                </a:solidFill>
                <a:effectLst/>
                <a:latin typeface="Arial" panose="020B0604020202020204" pitchFamily="34" charset="0"/>
              </a:rPr>
              <a:t>This may require you to assess the routines and structures that are in place in your team and your organisation. Sometimes, long-established processes can go un-remarked upon because you hardly notice them, if you’ve been working with them for a long time.</a:t>
            </a:r>
          </a:p>
          <a:p>
            <a:pPr algn="l" fontAlgn="base"/>
            <a:r>
              <a:rPr lang="en-GB" b="0" i="0" dirty="0">
                <a:solidFill>
                  <a:srgbClr val="4D4F53"/>
                </a:solidFill>
                <a:effectLst/>
                <a:latin typeface="Futura Maxi CG"/>
              </a:rPr>
              <a:t>Be flexible</a:t>
            </a:r>
          </a:p>
          <a:p>
            <a:pPr algn="l" fontAlgn="base"/>
            <a:r>
              <a:rPr lang="en-GB" b="0" i="0" dirty="0">
                <a:solidFill>
                  <a:srgbClr val="4D4F53"/>
                </a:solidFill>
                <a:effectLst/>
                <a:latin typeface="Arial" panose="020B0604020202020204" pitchFamily="34" charset="0"/>
              </a:rPr>
              <a:t>Let people set their own structures and routines as far as possible. What is reasonable will depend on the role, and there will be some roles for which it isn’t reasonable to allow this at all – for example, if the routines and structures are in place for specific health and safety reasons, or audits.</a:t>
            </a:r>
          </a:p>
          <a:p>
            <a:pPr algn="l" fontAlgn="base"/>
            <a:r>
              <a:rPr lang="en-GB" b="0" i="0" dirty="0">
                <a:solidFill>
                  <a:srgbClr val="4D4F53"/>
                </a:solidFill>
                <a:effectLst/>
                <a:latin typeface="Arial" panose="020B0604020202020204" pitchFamily="34" charset="0"/>
              </a:rPr>
              <a:t>Equally, there will be some roles where flexibility in routine and structures may be reasonable. In this case, you may have a legal duty to allow disabled employees to adopt alternative routines and structures. This could be if, for example, a routine is established without any reason beyond being ‘the way that it’s always been done’, and it won’t have a disproportionate impact on the team and the organisation to change it.</a:t>
            </a:r>
          </a:p>
          <a:p>
            <a:pPr algn="l" fontAlgn="base"/>
            <a:r>
              <a:rPr lang="en-GB" b="0" i="0" dirty="0">
                <a:solidFill>
                  <a:srgbClr val="4D4F53"/>
                </a:solidFill>
                <a:effectLst/>
                <a:latin typeface="Futura Maxi CG"/>
              </a:rPr>
              <a:t>Avoid micromanaging an employee</a:t>
            </a:r>
          </a:p>
          <a:p>
            <a:pPr algn="l" fontAlgn="base"/>
            <a:r>
              <a:rPr lang="en-GB" b="0" i="0" dirty="0">
                <a:solidFill>
                  <a:srgbClr val="4D4F53"/>
                </a:solidFill>
                <a:effectLst/>
                <a:latin typeface="Arial" panose="020B0604020202020204" pitchFamily="34" charset="0"/>
              </a:rPr>
              <a:t>Many managers may see micromanagement as a useful tool to ensure that neurodivergent employees meet deadlines and work in a conventional way.</a:t>
            </a:r>
          </a:p>
          <a:p>
            <a:pPr algn="l" fontAlgn="base"/>
            <a:r>
              <a:rPr lang="en-GB" b="0" i="0" dirty="0">
                <a:solidFill>
                  <a:srgbClr val="4D4F53"/>
                </a:solidFill>
                <a:effectLst/>
                <a:latin typeface="Arial" panose="020B0604020202020204" pitchFamily="34" charset="0"/>
              </a:rPr>
              <a:t>However, this will often not work for neurodiverse individuals who learn, process and work in different ways to meet their needs and styles. Micromanagement styles often cause neurodivergent employees significant stress and result in a deterioration of work rather than an improvement.</a:t>
            </a:r>
          </a:p>
          <a:p>
            <a:pPr algn="l" fontAlgn="base"/>
            <a:r>
              <a:rPr lang="en-GB" b="0" i="0" dirty="0">
                <a:solidFill>
                  <a:srgbClr val="4D4F53"/>
                </a:solidFill>
                <a:effectLst/>
                <a:latin typeface="Futura Maxi CG"/>
              </a:rPr>
              <a:t>Keep them updated about change</a:t>
            </a:r>
          </a:p>
          <a:p>
            <a:pPr algn="l" fontAlgn="base"/>
            <a:r>
              <a:rPr lang="en-GB" b="0" i="0" dirty="0">
                <a:solidFill>
                  <a:srgbClr val="4D4F53"/>
                </a:solidFill>
                <a:effectLst/>
                <a:latin typeface="Arial" panose="020B0604020202020204" pitchFamily="34" charset="0"/>
              </a:rPr>
              <a:t>For example, if the software your employee uses must be updated and is likely to change, ensure this is communicated as early as possible. Show them what is going to change and provide them with extra training if necessary.</a:t>
            </a:r>
          </a:p>
          <a:p>
            <a:pPr algn="l" fontAlgn="base"/>
            <a:r>
              <a:rPr lang="en-GB" b="0" i="0" dirty="0">
                <a:solidFill>
                  <a:srgbClr val="4D4F53"/>
                </a:solidFill>
                <a:effectLst/>
                <a:latin typeface="Arial" panose="020B0604020202020204" pitchFamily="34" charset="0"/>
              </a:rPr>
              <a:t>If the software is developed in-house, make sure the needs of all colleagues – including neurodivergent people – are considered by developers.</a:t>
            </a:r>
          </a:p>
          <a:p>
            <a:pPr algn="l" fontAlgn="base"/>
            <a:r>
              <a:rPr lang="en-GB" b="0" i="0" dirty="0">
                <a:solidFill>
                  <a:srgbClr val="4D4F53"/>
                </a:solidFill>
                <a:effectLst/>
                <a:latin typeface="Arial" panose="020B0604020202020204" pitchFamily="34" charset="0"/>
              </a:rPr>
              <a:t>If workplace routines are going to change (for example different opening times or shift patterns), make sure these changes are communicated as early as possible. Seemingly minor changes can be very disruptive and create significant barriers for people with well-working and established routines and structures as they are all often finely balanced and interlinked. Changing one thing can have knock-on effects. Early discussion is essential to identify and resolve any potential barriers.</a:t>
            </a:r>
          </a:p>
          <a:p>
            <a:pPr algn="l" fontAlgn="base"/>
            <a:r>
              <a:rPr lang="en-GB" b="0" i="0" dirty="0">
                <a:solidFill>
                  <a:srgbClr val="4D4F53"/>
                </a:solidFill>
                <a:effectLst/>
                <a:latin typeface="Futura Maxi CG"/>
              </a:rPr>
              <a:t>Review regularly</a:t>
            </a:r>
          </a:p>
          <a:p>
            <a:pPr algn="l" fontAlgn="base"/>
            <a:r>
              <a:rPr lang="en-GB" b="0" i="0" dirty="0">
                <a:solidFill>
                  <a:srgbClr val="4D4F53"/>
                </a:solidFill>
                <a:effectLst/>
                <a:latin typeface="Arial" panose="020B0604020202020204" pitchFamily="34" charset="0"/>
              </a:rPr>
              <a:t>Check in regularly with your team about how they’re finding the team’s and the organisation’s routines and structures. Make sure they know that you’re open to feedback about what is and isn’t working for them, and that you’ll support them by making whatever changes you can to help them.</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7304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en-GB"/>
              <a:t>Teams channel?</a:t>
            </a: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20</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 new starter applies within six weeks of their first day - Access to Work will cover the full grant cost. </a:t>
            </a:r>
          </a:p>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Access to Work prioritises applications from those with an upcoming start date</a:t>
            </a:r>
          </a:p>
          <a:p>
            <a:pPr marL="914400" lvl="1" indent="-457200">
              <a:buClr>
                <a:srgbClr val="FF0000"/>
              </a:buClr>
              <a:buFont typeface="Arial" panose="020B0604020202020204" pitchFamily="34" charset="0"/>
              <a:buChar char="•"/>
            </a:pPr>
            <a:endParaRPr lang="en-GB" sz="2400" b="0" i="0">
              <a:solidFill>
                <a:srgbClr val="000000"/>
              </a:solidFill>
              <a:effectLst/>
              <a:latin typeface="Calibri" panose="020F0502020204030204" pitchFamily="34" charset="0"/>
              <a:cs typeface="Arial" panose="020B0604020202020204" pitchFamily="34" charset="0"/>
            </a:endParaRPr>
          </a:p>
          <a:p>
            <a:pPr marL="914400" lvl="1" indent="-457200">
              <a:buClr>
                <a:srgbClr val="FF0000"/>
              </a:buClr>
              <a:buFont typeface="Arial" panose="020B0604020202020204" pitchFamily="34" charset="0"/>
              <a:buChar char="•"/>
            </a:pPr>
            <a:r>
              <a:rPr lang="en-GB" sz="2400" b="0" i="0">
                <a:solidFill>
                  <a:srgbClr val="000000"/>
                </a:solidFill>
                <a:effectLst/>
                <a:latin typeface="Calibri" panose="020F0502020204030204" pitchFamily="34" charset="0"/>
                <a:cs typeface="Arial" panose="020B0604020202020204" pitchFamily="34" charset="0"/>
              </a:rPr>
              <a:t>Disability Toolkit is coming with more detailed guidance!</a:t>
            </a:r>
            <a:endParaRPr lang="en-GB" sz="2400">
              <a:cs typeface="Arial" panose="020B0604020202020204" pitchFamily="34" charset="0"/>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64803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 new starter applies within six weeks of their first day - Access to Work will cover the full grant cost. </a:t>
            </a:r>
          </a:p>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Access to Work prioritises applications from those with an upcoming start date</a:t>
            </a:r>
          </a:p>
          <a:p>
            <a:pPr marL="914400" lvl="1" indent="-457200">
              <a:buClr>
                <a:srgbClr val="FF0000"/>
              </a:buClr>
              <a:buFont typeface="Arial" panose="020B0604020202020204" pitchFamily="34" charset="0"/>
              <a:buChar char="•"/>
            </a:pPr>
            <a:endParaRPr lang="en-GB" sz="2400" b="0" i="0">
              <a:solidFill>
                <a:srgbClr val="000000"/>
              </a:solidFill>
              <a:effectLst/>
              <a:latin typeface="Calibri" panose="020F0502020204030204" pitchFamily="34" charset="0"/>
              <a:cs typeface="Arial" panose="020B0604020202020204" pitchFamily="34" charset="0"/>
            </a:endParaRPr>
          </a:p>
          <a:p>
            <a:pPr marL="914400" lvl="1" indent="-457200">
              <a:buClr>
                <a:srgbClr val="FF0000"/>
              </a:buClr>
              <a:buFont typeface="Arial" panose="020B0604020202020204" pitchFamily="34" charset="0"/>
              <a:buChar char="•"/>
            </a:pPr>
            <a:r>
              <a:rPr lang="en-GB" sz="2400" b="0" i="0">
                <a:solidFill>
                  <a:srgbClr val="000000"/>
                </a:solidFill>
                <a:effectLst/>
                <a:latin typeface="Calibri" panose="020F0502020204030204" pitchFamily="34" charset="0"/>
                <a:cs typeface="Arial" panose="020B0604020202020204" pitchFamily="34" charset="0"/>
              </a:rPr>
              <a:t>Disability Toolkit is coming with more detailed guidance!</a:t>
            </a:r>
            <a:endParaRPr lang="en-GB" sz="2400">
              <a:cs typeface="Arial" panose="020B0604020202020204" pitchFamily="34" charset="0"/>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298894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Would drop-ins be helpful? </a:t>
            </a:r>
          </a:p>
        </p:txBody>
      </p:sp>
      <p:sp>
        <p:nvSpPr>
          <p:cNvPr id="4" name="Slide Number Placeholder 3"/>
          <p:cNvSpPr>
            <a:spLocks noGrp="1"/>
          </p:cNvSpPr>
          <p:nvPr>
            <p:ph type="sldNum" sz="quarter" idx="5"/>
          </p:nvPr>
        </p:nvSpPr>
        <p:spPr/>
        <p:txBody>
          <a:bodyPr/>
          <a:lstStyle/>
          <a:p>
            <a:fld id="{D0C9A2C2-3DC4-4391-8537-D13CB8B95CB6}" type="slidenum">
              <a:rPr lang="en-GB" smtClean="0"/>
              <a:t>23</a:t>
            </a:fld>
            <a:endParaRPr lang="en-GB"/>
          </a:p>
        </p:txBody>
      </p:sp>
    </p:spTree>
    <p:extLst>
      <p:ext uri="{BB962C8B-B14F-4D97-AF65-F5344CB8AC3E}">
        <p14:creationId xmlns:p14="http://schemas.microsoft.com/office/powerpoint/2010/main" val="464447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There are fact sheets about each of these plus lots of information and resources online!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cs typeface="Calibri"/>
              </a:rPr>
              <a:t>Tourettes</a:t>
            </a:r>
            <a:r>
              <a:rPr lang="en-GB" sz="1200" dirty="0">
                <a:cs typeface="Calibri"/>
              </a:rPr>
              <a:t> is also included under the ND banner</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8240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algn="l"/>
            <a:r>
              <a:rPr lang="en-GB" b="0" i="0" dirty="0">
                <a:solidFill>
                  <a:srgbClr val="555555"/>
                </a:solidFill>
                <a:effectLst/>
                <a:latin typeface="MindMeridian-Regular"/>
              </a:rPr>
              <a:t>Research suggests that many autistic people also have a mental health problem like </a:t>
            </a:r>
            <a:r>
              <a:rPr lang="en-GB" b="0" i="0" u="sng" dirty="0">
                <a:solidFill>
                  <a:srgbClr val="1300C1"/>
                </a:solidFill>
                <a:effectLst/>
                <a:latin typeface="MindMeridian-Regular"/>
                <a:hlinkClick r:id="rId3" tooltip="Depression"/>
              </a:rPr>
              <a:t>depression</a:t>
            </a:r>
            <a:r>
              <a:rPr lang="en-GB" b="0" i="0" dirty="0">
                <a:solidFill>
                  <a:srgbClr val="555555"/>
                </a:solidFill>
                <a:effectLst/>
                <a:latin typeface="MindMeridian-Regular"/>
              </a:rPr>
              <a:t> or </a:t>
            </a:r>
            <a:r>
              <a:rPr lang="en-GB" b="0" i="0" u="sng" dirty="0">
                <a:solidFill>
                  <a:srgbClr val="1300C1"/>
                </a:solidFill>
                <a:effectLst/>
                <a:latin typeface="MindMeridian-Regular"/>
                <a:hlinkClick r:id="rId4" tooltip="Anxiety and panic attacks"/>
              </a:rPr>
              <a:t>anxiety</a:t>
            </a:r>
            <a:r>
              <a:rPr lang="en-GB" b="0" i="0" dirty="0">
                <a:solidFill>
                  <a:srgbClr val="555555"/>
                </a:solidFill>
                <a:effectLst/>
                <a:latin typeface="MindMeridian-Regular"/>
              </a:rPr>
              <a:t>. There are many possible reasons for this, including:</a:t>
            </a:r>
          </a:p>
          <a:p>
            <a:pPr algn="l">
              <a:buFont typeface="Arial" panose="020B0604020202020204" pitchFamily="34" charset="0"/>
              <a:buChar char="•"/>
            </a:pPr>
            <a:r>
              <a:rPr lang="en-GB" b="0" i="0" dirty="0">
                <a:solidFill>
                  <a:srgbClr val="555555"/>
                </a:solidFill>
                <a:effectLst/>
                <a:latin typeface="MindMeridian-Display"/>
              </a:rPr>
              <a:t>Negative attitudes from other people</a:t>
            </a:r>
            <a:r>
              <a:rPr lang="en-GB" b="0" i="0" dirty="0">
                <a:solidFill>
                  <a:srgbClr val="555555"/>
                </a:solidFill>
                <a:effectLst/>
                <a:latin typeface="MindMeridian-Regular"/>
              </a:rPr>
              <a:t>. Non-autistic people may not understand or accept your differences. You may be more likely to experience stigma, discrimination, </a:t>
            </a:r>
            <a:r>
              <a:rPr lang="en-GB" b="0" i="0" u="sng" dirty="0">
                <a:solidFill>
                  <a:srgbClr val="1300C1"/>
                </a:solidFill>
                <a:effectLst/>
                <a:latin typeface="MindMeridian-Regular"/>
                <a:hlinkClick r:id="rId5" tooltip="Trauma"/>
              </a:rPr>
              <a:t>trauma</a:t>
            </a:r>
            <a:r>
              <a:rPr lang="en-GB" b="0" i="0" dirty="0">
                <a:solidFill>
                  <a:srgbClr val="555555"/>
                </a:solidFill>
                <a:effectLst/>
                <a:latin typeface="MindMeridian-Regular"/>
              </a:rPr>
              <a:t> and </a:t>
            </a:r>
            <a:r>
              <a:rPr lang="en-GB" b="0" i="0" u="sng" dirty="0">
                <a:solidFill>
                  <a:srgbClr val="1300C1"/>
                </a:solidFill>
                <a:effectLst/>
                <a:latin typeface="MindMeridian-Regular"/>
                <a:hlinkClick r:id="rId6" tooltip="Loneliness"/>
              </a:rPr>
              <a:t>loneliness</a:t>
            </a:r>
            <a:r>
              <a:rPr lang="en-GB" b="0" i="0" dirty="0">
                <a:solidFill>
                  <a:srgbClr val="555555"/>
                </a:solidFill>
                <a:effectLst/>
                <a:latin typeface="MindMeridian-Regular"/>
              </a:rPr>
              <a:t>. All these experiences contribute to mental health problems.</a:t>
            </a:r>
          </a:p>
          <a:p>
            <a:pPr algn="l">
              <a:buFont typeface="Arial" panose="020B0604020202020204" pitchFamily="34" charset="0"/>
              <a:buChar char="•"/>
            </a:pPr>
            <a:r>
              <a:rPr lang="en-GB" b="0" i="0" dirty="0">
                <a:solidFill>
                  <a:srgbClr val="555555"/>
                </a:solidFill>
                <a:effectLst/>
                <a:latin typeface="MindMeridian-Display"/>
              </a:rPr>
              <a:t>Differences in interacting with the world</a:t>
            </a:r>
            <a:r>
              <a:rPr lang="en-GB" b="0" i="0" dirty="0">
                <a:solidFill>
                  <a:srgbClr val="555555"/>
                </a:solidFill>
                <a:effectLst/>
                <a:latin typeface="MindMeridian-Regular"/>
              </a:rPr>
              <a:t>. You may have to navigate places which don’t meet your sensory, processing or communication needs. For example, you may find public transport </a:t>
            </a:r>
            <a:r>
              <a:rPr lang="en-GB" b="0" i="0" u="sng" dirty="0">
                <a:solidFill>
                  <a:srgbClr val="1300C1"/>
                </a:solidFill>
                <a:effectLst/>
                <a:latin typeface="MindMeridian-Regular"/>
                <a:hlinkClick r:id="rId7" tooltip="Stress"/>
              </a:rPr>
              <a:t>stressful</a:t>
            </a:r>
            <a:r>
              <a:rPr lang="en-GB" b="0" i="0" dirty="0">
                <a:solidFill>
                  <a:srgbClr val="555555"/>
                </a:solidFill>
                <a:effectLst/>
                <a:latin typeface="MindMeridian-Regular"/>
              </a:rPr>
              <a:t>, or have difficulty with phone calls and some types of forms.</a:t>
            </a:r>
          </a:p>
          <a:p>
            <a:pPr algn="l">
              <a:buFont typeface="Arial" panose="020B0604020202020204" pitchFamily="34" charset="0"/>
              <a:buChar char="•"/>
            </a:pPr>
            <a:r>
              <a:rPr lang="en-GB" b="0" i="0" dirty="0">
                <a:solidFill>
                  <a:srgbClr val="555555"/>
                </a:solidFill>
                <a:effectLst/>
                <a:latin typeface="MindMeridian-Display"/>
              </a:rPr>
              <a:t>Misdiagnosis</a:t>
            </a:r>
            <a:r>
              <a:rPr lang="en-GB" b="0" i="0" dirty="0">
                <a:solidFill>
                  <a:srgbClr val="555555"/>
                </a:solidFill>
                <a:effectLst/>
                <a:latin typeface="MindMeridian-Regular"/>
              </a:rPr>
              <a:t>. Some experiences of autism overlap with symptoms of mental health problems. This can mean that experiences of autism are mistaken for mental health problems. Misdiagnosis can make it harder to get the right help. And this can contribute to stress, anxiety and depression.</a:t>
            </a:r>
          </a:p>
          <a:p>
            <a:pPr algn="l">
              <a:buFont typeface="Arial" panose="020B0604020202020204" pitchFamily="34" charset="0"/>
              <a:buChar char="•"/>
            </a:pPr>
            <a:r>
              <a:rPr lang="en-GB" b="0" i="0" dirty="0">
                <a:solidFill>
                  <a:srgbClr val="555555"/>
                </a:solidFill>
                <a:effectLst/>
                <a:latin typeface="MindMeridian-Display"/>
              </a:rPr>
              <a:t>Barriers to support</a:t>
            </a:r>
            <a:r>
              <a:rPr lang="en-GB" b="0" i="0" dirty="0">
                <a:solidFill>
                  <a:srgbClr val="555555"/>
                </a:solidFill>
                <a:effectLst/>
                <a:latin typeface="MindMeridian-Regular"/>
              </a:rPr>
              <a:t>. It can be difficult getting the right support, both for autism and for mental health problems. For example:</a:t>
            </a:r>
          </a:p>
          <a:p>
            <a:pPr marL="742950" lvl="1" indent="-285750" algn="l">
              <a:buFont typeface="Arial" panose="020B0604020202020204" pitchFamily="34" charset="0"/>
              <a:buChar char="•"/>
            </a:pPr>
            <a:r>
              <a:rPr lang="en-GB" b="0" i="0" dirty="0">
                <a:solidFill>
                  <a:srgbClr val="555555"/>
                </a:solidFill>
                <a:effectLst/>
                <a:latin typeface="MindMeridian-Regular"/>
              </a:rPr>
              <a:t>It can take a long time to get an autism diagnosis, especially as an adult.</a:t>
            </a:r>
          </a:p>
          <a:p>
            <a:pPr marL="742950" lvl="1" indent="-285750" algn="l">
              <a:buFont typeface="Arial" panose="020B0604020202020204" pitchFamily="34" charset="0"/>
              <a:buChar char="•"/>
            </a:pPr>
            <a:r>
              <a:rPr lang="en-GB" b="0" i="0" dirty="0">
                <a:solidFill>
                  <a:srgbClr val="555555"/>
                </a:solidFill>
                <a:effectLst/>
                <a:latin typeface="MindMeridian-Regular"/>
              </a:rPr>
              <a:t>Mental health and social care services may not understand how best to support you.</a:t>
            </a:r>
          </a:p>
          <a:p>
            <a:pPr marL="742950" lvl="1" indent="-285750" algn="l">
              <a:buFont typeface="Arial" panose="020B0604020202020204" pitchFamily="34" charset="0"/>
              <a:buChar char="•"/>
            </a:pPr>
            <a:r>
              <a:rPr lang="en-GB" b="0" i="0" dirty="0">
                <a:solidFill>
                  <a:srgbClr val="555555"/>
                </a:solidFill>
                <a:effectLst/>
                <a:latin typeface="MindMeridian-Regular"/>
              </a:rPr>
              <a:t>Some people tell us that services don't take responsibility for their care and you may get passed between different services. These barriers can affect your mental health.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5491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5640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the person extra time to make notes they can refer back to</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Managers holding more regular catch-up and follow-up meetings to remind the employee what they need to do.</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Communicating in simpler formats, such as bullet points, checklists and flow charts. Use plain English. This can make it easier to remember information and refer back to it.</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 employee to use their phone while working – for example, to set reminders, make notes or record conversations.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Encourage the use of calendars, planners and project management tools that show deadlines. Some people prefer paper planners, calendars and task lists as they can keep them visible on their desks avoiding the ‘out of sight, out of mind’ scenario.</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Encourage the use of digital reminders for meetings and deadlines.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Keep questions and instructions short if given verbally.</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Use images, colours and other features which can help use other senses to remember information.</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32023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054166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66751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r>
              <a:rPr lang="en-GB" sz="1200" dirty="0">
                <a:solidFill>
                  <a:schemeClr val="tx1"/>
                </a:solidFill>
                <a:latin typeface="+mn-lt"/>
                <a:cs typeface="Arial"/>
              </a:rPr>
              <a:t>An individual with typical short-term working memory can hold and process more pieces of information than someone who struggles with it.</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Giving people windows of time to arrive and leave (for example between 8.45am and 9.15am) if this is reasonable in their role.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Provide a workspace that lets people put up reminders and other visual cues about their work.</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Allowing them to carry devices that have reminders – such as a smart phone.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Moving office clocks or providing larger clocks so they’re easier for people to see.</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Assistive technology, such as software that helps with time management. Calendars now have the option of giving reminders of upcoming meetings which can be very helpful.</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time aside from their regular duties to set up a reference log of how long specific tasks take. These can then be referred to when planning. For example, timing how long it takes to switch off devices, pack them, and travel to another building for a regular meeting.</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Encouraging the use of digital or paper planners. It may be that the individual prefers to set up their own bespoke formats for these to fit their needs rather than fit into a pre-designed system.</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Setting aside time away from their regular duties at the beginning and end of every day for organisation and planning. It can also be helpful to schedule more time every month to plan ahead, and review and reset systems and strategies.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Schedule regular ‘admin’ time into diaries.</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Project management systems can often be very helpful such as Gantt charts and kanban boards. Software such as Trello or Microsoft Planner can help.</a:t>
            </a:r>
          </a:p>
          <a:p>
            <a:pPr algn="l" fontAlgn="base">
              <a:buFont typeface="Arial" panose="020B0604020202020204" pitchFamily="34" charset="0"/>
              <a:buChar char="•"/>
            </a:pPr>
            <a:r>
              <a:rPr lang="en-GB" b="0" i="0" dirty="0">
                <a:solidFill>
                  <a:srgbClr val="4D4F53"/>
                </a:solidFill>
                <a:effectLst/>
                <a:latin typeface="Arial" panose="020B0604020202020204" pitchFamily="34" charset="0"/>
              </a:rPr>
              <a:t>Colour coding, deadline reminders and visual layouts can be very useful.</a:t>
            </a: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36765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2AC4-7804-E5A1-ED65-BFFAA807087A}"/>
              </a:ext>
            </a:extLst>
          </p:cNvPr>
          <p:cNvSpPr txBox="1">
            <a:spLocks noGrp="1"/>
          </p:cNvSpPr>
          <p:nvPr>
            <p:ph type="title"/>
          </p:nvPr>
        </p:nvSpPr>
        <p:spPr>
          <a:xfrm>
            <a:off x="1019171" y="1304921"/>
            <a:ext cx="10153653" cy="1214158"/>
          </a:xfrm>
        </p:spPr>
        <p:txBody>
          <a:bodyPr lIns="90004" tIns="0" rIns="0" bIns="0" anchor="b"/>
          <a:lstStyle>
            <a:lvl1pPr>
              <a:defRPr sz="4400" b="1">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382DAC33-4431-A17B-71D1-D1AC0BBDF886}"/>
              </a:ext>
            </a:extLst>
          </p:cNvPr>
          <p:cNvSpPr txBox="1">
            <a:spLocks noGrp="1"/>
          </p:cNvSpPr>
          <p:nvPr>
            <p:ph type="subTitle" idx="4294967295"/>
          </p:nvPr>
        </p:nvSpPr>
        <p:spPr>
          <a:xfrm>
            <a:off x="1019171" y="2715073"/>
            <a:ext cx="10153653" cy="468154"/>
          </a:xfrm>
        </p:spPr>
        <p:txBody>
          <a:bodyPr/>
          <a:lstStyle>
            <a:lvl1pPr marL="0">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9FA4760F-4B3F-2216-E7A6-B2880025B195}"/>
              </a:ext>
            </a:extLst>
          </p:cNvPr>
          <p:cNvSpPr txBox="1">
            <a:spLocks noGrp="1"/>
          </p:cNvSpPr>
          <p:nvPr>
            <p:ph type="body" idx="4294967295"/>
          </p:nvPr>
        </p:nvSpPr>
        <p:spPr>
          <a:xfrm>
            <a:off x="1019171" y="3594314"/>
            <a:ext cx="10153653" cy="2092384"/>
          </a:xfrm>
        </p:spPr>
        <p:txBody>
          <a:bodyPr>
            <a:noAutofit/>
          </a:bodyPr>
          <a:lstStyle>
            <a:lvl1pPr marL="0" defTabSz="685800">
              <a:lnSpc>
                <a:spcPts val="1800"/>
              </a:lnSpc>
              <a:spcBef>
                <a:spcPts val="450"/>
              </a:spcBef>
              <a:defRPr lang="en-GB" sz="1600">
                <a:latin typeface="Arial" pitchFamily="34"/>
                <a:cs typeface="Arial" pitchFamily="34"/>
              </a:defRPr>
            </a:lvl1pPr>
            <a:lvl2pPr marL="0" lvl="0" indent="0" defTabSz="685800">
              <a:lnSpc>
                <a:spcPts val="1800"/>
              </a:lnSpc>
              <a:spcBef>
                <a:spcPts val="450"/>
              </a:spcBef>
              <a:buNone/>
              <a:tabLst/>
              <a:defRPr lang="en-GB" sz="1600">
                <a:latin typeface="Arial" pitchFamily="34"/>
                <a:cs typeface="Arial" pitchFamily="34"/>
              </a:defRPr>
            </a:lvl2pPr>
            <a:lvl3pPr marL="0" lvl="0" indent="0" defTabSz="685800">
              <a:lnSpc>
                <a:spcPts val="1800"/>
              </a:lnSpc>
              <a:spcBef>
                <a:spcPts val="450"/>
              </a:spcBef>
              <a:buNone/>
              <a:tabLst/>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77FF936F-6451-EB0C-FF9F-ACF721D09915}"/>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5277EAFB-225E-85BF-B2A6-09656AD0ED5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46ECB3A3-E76E-965C-F7C9-152162884C21}"/>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cs typeface="Arial" pitchFamily="34"/>
              </a:defRPr>
            </a:lvl1pPr>
          </a:lstStyle>
          <a:p>
            <a:pPr lvl="0"/>
            <a:r>
              <a:rPr lang="en-US"/>
              <a:t>@LSE/</a:t>
            </a:r>
          </a:p>
        </p:txBody>
      </p:sp>
    </p:spTree>
    <p:extLst>
      <p:ext uri="{BB962C8B-B14F-4D97-AF65-F5344CB8AC3E}">
        <p14:creationId xmlns:p14="http://schemas.microsoft.com/office/powerpoint/2010/main" val="1135347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45F-CCA5-D913-C24C-EBFD7B37506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A1C87B25-5078-D6C0-C0B6-DC0D56FEF785}"/>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210B5421-066A-6756-AF70-51DD82E84E5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33A399D-51D8-9515-ADE8-7F6BC4DE8508}"/>
              </a:ext>
            </a:extLst>
          </p:cNvPr>
          <p:cNvSpPr txBox="1">
            <a:spLocks noGrp="1"/>
          </p:cNvSpPr>
          <p:nvPr>
            <p:ph type="dt" sz="half" idx="7"/>
          </p:nvPr>
        </p:nvSpPr>
        <p:spPr/>
        <p:txBody>
          <a:bodyPr/>
          <a:lstStyle>
            <a:lvl1pPr>
              <a:defRPr/>
            </a:lvl1pPr>
          </a:lstStyle>
          <a:p>
            <a:pPr lvl="0"/>
            <a:fld id="{983B8EA0-1354-4E64-8A8F-0FC1023DD71E}" type="datetime1">
              <a:rPr lang="en-GB"/>
              <a:pPr lvl="0"/>
              <a:t>08/03/2024</a:t>
            </a:fld>
            <a:endParaRPr lang="en-GB"/>
          </a:p>
        </p:txBody>
      </p:sp>
      <p:sp>
        <p:nvSpPr>
          <p:cNvPr id="6" name="Footer Placeholder 5">
            <a:extLst>
              <a:ext uri="{FF2B5EF4-FFF2-40B4-BE49-F238E27FC236}">
                <a16:creationId xmlns:a16="http://schemas.microsoft.com/office/drawing/2014/main" id="{25B8554B-C177-36AC-2F7E-51C27115C88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4D49E9B-3564-0B30-8E43-0D752EFA53AB}"/>
              </a:ext>
            </a:extLst>
          </p:cNvPr>
          <p:cNvSpPr txBox="1">
            <a:spLocks noGrp="1"/>
          </p:cNvSpPr>
          <p:nvPr>
            <p:ph type="sldNum" sz="quarter" idx="8"/>
          </p:nvPr>
        </p:nvSpPr>
        <p:spPr/>
        <p:txBody>
          <a:bodyPr/>
          <a:lstStyle>
            <a:lvl1pPr>
              <a:defRPr/>
            </a:lvl1pPr>
          </a:lstStyle>
          <a:p>
            <a:pPr lvl="0"/>
            <a:fld id="{DA90C345-31FC-4413-A38A-A987B96DF612}" type="slidenum">
              <a:t>‹#›</a:t>
            </a:fld>
            <a:endParaRPr lang="en-GB"/>
          </a:p>
        </p:txBody>
      </p:sp>
    </p:spTree>
    <p:extLst>
      <p:ext uri="{BB962C8B-B14F-4D97-AF65-F5344CB8AC3E}">
        <p14:creationId xmlns:p14="http://schemas.microsoft.com/office/powerpoint/2010/main" val="485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FB38-E84F-360C-9AA1-EC15829C519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BD1C5A0-C64A-1C67-9D04-0336CBF90B7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B09FB5-4E0F-B0C0-BDA1-BF0BF5AF1395}"/>
              </a:ext>
            </a:extLst>
          </p:cNvPr>
          <p:cNvSpPr txBox="1">
            <a:spLocks noGrp="1"/>
          </p:cNvSpPr>
          <p:nvPr>
            <p:ph type="dt" sz="half" idx="7"/>
          </p:nvPr>
        </p:nvSpPr>
        <p:spPr/>
        <p:txBody>
          <a:bodyPr/>
          <a:lstStyle>
            <a:lvl1pPr>
              <a:defRPr/>
            </a:lvl1pPr>
          </a:lstStyle>
          <a:p>
            <a:pPr lvl="0"/>
            <a:fld id="{28ED2031-5866-4D19-9A45-13EC5D577F4D}" type="datetime1">
              <a:rPr lang="en-GB"/>
              <a:pPr lvl="0"/>
              <a:t>08/03/2024</a:t>
            </a:fld>
            <a:endParaRPr lang="en-GB"/>
          </a:p>
        </p:txBody>
      </p:sp>
      <p:sp>
        <p:nvSpPr>
          <p:cNvPr id="5" name="Footer Placeholder 4">
            <a:extLst>
              <a:ext uri="{FF2B5EF4-FFF2-40B4-BE49-F238E27FC236}">
                <a16:creationId xmlns:a16="http://schemas.microsoft.com/office/drawing/2014/main" id="{311E0FCA-2459-BEF8-3442-506E55E4C1A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53B639B-A471-1F91-7BB9-3E2E7D70F047}"/>
              </a:ext>
            </a:extLst>
          </p:cNvPr>
          <p:cNvSpPr txBox="1">
            <a:spLocks noGrp="1"/>
          </p:cNvSpPr>
          <p:nvPr>
            <p:ph type="sldNum" sz="quarter" idx="8"/>
          </p:nvPr>
        </p:nvSpPr>
        <p:spPr/>
        <p:txBody>
          <a:bodyPr/>
          <a:lstStyle>
            <a:lvl1pPr>
              <a:defRPr/>
            </a:lvl1pPr>
          </a:lstStyle>
          <a:p>
            <a:pPr lvl="0"/>
            <a:fld id="{00B1AD5A-2478-4015-9862-B5DB9CDFB91B}" type="slidenum">
              <a:t>‹#›</a:t>
            </a:fld>
            <a:endParaRPr lang="en-GB"/>
          </a:p>
        </p:txBody>
      </p:sp>
    </p:spTree>
    <p:extLst>
      <p:ext uri="{BB962C8B-B14F-4D97-AF65-F5344CB8AC3E}">
        <p14:creationId xmlns:p14="http://schemas.microsoft.com/office/powerpoint/2010/main" val="214560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2E0C-01FF-485A-F602-2177EE255E58}"/>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F17A9C-3B6C-D4AB-FC80-DC1B4CD38A2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AD46-9BD2-3064-AA07-F3E864D85543}"/>
              </a:ext>
            </a:extLst>
          </p:cNvPr>
          <p:cNvSpPr txBox="1">
            <a:spLocks noGrp="1"/>
          </p:cNvSpPr>
          <p:nvPr>
            <p:ph type="dt" sz="half" idx="7"/>
          </p:nvPr>
        </p:nvSpPr>
        <p:spPr/>
        <p:txBody>
          <a:bodyPr/>
          <a:lstStyle>
            <a:lvl1pPr>
              <a:defRPr/>
            </a:lvl1pPr>
          </a:lstStyle>
          <a:p>
            <a:pPr lvl="0"/>
            <a:fld id="{40B4B14B-AA76-4E2A-820C-AD8EBAA362DD}" type="datetime1">
              <a:rPr lang="en-GB"/>
              <a:pPr lvl="0"/>
              <a:t>08/03/2024</a:t>
            </a:fld>
            <a:endParaRPr lang="en-GB"/>
          </a:p>
        </p:txBody>
      </p:sp>
      <p:sp>
        <p:nvSpPr>
          <p:cNvPr id="5" name="Footer Placeholder 4">
            <a:extLst>
              <a:ext uri="{FF2B5EF4-FFF2-40B4-BE49-F238E27FC236}">
                <a16:creationId xmlns:a16="http://schemas.microsoft.com/office/drawing/2014/main" id="{7053F0D8-00AE-BFC2-E13E-F90D50DF15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0F5D6A6-F972-3A07-A68E-017AC63C5B70}"/>
              </a:ext>
            </a:extLst>
          </p:cNvPr>
          <p:cNvSpPr txBox="1">
            <a:spLocks noGrp="1"/>
          </p:cNvSpPr>
          <p:nvPr>
            <p:ph type="sldNum" sz="quarter" idx="8"/>
          </p:nvPr>
        </p:nvSpPr>
        <p:spPr/>
        <p:txBody>
          <a:bodyPr/>
          <a:lstStyle>
            <a:lvl1pPr>
              <a:defRPr/>
            </a:lvl1pPr>
          </a:lstStyle>
          <a:p>
            <a:pPr lvl="0"/>
            <a:fld id="{0431C381-850B-45EA-9242-78A04EF3CDC1}" type="slidenum">
              <a:t>‹#›</a:t>
            </a:fld>
            <a:endParaRPr lang="en-GB"/>
          </a:p>
        </p:txBody>
      </p:sp>
    </p:spTree>
    <p:extLst>
      <p:ext uri="{BB962C8B-B14F-4D97-AF65-F5344CB8AC3E}">
        <p14:creationId xmlns:p14="http://schemas.microsoft.com/office/powerpoint/2010/main" val="187965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D72-132B-EECF-8923-64ABE01391FE}"/>
              </a:ext>
            </a:extLst>
          </p:cNvPr>
          <p:cNvSpPr txBox="1">
            <a:spLocks noGrp="1"/>
          </p:cNvSpPr>
          <p:nvPr>
            <p:ph type="title"/>
          </p:nvPr>
        </p:nvSpPr>
        <p:spPr>
          <a:xfrm>
            <a:off x="1019171" y="1304921"/>
            <a:ext cx="10153653" cy="1214158"/>
          </a:xfrm>
        </p:spPr>
        <p:txBody>
          <a:bodyPr lIns="90004" tIns="0" rIns="0" bIns="0" anchor="b"/>
          <a:lstStyle>
            <a:lvl1pPr>
              <a:defRPr b="1">
                <a:solidFill>
                  <a:srgbClr val="E0112B"/>
                </a:solidFill>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58098CBC-196E-198B-05A3-D2492ACEB18B}"/>
              </a:ext>
            </a:extLst>
          </p:cNvPr>
          <p:cNvSpPr txBox="1">
            <a:spLocks noGrp="1"/>
          </p:cNvSpPr>
          <p:nvPr>
            <p:ph type="subTitle" idx="4294967295"/>
          </p:nvPr>
        </p:nvSpPr>
        <p:spPr>
          <a:xfrm>
            <a:off x="1019171" y="2715073"/>
            <a:ext cx="10153653" cy="468154"/>
          </a:xfrm>
        </p:spPr>
        <p:txBody>
          <a:bodyPr/>
          <a:lstStyle>
            <a:lvl1pPr marL="0" indent="0">
              <a:buNone/>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CCA7FBF8-DDED-6750-554E-DEA9FE24CBBE}"/>
              </a:ext>
            </a:extLst>
          </p:cNvPr>
          <p:cNvSpPr txBox="1">
            <a:spLocks noGrp="1"/>
          </p:cNvSpPr>
          <p:nvPr>
            <p:ph type="body" idx="4294967295"/>
          </p:nvPr>
        </p:nvSpPr>
        <p:spPr>
          <a:xfrm>
            <a:off x="1019171" y="3594314"/>
            <a:ext cx="10153653" cy="2092384"/>
          </a:xfrm>
        </p:spPr>
        <p:txBody>
          <a:bodyPr>
            <a:noAutofit/>
          </a:bodyPr>
          <a:lstStyle>
            <a:lvl1pPr marL="0" indent="0" defTabSz="685800">
              <a:lnSpc>
                <a:spcPts val="1800"/>
              </a:lnSpc>
              <a:spcBef>
                <a:spcPts val="450"/>
              </a:spcBef>
              <a:buNone/>
              <a:defRPr lang="en-GB" sz="1600">
                <a:latin typeface="Arial" pitchFamily="34"/>
                <a:cs typeface="Arial" pitchFamily="34"/>
              </a:defRPr>
            </a:lvl1pPr>
            <a:lvl2pPr marL="0" lvl="0" indent="0" defTabSz="685800">
              <a:lnSpc>
                <a:spcPts val="1800"/>
              </a:lnSpc>
              <a:spcBef>
                <a:spcPts val="450"/>
              </a:spcBef>
              <a:buNone/>
              <a:defRPr lang="en-GB" sz="1600">
                <a:latin typeface="Arial" pitchFamily="34"/>
                <a:cs typeface="Arial" pitchFamily="34"/>
              </a:defRPr>
            </a:lvl2pPr>
            <a:lvl3pPr marL="0" lvl="0" indent="0" defTabSz="685800">
              <a:lnSpc>
                <a:spcPts val="1800"/>
              </a:lnSpc>
              <a:spcBef>
                <a:spcPts val="450"/>
              </a:spcBef>
              <a:buNone/>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6566B4FD-D47D-A031-B0BB-D41C9C36AA1E}"/>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ea typeface="Roboto" pitchFamily="2"/>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D9F6FAD9-AF4D-78EF-FD4F-089A05BB01D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7F83C9B2-D4C4-6ADB-483F-30ABEE14A633}"/>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ea typeface="Roboto" pitchFamily="2"/>
                <a:cs typeface="Arial" pitchFamily="34"/>
              </a:defRPr>
            </a:lvl1pPr>
          </a:lstStyle>
          <a:p>
            <a:pPr lvl="0"/>
            <a:r>
              <a:rPr lang="en-US"/>
              <a:t>@LSE/</a:t>
            </a:r>
          </a:p>
        </p:txBody>
      </p:sp>
    </p:spTree>
    <p:extLst>
      <p:ext uri="{BB962C8B-B14F-4D97-AF65-F5344CB8AC3E}">
        <p14:creationId xmlns:p14="http://schemas.microsoft.com/office/powerpoint/2010/main" val="83521447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1CB9-56BE-55A3-8379-87EA11F84181}"/>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D0D485BD-0635-D6A6-C8E7-DBE41206882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2F68682E-1968-8922-2480-CECB3E103D77}"/>
              </a:ext>
            </a:extLst>
          </p:cNvPr>
          <p:cNvSpPr txBox="1">
            <a:spLocks noGrp="1"/>
          </p:cNvSpPr>
          <p:nvPr>
            <p:ph type="dt" sz="half" idx="7"/>
          </p:nvPr>
        </p:nvSpPr>
        <p:spPr/>
        <p:txBody>
          <a:bodyPr/>
          <a:lstStyle>
            <a:lvl1pPr>
              <a:defRPr/>
            </a:lvl1pPr>
          </a:lstStyle>
          <a:p>
            <a:pPr lvl="0"/>
            <a:fld id="{09601842-3CC6-48EB-8549-684CD5B55CCC}" type="datetime1">
              <a:rPr lang="en-GB"/>
              <a:pPr lvl="0"/>
              <a:t>08/03/2024</a:t>
            </a:fld>
            <a:endParaRPr lang="en-GB"/>
          </a:p>
        </p:txBody>
      </p:sp>
      <p:sp>
        <p:nvSpPr>
          <p:cNvPr id="5" name="Footer Placeholder 4">
            <a:extLst>
              <a:ext uri="{FF2B5EF4-FFF2-40B4-BE49-F238E27FC236}">
                <a16:creationId xmlns:a16="http://schemas.microsoft.com/office/drawing/2014/main" id="{25BA0276-DC83-BDBF-0F6D-DD9EDB7F79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E06841F6-A326-64C2-5129-BDF9478CE547}"/>
              </a:ext>
            </a:extLst>
          </p:cNvPr>
          <p:cNvSpPr txBox="1">
            <a:spLocks noGrp="1"/>
          </p:cNvSpPr>
          <p:nvPr>
            <p:ph type="sldNum" sz="quarter" idx="8"/>
          </p:nvPr>
        </p:nvSpPr>
        <p:spPr/>
        <p:txBody>
          <a:bodyPr/>
          <a:lstStyle>
            <a:lvl1pPr>
              <a:defRPr/>
            </a:lvl1pPr>
          </a:lstStyle>
          <a:p>
            <a:pPr lvl="0"/>
            <a:fld id="{34476099-848A-4844-8A04-76CF61F643D3}" type="slidenum">
              <a:t>‹#›</a:t>
            </a:fld>
            <a:endParaRPr lang="en-GB"/>
          </a:p>
        </p:txBody>
      </p:sp>
    </p:spTree>
    <p:extLst>
      <p:ext uri="{BB962C8B-B14F-4D97-AF65-F5344CB8AC3E}">
        <p14:creationId xmlns:p14="http://schemas.microsoft.com/office/powerpoint/2010/main" val="77414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7822A-23E3-0BFB-5715-455D9E62A3D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87A76CB-2D8D-FBF8-A0A0-CAEB173C7F5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C6BBD-9A59-9DBE-643F-6D5DC075BED1}"/>
              </a:ext>
            </a:extLst>
          </p:cNvPr>
          <p:cNvSpPr txBox="1">
            <a:spLocks noGrp="1"/>
          </p:cNvSpPr>
          <p:nvPr>
            <p:ph type="dt" sz="half" idx="7"/>
          </p:nvPr>
        </p:nvSpPr>
        <p:spPr/>
        <p:txBody>
          <a:bodyPr/>
          <a:lstStyle>
            <a:lvl1pPr>
              <a:defRPr/>
            </a:lvl1pPr>
          </a:lstStyle>
          <a:p>
            <a:pPr lvl="0"/>
            <a:fld id="{9A360AD8-2321-4858-AD3A-4129064D0321}" type="datetime1">
              <a:rPr lang="en-GB"/>
              <a:pPr lvl="0"/>
              <a:t>08/03/2024</a:t>
            </a:fld>
            <a:endParaRPr lang="en-GB"/>
          </a:p>
        </p:txBody>
      </p:sp>
      <p:sp>
        <p:nvSpPr>
          <p:cNvPr id="5" name="Footer Placeholder 4">
            <a:extLst>
              <a:ext uri="{FF2B5EF4-FFF2-40B4-BE49-F238E27FC236}">
                <a16:creationId xmlns:a16="http://schemas.microsoft.com/office/drawing/2014/main" id="{024067BE-3F78-AE1D-99CB-3CF5AC87978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9485A87-40EF-FD9A-62E0-753E61083A00}"/>
              </a:ext>
            </a:extLst>
          </p:cNvPr>
          <p:cNvSpPr txBox="1">
            <a:spLocks noGrp="1"/>
          </p:cNvSpPr>
          <p:nvPr>
            <p:ph type="sldNum" sz="quarter" idx="8"/>
          </p:nvPr>
        </p:nvSpPr>
        <p:spPr/>
        <p:txBody>
          <a:bodyPr/>
          <a:lstStyle>
            <a:lvl1pPr>
              <a:defRPr/>
            </a:lvl1pPr>
          </a:lstStyle>
          <a:p>
            <a:pPr lvl="0"/>
            <a:fld id="{A3E56AC0-56C8-48AC-9DF6-11D022A1EAF9}" type="slidenum">
              <a:t>‹#›</a:t>
            </a:fld>
            <a:endParaRPr lang="en-GB"/>
          </a:p>
        </p:txBody>
      </p:sp>
    </p:spTree>
    <p:extLst>
      <p:ext uri="{BB962C8B-B14F-4D97-AF65-F5344CB8AC3E}">
        <p14:creationId xmlns:p14="http://schemas.microsoft.com/office/powerpoint/2010/main" val="299736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C46F-1B8D-3A4C-BF7D-0D206A5D8424}"/>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AA2571D-F141-CE40-41A3-C959E29CC06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D39663E-53BC-69B9-CEFF-89CA2EF24B8F}"/>
              </a:ext>
            </a:extLst>
          </p:cNvPr>
          <p:cNvSpPr txBox="1">
            <a:spLocks noGrp="1"/>
          </p:cNvSpPr>
          <p:nvPr>
            <p:ph type="dt" sz="half" idx="7"/>
          </p:nvPr>
        </p:nvSpPr>
        <p:spPr/>
        <p:txBody>
          <a:bodyPr/>
          <a:lstStyle>
            <a:lvl1pPr>
              <a:defRPr/>
            </a:lvl1pPr>
          </a:lstStyle>
          <a:p>
            <a:pPr lvl="0"/>
            <a:fld id="{712B39F3-091D-431F-ACB9-E9C63E80C488}" type="datetime1">
              <a:rPr lang="en-GB"/>
              <a:pPr lvl="0"/>
              <a:t>08/03/2024</a:t>
            </a:fld>
            <a:endParaRPr lang="en-GB"/>
          </a:p>
        </p:txBody>
      </p:sp>
      <p:sp>
        <p:nvSpPr>
          <p:cNvPr id="5" name="Footer Placeholder 4">
            <a:extLst>
              <a:ext uri="{FF2B5EF4-FFF2-40B4-BE49-F238E27FC236}">
                <a16:creationId xmlns:a16="http://schemas.microsoft.com/office/drawing/2014/main" id="{5B4D2044-3392-56BA-CBA0-E49D85B6E82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F86C5-F27D-A084-1C53-E8C7DA656946}"/>
              </a:ext>
            </a:extLst>
          </p:cNvPr>
          <p:cNvSpPr txBox="1">
            <a:spLocks noGrp="1"/>
          </p:cNvSpPr>
          <p:nvPr>
            <p:ph type="sldNum" sz="quarter" idx="8"/>
          </p:nvPr>
        </p:nvSpPr>
        <p:spPr/>
        <p:txBody>
          <a:bodyPr/>
          <a:lstStyle>
            <a:lvl1pPr>
              <a:defRPr/>
            </a:lvl1pPr>
          </a:lstStyle>
          <a:p>
            <a:pPr lvl="0"/>
            <a:fld id="{3BD2FD65-7C5E-43BE-894E-95DA02B25D13}" type="slidenum">
              <a:t>‹#›</a:t>
            </a:fld>
            <a:endParaRPr lang="en-GB"/>
          </a:p>
        </p:txBody>
      </p:sp>
    </p:spTree>
    <p:extLst>
      <p:ext uri="{BB962C8B-B14F-4D97-AF65-F5344CB8AC3E}">
        <p14:creationId xmlns:p14="http://schemas.microsoft.com/office/powerpoint/2010/main" val="378836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F5C-DD23-9F93-5AF7-85B03376520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BC04061E-4398-9D0F-830D-8DE1D7A671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1C235C-893F-A6FE-B529-C4CE755A671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E95836-F4AF-0679-09F9-913168913DF8}"/>
              </a:ext>
            </a:extLst>
          </p:cNvPr>
          <p:cNvSpPr txBox="1">
            <a:spLocks noGrp="1"/>
          </p:cNvSpPr>
          <p:nvPr>
            <p:ph type="dt" sz="half" idx="7"/>
          </p:nvPr>
        </p:nvSpPr>
        <p:spPr/>
        <p:txBody>
          <a:bodyPr/>
          <a:lstStyle>
            <a:lvl1pPr>
              <a:defRPr/>
            </a:lvl1pPr>
          </a:lstStyle>
          <a:p>
            <a:pPr lvl="0"/>
            <a:fld id="{B5B52842-3020-4401-8823-FC02E6F238F0}" type="datetime1">
              <a:rPr lang="en-GB"/>
              <a:pPr lvl="0"/>
              <a:t>08/03/2024</a:t>
            </a:fld>
            <a:endParaRPr lang="en-GB"/>
          </a:p>
        </p:txBody>
      </p:sp>
      <p:sp>
        <p:nvSpPr>
          <p:cNvPr id="6" name="Footer Placeholder 5">
            <a:extLst>
              <a:ext uri="{FF2B5EF4-FFF2-40B4-BE49-F238E27FC236}">
                <a16:creationId xmlns:a16="http://schemas.microsoft.com/office/drawing/2014/main" id="{1C912528-8F76-D5B2-B87A-6ADC5D666C2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4F3D06E-18B3-5E32-DDBE-C8EFFD684D99}"/>
              </a:ext>
            </a:extLst>
          </p:cNvPr>
          <p:cNvSpPr txBox="1">
            <a:spLocks noGrp="1"/>
          </p:cNvSpPr>
          <p:nvPr>
            <p:ph type="sldNum" sz="quarter" idx="8"/>
          </p:nvPr>
        </p:nvSpPr>
        <p:spPr/>
        <p:txBody>
          <a:bodyPr/>
          <a:lstStyle>
            <a:lvl1pPr>
              <a:defRPr/>
            </a:lvl1pPr>
          </a:lstStyle>
          <a:p>
            <a:pPr lvl="0"/>
            <a:fld id="{32EB7C6E-6EC3-4301-A42E-57484EAFDEF2}" type="slidenum">
              <a:t>‹#›</a:t>
            </a:fld>
            <a:endParaRPr lang="en-GB"/>
          </a:p>
        </p:txBody>
      </p:sp>
    </p:spTree>
    <p:extLst>
      <p:ext uri="{BB962C8B-B14F-4D97-AF65-F5344CB8AC3E}">
        <p14:creationId xmlns:p14="http://schemas.microsoft.com/office/powerpoint/2010/main" val="45792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ADA9-4F07-504D-9F66-E153B5905C7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3BAC8BE-25D9-CBBC-6047-6FB7F7FD90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2B0C3F9C-18FF-F0EA-08CD-282EC08E02E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BBC5A-0F37-672D-D77C-A502742FAF3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4963AFD-7865-76A6-9B27-F7F5A8961DE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15ACE-889E-FE11-3FB9-43D2B8653865}"/>
              </a:ext>
            </a:extLst>
          </p:cNvPr>
          <p:cNvSpPr txBox="1">
            <a:spLocks noGrp="1"/>
          </p:cNvSpPr>
          <p:nvPr>
            <p:ph type="dt" sz="half" idx="7"/>
          </p:nvPr>
        </p:nvSpPr>
        <p:spPr/>
        <p:txBody>
          <a:bodyPr/>
          <a:lstStyle>
            <a:lvl1pPr>
              <a:defRPr/>
            </a:lvl1pPr>
          </a:lstStyle>
          <a:p>
            <a:pPr lvl="0"/>
            <a:fld id="{B6BF8926-405E-47E3-9B73-545111D8089A}" type="datetime1">
              <a:rPr lang="en-GB"/>
              <a:pPr lvl="0"/>
              <a:t>08/03/2024</a:t>
            </a:fld>
            <a:endParaRPr lang="en-GB"/>
          </a:p>
        </p:txBody>
      </p:sp>
      <p:sp>
        <p:nvSpPr>
          <p:cNvPr id="8" name="Footer Placeholder 7">
            <a:extLst>
              <a:ext uri="{FF2B5EF4-FFF2-40B4-BE49-F238E27FC236}">
                <a16:creationId xmlns:a16="http://schemas.microsoft.com/office/drawing/2014/main" id="{76F364ED-6BB8-80F8-5D1A-E4A9DEB2C550}"/>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E0E24653-3ACF-FAAA-97AE-BF374232C738}"/>
              </a:ext>
            </a:extLst>
          </p:cNvPr>
          <p:cNvSpPr txBox="1">
            <a:spLocks noGrp="1"/>
          </p:cNvSpPr>
          <p:nvPr>
            <p:ph type="sldNum" sz="quarter" idx="8"/>
          </p:nvPr>
        </p:nvSpPr>
        <p:spPr/>
        <p:txBody>
          <a:bodyPr/>
          <a:lstStyle>
            <a:lvl1pPr>
              <a:defRPr/>
            </a:lvl1pPr>
          </a:lstStyle>
          <a:p>
            <a:pPr lvl="0"/>
            <a:fld id="{4870D52E-0609-4A53-B61D-49890A216BCF}" type="slidenum">
              <a:t>‹#›</a:t>
            </a:fld>
            <a:endParaRPr lang="en-GB"/>
          </a:p>
        </p:txBody>
      </p:sp>
    </p:spTree>
    <p:extLst>
      <p:ext uri="{BB962C8B-B14F-4D97-AF65-F5344CB8AC3E}">
        <p14:creationId xmlns:p14="http://schemas.microsoft.com/office/powerpoint/2010/main" val="21436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10B4-E757-70A4-F32F-F2F0FF131B1E}"/>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41EB267C-852E-40D8-5494-C6A6C561EC25}"/>
              </a:ext>
            </a:extLst>
          </p:cNvPr>
          <p:cNvSpPr txBox="1">
            <a:spLocks noGrp="1"/>
          </p:cNvSpPr>
          <p:nvPr>
            <p:ph type="dt" sz="half" idx="7"/>
          </p:nvPr>
        </p:nvSpPr>
        <p:spPr/>
        <p:txBody>
          <a:bodyPr/>
          <a:lstStyle>
            <a:lvl1pPr>
              <a:defRPr/>
            </a:lvl1pPr>
          </a:lstStyle>
          <a:p>
            <a:pPr lvl="0"/>
            <a:fld id="{BFED479B-C5A1-4352-A7F1-687F8F585786}" type="datetime1">
              <a:rPr lang="en-GB"/>
              <a:pPr lvl="0"/>
              <a:t>08/03/2024</a:t>
            </a:fld>
            <a:endParaRPr lang="en-GB"/>
          </a:p>
        </p:txBody>
      </p:sp>
      <p:sp>
        <p:nvSpPr>
          <p:cNvPr id="4" name="Footer Placeholder 3">
            <a:extLst>
              <a:ext uri="{FF2B5EF4-FFF2-40B4-BE49-F238E27FC236}">
                <a16:creationId xmlns:a16="http://schemas.microsoft.com/office/drawing/2014/main" id="{5B2B70CF-4D52-B8CF-B31A-AF265916AADF}"/>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C53E434-A0BC-5503-6A44-475B29404F3F}"/>
              </a:ext>
            </a:extLst>
          </p:cNvPr>
          <p:cNvSpPr txBox="1">
            <a:spLocks noGrp="1"/>
          </p:cNvSpPr>
          <p:nvPr>
            <p:ph type="sldNum" sz="quarter" idx="8"/>
          </p:nvPr>
        </p:nvSpPr>
        <p:spPr/>
        <p:txBody>
          <a:bodyPr/>
          <a:lstStyle>
            <a:lvl1pPr>
              <a:defRPr/>
            </a:lvl1pPr>
          </a:lstStyle>
          <a:p>
            <a:pPr lvl="0"/>
            <a:fld id="{82EFA339-35FB-4A60-88A2-1A398C457A08}" type="slidenum">
              <a:t>‹#›</a:t>
            </a:fld>
            <a:endParaRPr lang="en-GB"/>
          </a:p>
        </p:txBody>
      </p:sp>
    </p:spTree>
    <p:extLst>
      <p:ext uri="{BB962C8B-B14F-4D97-AF65-F5344CB8AC3E}">
        <p14:creationId xmlns:p14="http://schemas.microsoft.com/office/powerpoint/2010/main" val="35276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E82FA1-0534-E703-863E-A16E3E0BF409}"/>
              </a:ext>
            </a:extLst>
          </p:cNvPr>
          <p:cNvSpPr txBox="1">
            <a:spLocks noGrp="1"/>
          </p:cNvSpPr>
          <p:nvPr>
            <p:ph type="dt" sz="half" idx="7"/>
          </p:nvPr>
        </p:nvSpPr>
        <p:spPr/>
        <p:txBody>
          <a:bodyPr/>
          <a:lstStyle>
            <a:lvl1pPr>
              <a:defRPr/>
            </a:lvl1pPr>
          </a:lstStyle>
          <a:p>
            <a:pPr lvl="0"/>
            <a:fld id="{63509B11-5BE4-406F-871E-6EF90A7F0E12}" type="datetime1">
              <a:rPr lang="en-GB"/>
              <a:pPr lvl="0"/>
              <a:t>08/03/2024</a:t>
            </a:fld>
            <a:endParaRPr lang="en-GB"/>
          </a:p>
        </p:txBody>
      </p:sp>
      <p:sp>
        <p:nvSpPr>
          <p:cNvPr id="3" name="Footer Placeholder 2">
            <a:extLst>
              <a:ext uri="{FF2B5EF4-FFF2-40B4-BE49-F238E27FC236}">
                <a16:creationId xmlns:a16="http://schemas.microsoft.com/office/drawing/2014/main" id="{C725159B-A011-CD30-E316-C9F92FC90C91}"/>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50D3F871-97D8-0463-2192-D77C28ECFA60}"/>
              </a:ext>
            </a:extLst>
          </p:cNvPr>
          <p:cNvSpPr txBox="1">
            <a:spLocks noGrp="1"/>
          </p:cNvSpPr>
          <p:nvPr>
            <p:ph type="sldNum" sz="quarter" idx="8"/>
          </p:nvPr>
        </p:nvSpPr>
        <p:spPr/>
        <p:txBody>
          <a:bodyPr/>
          <a:lstStyle>
            <a:lvl1pPr>
              <a:defRPr/>
            </a:lvl1pPr>
          </a:lstStyle>
          <a:p>
            <a:pPr lvl="0"/>
            <a:fld id="{A264880E-AD4B-4D09-94E9-3EB039F08C45}" type="slidenum">
              <a:t>‹#›</a:t>
            </a:fld>
            <a:endParaRPr lang="en-GB"/>
          </a:p>
        </p:txBody>
      </p:sp>
    </p:spTree>
    <p:extLst>
      <p:ext uri="{BB962C8B-B14F-4D97-AF65-F5344CB8AC3E}">
        <p14:creationId xmlns:p14="http://schemas.microsoft.com/office/powerpoint/2010/main" val="1203930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1800-6B30-9A9F-CDAC-462D8BD2D8E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BE1AAD1-C92E-5DC1-03C9-21C6EA59A616}"/>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FF2A2EA-065E-7949-B751-7948975246D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5F04BE3C-FBDF-2DCB-A0AE-6FB7466C2F6F}"/>
              </a:ext>
            </a:extLst>
          </p:cNvPr>
          <p:cNvSpPr txBox="1">
            <a:spLocks noGrp="1"/>
          </p:cNvSpPr>
          <p:nvPr>
            <p:ph type="dt" sz="half" idx="7"/>
          </p:nvPr>
        </p:nvSpPr>
        <p:spPr/>
        <p:txBody>
          <a:bodyPr/>
          <a:lstStyle>
            <a:lvl1pPr>
              <a:defRPr/>
            </a:lvl1pPr>
          </a:lstStyle>
          <a:p>
            <a:pPr lvl="0"/>
            <a:fld id="{EB67F553-E195-4CCF-BC13-434545104285}" type="datetime1">
              <a:rPr lang="en-GB"/>
              <a:pPr lvl="0"/>
              <a:t>08/03/2024</a:t>
            </a:fld>
            <a:endParaRPr lang="en-GB"/>
          </a:p>
        </p:txBody>
      </p:sp>
      <p:sp>
        <p:nvSpPr>
          <p:cNvPr id="6" name="Footer Placeholder 5">
            <a:extLst>
              <a:ext uri="{FF2B5EF4-FFF2-40B4-BE49-F238E27FC236}">
                <a16:creationId xmlns:a16="http://schemas.microsoft.com/office/drawing/2014/main" id="{DBE1F56D-7DDF-5506-222A-30C714ABB0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CD16BD7-0C05-9819-04F9-ABF7599AB694}"/>
              </a:ext>
            </a:extLst>
          </p:cNvPr>
          <p:cNvSpPr txBox="1">
            <a:spLocks noGrp="1"/>
          </p:cNvSpPr>
          <p:nvPr>
            <p:ph type="sldNum" sz="quarter" idx="8"/>
          </p:nvPr>
        </p:nvSpPr>
        <p:spPr/>
        <p:txBody>
          <a:bodyPr/>
          <a:lstStyle>
            <a:lvl1pPr>
              <a:defRPr/>
            </a:lvl1pPr>
          </a:lstStyle>
          <a:p>
            <a:pPr lvl="0"/>
            <a:fld id="{0EB6F18E-72D9-4037-A70F-F254ECBB69B2}" type="slidenum">
              <a:t>‹#›</a:t>
            </a:fld>
            <a:endParaRPr lang="en-GB"/>
          </a:p>
        </p:txBody>
      </p:sp>
    </p:spTree>
    <p:extLst>
      <p:ext uri="{BB962C8B-B14F-4D97-AF65-F5344CB8AC3E}">
        <p14:creationId xmlns:p14="http://schemas.microsoft.com/office/powerpoint/2010/main" val="31939769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AA6A7-9607-C27D-701C-172702AB072F}"/>
              </a:ext>
            </a:extLst>
          </p:cNvPr>
          <p:cNvSpPr txBox="1">
            <a:spLocks noGrp="1"/>
          </p:cNvSpPr>
          <p:nvPr>
            <p:ph type="title"/>
          </p:nvPr>
        </p:nvSpPr>
        <p:spPr>
          <a:xfrm>
            <a:off x="1019171" y="296859"/>
            <a:ext cx="10153653" cy="1403347"/>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1">
            <a:extLst>
              <a:ext uri="{FF2B5EF4-FFF2-40B4-BE49-F238E27FC236}">
                <a16:creationId xmlns:a16="http://schemas.microsoft.com/office/drawing/2014/main" id="{8C2E4533-E70D-64A5-59D0-28AD4103BFC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marL="0" marR="0" lvl="0" indent="0" algn="l" defTabSz="914400" rtl="0" fontAlgn="auto" hangingPunct="1">
        <a:lnSpc>
          <a:spcPts val="5280"/>
        </a:lnSpc>
        <a:spcBef>
          <a:spcPts val="0"/>
        </a:spcBef>
        <a:spcAft>
          <a:spcPts val="0"/>
        </a:spcAft>
        <a:buNone/>
        <a:tabLst/>
        <a:defRPr lang="en-US" sz="3700" b="0" i="0" u="none" strike="noStrike" kern="1200" cap="none" spc="0" baseline="0">
          <a:solidFill>
            <a:srgbClr val="E0112B"/>
          </a:solidFill>
          <a:uFillTx/>
          <a:latin typeface="Roboto Medium" pitchFamily="2"/>
          <a:ea typeface="Roboto Medium" pitchFamily="2"/>
        </a:defRPr>
      </a:lvl1pPr>
    </p:titleStyle>
    <p:bodyStyle>
      <a:lvl1pPr marL="7936" marR="0" lvl="0" indent="0" algn="l" defTabSz="914400" rtl="0" fontAlgn="auto" hangingPunct="1">
        <a:lnSpc>
          <a:spcPct val="90000"/>
        </a:lnSpc>
        <a:spcBef>
          <a:spcPts val="1000"/>
        </a:spcBef>
        <a:spcAft>
          <a:spcPts val="0"/>
        </a:spcAft>
        <a:buNone/>
        <a:tabLst/>
        <a:defRPr lang="en-US" sz="2000" b="0" i="0" u="none" strike="noStrike" kern="1200" cap="none" spc="0" baseline="0">
          <a:solidFill>
            <a:srgbClr val="000000"/>
          </a:solidFill>
          <a:uFillTx/>
          <a:latin typeface="Roboto" pitchFamily="2"/>
          <a:ea typeface="Roboto" pitchFamily="2"/>
        </a:defRPr>
      </a:lvl1pPr>
      <a:lvl2pPr marL="184151" marR="0" lvl="1"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2000" b="0" i="0" u="none" strike="noStrike" kern="1200" cap="none" spc="0" baseline="0">
          <a:solidFill>
            <a:srgbClr val="000000"/>
          </a:solidFill>
          <a:uFillTx/>
          <a:latin typeface="Roboto" pitchFamily="2"/>
          <a:ea typeface="Roboto" pitchFamily="2"/>
        </a:defRPr>
      </a:lvl2pPr>
      <a:lvl3pPr marL="185742" marR="0" lvl="2"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45" algn="l"/>
        </a:tabLst>
        <a:defRPr lang="en-US" sz="2000" b="0" i="0" u="none" strike="noStrike" kern="1200" cap="none" spc="0" baseline="0">
          <a:solidFill>
            <a:srgbClr val="000000"/>
          </a:solidFill>
          <a:uFillTx/>
          <a:latin typeface="Roboto" pitchFamily="2"/>
          <a:ea typeface="Roboto" pitchFamily="2"/>
        </a:defRPr>
      </a:lvl3pPr>
      <a:lvl4pPr marL="541333" marR="0" lvl="3"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4pPr>
      <a:lvl5pPr marL="717547" marR="0" lvl="4"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E904C-A247-D9B8-AFC5-85B1366269D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95D93ECD-2E3E-CCDA-BD4D-5ED753E6797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E06311-9AA3-AF43-7500-99B4A10B3689}"/>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2AFFB3D-35B5-4F6D-BDD9-049169A500D8}" type="datetime1">
              <a:rPr lang="en-GB"/>
              <a:pPr lvl="0"/>
              <a:t>08/03/2024</a:t>
            </a:fld>
            <a:endParaRPr lang="en-GB"/>
          </a:p>
        </p:txBody>
      </p:sp>
      <p:sp>
        <p:nvSpPr>
          <p:cNvPr id="5" name="Footer Placeholder 4">
            <a:extLst>
              <a:ext uri="{FF2B5EF4-FFF2-40B4-BE49-F238E27FC236}">
                <a16:creationId xmlns:a16="http://schemas.microsoft.com/office/drawing/2014/main" id="{24567343-ABCF-DB14-835F-B8DFF2C1859F}"/>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1547908E-F82B-A7D4-EA4F-AABA3BAAD52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89D4CEC-DD9A-407E-8DC1-0101176610E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info.lse.ac.uk/staff/services/Policies-and-procedures/Assets/Documents/blenworpol.pdf"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1.jpeg"/><Relationship Id="rId4" Type="http://schemas.openxmlformats.org/officeDocument/2006/relationships/hyperlink" Target="https://info.lse.ac.uk/staff/divisions/Human-Resources/Flexible-Working-Toolkit/Flexible-Working-Toolkit"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businessdisabilityforum.org.uk/knowledge-hub/toolkits/neurodiversity-toolkit/" TargetMode="External"/><Relationship Id="rId2" Type="http://schemas.openxmlformats.org/officeDocument/2006/relationships/notesSlide" Target="../notesSlides/notesSlide21.xml"/><Relationship Id="rId1" Type="http://schemas.openxmlformats.org/officeDocument/2006/relationships/slideLayout" Target="../slideLayouts/slideLayout13.xml"/><Relationship Id="rId6" Type="http://schemas.openxmlformats.org/officeDocument/2006/relationships/hyperlink" Target="https://www.gov.uk/access-to-work/apply" TargetMode="External"/><Relationship Id="rId5" Type="http://schemas.openxmlformats.org/officeDocument/2006/relationships/hyperlink" Target="https://info.lse.ac.uk/staff/services/Policies-and-procedures/Assets/Documents/schPolDis.pdf" TargetMode="External"/><Relationship Id="rId4" Type="http://schemas.openxmlformats.org/officeDocument/2006/relationships/hyperlink" Target="https://info.lse.ac.uk/staff/divisions/Human-Resources/Assets/Documents/Disability-support/Reasonable-Adjustments-Pocket-Guide-final-web-version.pd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neurodiversityweek.com/events" TargetMode="External"/><Relationship Id="rId2" Type="http://schemas.openxmlformats.org/officeDocument/2006/relationships/notesSlide" Target="../notesSlides/notesSlide22.xml"/><Relationship Id="rId1" Type="http://schemas.openxmlformats.org/officeDocument/2006/relationships/slideLayout" Target="../slideLayouts/slideLayout13.xml"/><Relationship Id="rId6" Type="http://schemas.openxmlformats.org/officeDocument/2006/relationships/hyperlink" Target="https://apps.lse.ac.uk/training-system/home/search?textFilter=adhd&amp;roleName=ALL_ROLES&amp;trainingProviderId=&amp;fromDate=date.struct&amp;fromDate_day=&amp;fromDate_month=&amp;fromDate_year=&amp;fromDate_datepicker=&amp;toDate=date.struct&amp;toDate_day=&amp;toDate_month=&amp;toDate_year=&amp;toDate_datepicker=" TargetMode="External"/><Relationship Id="rId5" Type="http://schemas.openxmlformats.org/officeDocument/2006/relationships/hyperlink" Target="https://apps.lse.ac.uk/training-system/home/search?textFilter=workplace&amp;roleName=ALL_ROLES&amp;trainingProviderId=&amp;fromDate=date.struct&amp;fromDate_day=&amp;fromDate_month=&amp;fromDate_year=&amp;fromDate_datepicker=&amp;toDate=date.struct&amp;toDate_day=&amp;toDate_month=&amp;toDate_year=&amp;toDate_datepicker=" TargetMode="External"/><Relationship Id="rId4" Type="http://schemas.openxmlformats.org/officeDocument/2006/relationships/hyperlink" Target="https://apps.lse.ac.uk/training-system/userBooking/course/9905537"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l.h.mu@lse.ac.uk"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75A7FEE1-B1DF-8DA1-AB10-5F90FB9F2796}"/>
              </a:ext>
            </a:extLst>
          </p:cNvPr>
          <p:cNvSpPr txBox="1">
            <a:spLocks noGrp="1"/>
          </p:cNvSpPr>
          <p:nvPr>
            <p:ph type="title"/>
          </p:nvPr>
        </p:nvSpPr>
        <p:spPr>
          <a:xfrm>
            <a:off x="1081315" y="4649783"/>
            <a:ext cx="10153653" cy="599595"/>
          </a:xfrm>
        </p:spPr>
        <p:txBody>
          <a:bodyPr>
            <a:normAutofit fontScale="90000"/>
          </a:bodyPr>
          <a:lstStyle/>
          <a:p>
            <a:r>
              <a:rPr lang="en-GB" sz="3600" dirty="0">
                <a:latin typeface="Calibri" panose="020F0502020204030204" pitchFamily="34" charset="0"/>
                <a:ea typeface="Roboto"/>
                <a:cs typeface="Calibri" panose="020F0502020204030204" pitchFamily="34" charset="0"/>
              </a:rPr>
              <a:t>LSE Manager Forum: Demystifying Disability in the workplace </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ea typeface="Roboto"/>
                <a:cs typeface="Calibri" panose="020F0502020204030204" pitchFamily="34" charset="0"/>
              </a:rPr>
            </a:br>
            <a:r>
              <a:rPr lang="en-GB" sz="3600" dirty="0">
                <a:latin typeface="Calibri" panose="020F0502020204030204" pitchFamily="34" charset="0"/>
                <a:ea typeface="Roboto"/>
                <a:cs typeface="Calibri" panose="020F0502020204030204" pitchFamily="34" charset="0"/>
              </a:rPr>
              <a:t>Monday 11 March 11am to 12noon</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cs typeface="Calibri" panose="020F0502020204030204" pitchFamily="34" charset="0"/>
              </a:rPr>
            </a:br>
            <a:r>
              <a:rPr lang="en-GB" sz="5300" dirty="0">
                <a:latin typeface="Calibri" panose="020F0502020204030204" pitchFamily="34" charset="0"/>
                <a:cs typeface="Calibri" panose="020F0502020204030204" pitchFamily="34" charset="0"/>
              </a:rPr>
              <a:t>Support and adjustments for neurodiverse employees</a:t>
            </a:r>
          </a:p>
        </p:txBody>
      </p:sp>
      <p:pic>
        <p:nvPicPr>
          <p:cNvPr id="3" name="Picture 5" descr="A picture containing text, font, screenshot, graphics&#10;&#10;Description automatically generated">
            <a:extLst>
              <a:ext uri="{FF2B5EF4-FFF2-40B4-BE49-F238E27FC236}">
                <a16:creationId xmlns:a16="http://schemas.microsoft.com/office/drawing/2014/main" id="{308326E2-8BAD-7C65-8C0F-94EE9EE70F52}"/>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B1008B71-F467-E789-875F-1B6ED8E46295}"/>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6019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Focus and concentration </a:t>
            </a:r>
            <a:r>
              <a:rPr lang="en-GB" sz="2400" b="1" dirty="0">
                <a:solidFill>
                  <a:schemeClr val="tx1"/>
                </a:solidFill>
                <a:latin typeface="+mn-lt"/>
              </a:rPr>
              <a:t>i</a:t>
            </a:r>
            <a:r>
              <a:rPr lang="en-GB" sz="2400" b="1" i="0" dirty="0">
                <a:solidFill>
                  <a:schemeClr val="tx1"/>
                </a:solidFill>
                <a:effectLst/>
                <a:latin typeface="+mn-lt"/>
              </a:rPr>
              <a:t>mpact on work</a:t>
            </a:r>
            <a:r>
              <a:rPr lang="en-GB" sz="2400" b="1" dirty="0">
                <a:latin typeface="+mn-lt"/>
                <a:cs typeface="Calibri"/>
              </a:rPr>
              <a:t>:</a:t>
            </a:r>
          </a:p>
          <a:p>
            <a:pPr algn="l" fontAlgn="base">
              <a:buFont typeface="Arial" panose="020B0604020202020204" pitchFamily="34" charset="0"/>
              <a:buChar char="•"/>
            </a:pPr>
            <a:r>
              <a:rPr lang="en-GB" sz="1800" b="0" i="0" dirty="0">
                <a:solidFill>
                  <a:schemeClr val="tx1"/>
                </a:solidFill>
                <a:effectLst/>
                <a:latin typeface="+mn-lt"/>
              </a:rPr>
              <a:t>Tasks make take longer to complete.</a:t>
            </a:r>
          </a:p>
          <a:p>
            <a:pPr fontAlgn="base">
              <a:buFont typeface="Arial" panose="020B0604020202020204" pitchFamily="34" charset="0"/>
              <a:buChar char="•"/>
            </a:pPr>
            <a:r>
              <a:rPr lang="en-GB" sz="1800" dirty="0">
                <a:solidFill>
                  <a:schemeClr val="tx1"/>
                </a:solidFill>
                <a:latin typeface="+mn-lt"/>
              </a:rPr>
              <a:t>Missing deadlines.</a:t>
            </a:r>
          </a:p>
          <a:p>
            <a:pPr algn="l" fontAlgn="base">
              <a:buFont typeface="Arial" panose="020B0604020202020204" pitchFamily="34" charset="0"/>
              <a:buChar char="•"/>
            </a:pPr>
            <a:r>
              <a:rPr lang="en-GB" sz="1800" b="0" i="0" dirty="0">
                <a:solidFill>
                  <a:schemeClr val="tx1"/>
                </a:solidFill>
                <a:effectLst/>
                <a:latin typeface="+mn-lt"/>
              </a:rPr>
              <a:t>Critical information in conversations and meetings, such as decisions and actions, may be missed.</a:t>
            </a:r>
          </a:p>
          <a:p>
            <a:pPr algn="l" fontAlgn="base">
              <a:buFont typeface="Arial" panose="020B0604020202020204" pitchFamily="34" charset="0"/>
              <a:buChar char="•"/>
            </a:pPr>
            <a:r>
              <a:rPr lang="en-GB" sz="1800" b="0" i="0" dirty="0">
                <a:solidFill>
                  <a:schemeClr val="tx1"/>
                </a:solidFill>
                <a:effectLst/>
                <a:latin typeface="+mn-lt"/>
              </a:rPr>
              <a:t>More easily distracted by people, sights and sounds around the workplace.</a:t>
            </a:r>
          </a:p>
          <a:p>
            <a:pPr algn="l" fontAlgn="base">
              <a:buFont typeface="Arial" panose="020B0604020202020204" pitchFamily="34" charset="0"/>
              <a:buChar char="•"/>
            </a:pPr>
            <a:r>
              <a:rPr lang="en-GB" sz="1800" b="0" i="0" dirty="0">
                <a:solidFill>
                  <a:schemeClr val="tx1"/>
                </a:solidFill>
                <a:effectLst/>
                <a:latin typeface="+mn-lt"/>
              </a:rPr>
              <a:t>Once distracted, difficulties returning to what they were doing harder.</a:t>
            </a:r>
          </a:p>
          <a:p>
            <a:pPr algn="l" fontAlgn="base">
              <a:buFont typeface="Arial" panose="020B0604020202020204" pitchFamily="34" charset="0"/>
              <a:buChar char="•"/>
            </a:pPr>
            <a:r>
              <a:rPr lang="en-GB" sz="1800" b="0" i="0" dirty="0">
                <a:solidFill>
                  <a:schemeClr val="tx1"/>
                </a:solidFill>
                <a:effectLst/>
                <a:latin typeface="+mn-lt"/>
              </a:rPr>
              <a:t>Work may contain more errors and inaccuracies </a:t>
            </a:r>
            <a:r>
              <a:rPr lang="en-GB" sz="1800" dirty="0">
                <a:solidFill>
                  <a:schemeClr val="tx1"/>
                </a:solidFill>
                <a:latin typeface="+mn-lt"/>
              </a:rPr>
              <a:t>due to issues with </a:t>
            </a:r>
            <a:r>
              <a:rPr lang="en-GB" sz="1800" b="0" i="0" dirty="0">
                <a:solidFill>
                  <a:schemeClr val="tx1"/>
                </a:solidFill>
                <a:effectLst/>
                <a:latin typeface="+mn-lt"/>
              </a:rPr>
              <a:t>focussing while completing it.</a:t>
            </a:r>
          </a:p>
          <a:p>
            <a:pPr algn="l" fontAlgn="base">
              <a:buFont typeface="Arial" panose="020B0604020202020204" pitchFamily="34" charset="0"/>
              <a:buChar char="•"/>
            </a:pPr>
            <a:r>
              <a:rPr lang="en-GB" sz="1800" b="0" i="0" dirty="0">
                <a:solidFill>
                  <a:schemeClr val="tx1"/>
                </a:solidFill>
                <a:effectLst/>
                <a:latin typeface="+mn-lt"/>
              </a:rPr>
              <a:t>Leaving work right up to a deadline due to belief the pressure of a close deadline helps focus. This may work, but it should be discussed with their manager as it can cause stress and risks missing deadlines. </a:t>
            </a: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5814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Focus and concentration adjustments:</a:t>
            </a:r>
          </a:p>
          <a:p>
            <a:pPr algn="l" fontAlgn="base">
              <a:buFont typeface="Arial" panose="020B0604020202020204" pitchFamily="34" charset="0"/>
              <a:buChar char="•"/>
            </a:pPr>
            <a:r>
              <a:rPr lang="en-GB" sz="1800" b="0" i="0" dirty="0">
                <a:solidFill>
                  <a:schemeClr val="tx1"/>
                </a:solidFill>
                <a:effectLst/>
                <a:latin typeface="+mn-lt"/>
              </a:rPr>
              <a:t>Encourage your team to work in their preferred ways wherever possible, for example working in quiet locations or from home. Alternatively, some may find that coming into the office more than required helps them concentrate.</a:t>
            </a:r>
          </a:p>
          <a:p>
            <a:pPr algn="l" fontAlgn="base">
              <a:buFont typeface="Arial" panose="020B0604020202020204" pitchFamily="34" charset="0"/>
              <a:buChar char="•"/>
            </a:pPr>
            <a:r>
              <a:rPr lang="en-GB" sz="1800" b="0" i="0" dirty="0">
                <a:solidFill>
                  <a:schemeClr val="tx1"/>
                </a:solidFill>
                <a:effectLst/>
                <a:latin typeface="+mn-lt"/>
              </a:rPr>
              <a:t>Assigning them a workspace in a quieter area where fewer people are likely to walk past, and away from noisier areas.</a:t>
            </a:r>
          </a:p>
          <a:p>
            <a:pPr algn="l" fontAlgn="base">
              <a:buFont typeface="Arial" panose="020B0604020202020204" pitchFamily="34" charset="0"/>
              <a:buChar char="•"/>
            </a:pPr>
            <a:r>
              <a:rPr lang="en-GB" sz="1800" b="0" i="0" dirty="0">
                <a:solidFill>
                  <a:schemeClr val="tx1"/>
                </a:solidFill>
                <a:effectLst/>
                <a:latin typeface="+mn-lt"/>
              </a:rPr>
              <a:t>Encouraging the employee to schedule different tasks for different times of day. For example, they may find it easier to do writing tasks in the morning, and short-term focus tasks in the afternoon.</a:t>
            </a:r>
          </a:p>
          <a:p>
            <a:pPr algn="l" fontAlgn="base">
              <a:buFont typeface="Arial" panose="020B0604020202020204" pitchFamily="34" charset="0"/>
              <a:buChar char="•"/>
            </a:pPr>
            <a:r>
              <a:rPr lang="en-GB" sz="1800" b="0" i="0" dirty="0">
                <a:solidFill>
                  <a:schemeClr val="tx1"/>
                </a:solidFill>
                <a:effectLst/>
                <a:latin typeface="+mn-lt"/>
              </a:rPr>
              <a:t>Provide tools to help them pace their work. </a:t>
            </a:r>
          </a:p>
          <a:p>
            <a:pPr algn="l" fontAlgn="base">
              <a:buFont typeface="Arial" panose="020B0604020202020204" pitchFamily="34" charset="0"/>
              <a:buChar char="•"/>
            </a:pPr>
            <a:r>
              <a:rPr lang="en-GB" sz="1800" b="0" i="0" dirty="0">
                <a:solidFill>
                  <a:schemeClr val="tx1"/>
                </a:solidFill>
                <a:effectLst/>
                <a:latin typeface="+mn-lt"/>
              </a:rPr>
              <a:t>Use calendars to block out time for specific tasks. Ask colleagues to respect those calendar blocks unless absolutely necessary.</a:t>
            </a:r>
          </a:p>
          <a:p>
            <a:pPr algn="l" fontAlgn="base">
              <a:buFont typeface="Arial" panose="020B0604020202020204" pitchFamily="34" charset="0"/>
              <a:buChar char="•"/>
            </a:pPr>
            <a:r>
              <a:rPr lang="en-GB" sz="1800" b="0" i="0" dirty="0">
                <a:solidFill>
                  <a:schemeClr val="tx1"/>
                </a:solidFill>
                <a:effectLst/>
                <a:latin typeface="+mn-lt"/>
              </a:rPr>
              <a:t>Reducing distractions</a:t>
            </a:r>
          </a:p>
          <a:p>
            <a:pPr algn="l" fontAlgn="base">
              <a:buFont typeface="Arial" panose="020B0604020202020204" pitchFamily="34" charset="0"/>
              <a:buChar char="•"/>
            </a:pPr>
            <a:r>
              <a:rPr lang="en-GB" sz="1800" b="0" i="0" dirty="0">
                <a:solidFill>
                  <a:schemeClr val="tx1"/>
                </a:solidFill>
                <a:effectLst/>
                <a:latin typeface="+mn-lt"/>
              </a:rPr>
              <a:t>Allow employees to use with headphones or ear plugs in to remove background noise distractions.</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10490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000" b="1" i="0" dirty="0">
                <a:solidFill>
                  <a:schemeClr val="tx1"/>
                </a:solidFill>
                <a:effectLst/>
                <a:latin typeface="+mn-lt"/>
              </a:rPr>
              <a:t>Focus and concentration adjustments:</a:t>
            </a:r>
          </a:p>
          <a:p>
            <a:pPr algn="l" fontAlgn="base">
              <a:buFont typeface="Arial" panose="020B0604020202020204" pitchFamily="34" charset="0"/>
              <a:buChar char="•"/>
            </a:pPr>
            <a:r>
              <a:rPr lang="en-GB" sz="1800" b="0" i="0" dirty="0">
                <a:solidFill>
                  <a:schemeClr val="tx1"/>
                </a:solidFill>
                <a:effectLst/>
                <a:latin typeface="+mn-lt"/>
              </a:rPr>
              <a:t>Allowing employees to turn off work-related notifications (such as email, phone calls and work chats) for set periods to reduce distractions.</a:t>
            </a:r>
          </a:p>
          <a:p>
            <a:pPr algn="l" fontAlgn="base">
              <a:buFont typeface="Arial" panose="020B0604020202020204" pitchFamily="34" charset="0"/>
              <a:buChar char="•"/>
            </a:pPr>
            <a:r>
              <a:rPr lang="en-GB" sz="1800" b="0" i="0" dirty="0">
                <a:solidFill>
                  <a:schemeClr val="tx1"/>
                </a:solidFill>
                <a:effectLst/>
                <a:latin typeface="+mn-lt"/>
              </a:rPr>
              <a:t>Allowing the employee to fidget or doodle during meetings, with the understanding that this helps their concentration (though it may look like they are not focusing).</a:t>
            </a:r>
          </a:p>
          <a:p>
            <a:pPr algn="l" fontAlgn="base">
              <a:buFont typeface="Arial" panose="020B0604020202020204" pitchFamily="34" charset="0"/>
              <a:buChar char="•"/>
            </a:pPr>
            <a:r>
              <a:rPr lang="en-GB" sz="1800" b="0" i="0" dirty="0">
                <a:solidFill>
                  <a:schemeClr val="tx1"/>
                </a:solidFill>
                <a:effectLst/>
                <a:latin typeface="+mn-lt"/>
              </a:rPr>
              <a:t>Allowing the employee to take regular short breaks or short walks. This can help with pacing work and processing information.</a:t>
            </a:r>
          </a:p>
          <a:p>
            <a:pPr algn="l" fontAlgn="base">
              <a:buFont typeface="Arial" panose="020B0604020202020204" pitchFamily="34" charset="0"/>
              <a:buChar char="•"/>
            </a:pPr>
            <a:r>
              <a:rPr lang="en-GB" sz="1800" b="0" i="0" dirty="0">
                <a:solidFill>
                  <a:schemeClr val="tx1"/>
                </a:solidFill>
                <a:effectLst/>
                <a:latin typeface="+mn-lt"/>
              </a:rPr>
              <a:t>Structuring meetings to make them as focused and concise as possible. This includes having the host pause regularly for contributions – as people with barriers around concentration may forget their ideas if they must wait a while to share them.</a:t>
            </a:r>
          </a:p>
          <a:p>
            <a:pPr algn="l" fontAlgn="base">
              <a:buFont typeface="Arial" panose="020B0604020202020204" pitchFamily="34" charset="0"/>
              <a:buChar char="•"/>
            </a:pPr>
            <a:r>
              <a:rPr lang="en-GB" sz="1800" b="0" i="0" dirty="0">
                <a:solidFill>
                  <a:schemeClr val="tx1"/>
                </a:solidFill>
                <a:effectLst/>
                <a:latin typeface="+mn-lt"/>
              </a:rPr>
              <a:t>Planning the timing of regular meetings to occur just after a break. They may have to concentrate to be on time, and so be unable to perform their usual duties in the run up to a scheduled meeting. Alternatively, they may hyperfocus on their work and miss the start of the meeting. Timing meetings to start just after breaks can help reduce the likelihood of this occurring.</a:t>
            </a:r>
          </a:p>
          <a:p>
            <a:pPr algn="l" fontAlgn="base">
              <a:buFont typeface="Arial" panose="020B0604020202020204" pitchFamily="34" charset="0"/>
              <a:buChar char="•"/>
            </a:pPr>
            <a:r>
              <a:rPr lang="en-GB" sz="1800" b="0" i="0" dirty="0">
                <a:solidFill>
                  <a:schemeClr val="tx1"/>
                </a:solidFill>
                <a:effectLst/>
                <a:latin typeface="+mn-lt"/>
              </a:rPr>
              <a:t>Build regular breaks into longer meetings – for example, above 45 minutes.</a:t>
            </a:r>
          </a:p>
          <a:p>
            <a:pPr algn="l" fontAlgn="base">
              <a:buFont typeface="Arial" panose="020B0604020202020204" pitchFamily="34" charset="0"/>
              <a:buChar char="•"/>
            </a:pPr>
            <a:r>
              <a:rPr lang="en-GB" sz="1800" b="0" i="0" dirty="0">
                <a:solidFill>
                  <a:schemeClr val="tx1"/>
                </a:solidFill>
                <a:effectLst/>
                <a:latin typeface="+mn-lt"/>
              </a:rPr>
              <a:t>Allow some meeting attendees to be present only for the part of the meeting that is relevant to their work.</a:t>
            </a: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89398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Routine and structure</a:t>
            </a:r>
            <a:r>
              <a:rPr lang="en-GB" sz="2400" b="1" dirty="0">
                <a:latin typeface="+mn-lt"/>
                <a:cs typeface="Calibri"/>
              </a:rPr>
              <a:t>:</a:t>
            </a:r>
          </a:p>
          <a:p>
            <a:pPr algn="l" fontAlgn="base">
              <a:buFont typeface="Arial" panose="020B0604020202020204" pitchFamily="34" charset="0"/>
              <a:buChar char="•"/>
            </a:pPr>
            <a:r>
              <a:rPr lang="en-GB" sz="1800" b="0" i="0" dirty="0">
                <a:solidFill>
                  <a:schemeClr val="tx1"/>
                </a:solidFill>
                <a:effectLst/>
                <a:latin typeface="+mn-lt"/>
              </a:rPr>
              <a:t>Some neurodivergent employees will need flexibility, others will need more structure</a:t>
            </a:r>
          </a:p>
          <a:p>
            <a:pPr algn="l" fontAlgn="base">
              <a:buFont typeface="Arial" panose="020B0604020202020204" pitchFamily="34" charset="0"/>
              <a:buChar char="•"/>
            </a:pPr>
            <a:r>
              <a:rPr lang="en-GB" sz="1800" dirty="0">
                <a:latin typeface="+mn-lt"/>
                <a:cs typeface="Calibri"/>
              </a:rPr>
              <a:t>Changes to established routines can cause some employees stress and anxiety – for example, people with autism.</a:t>
            </a:r>
          </a:p>
          <a:p>
            <a:pPr algn="l" fontAlgn="base">
              <a:buFont typeface="Arial" panose="020B0604020202020204" pitchFamily="34" charset="0"/>
              <a:buChar char="•"/>
            </a:pPr>
            <a:r>
              <a:rPr lang="en-GB" sz="1800" dirty="0">
                <a:latin typeface="+mn-lt"/>
                <a:cs typeface="Calibri"/>
              </a:rPr>
              <a:t>Other neurodivergent people may find rigid routines difficult or impossible to work with – for example, people with ADHD.</a:t>
            </a:r>
          </a:p>
          <a:p>
            <a:pPr algn="l" fontAlgn="base">
              <a:buFont typeface="Arial" panose="020B0604020202020204" pitchFamily="34" charset="0"/>
              <a:buChar char="•"/>
            </a:pPr>
            <a:r>
              <a:rPr lang="en-GB" sz="1800" dirty="0">
                <a:latin typeface="+mn-lt"/>
                <a:cs typeface="Calibri"/>
              </a:rPr>
              <a:t>Work may be lower quality or take longer if neurodiverse employees must work to routines and structures that don’t work for them.</a:t>
            </a:r>
          </a:p>
          <a:p>
            <a:pPr algn="l" fontAlgn="base">
              <a:buFont typeface="Arial" panose="020B0604020202020204" pitchFamily="34" charset="0"/>
              <a:buChar char="•"/>
            </a:pPr>
            <a:r>
              <a:rPr lang="en-GB" sz="1800" dirty="0">
                <a:latin typeface="+mn-lt"/>
                <a:cs typeface="Calibri"/>
              </a:rPr>
              <a:t>Employees with conditions that affect memory may forget workplace routines and structures, especially if they are new employees or routines and structures have recently changed.</a:t>
            </a:r>
          </a:p>
          <a:p>
            <a:pPr algn="l" fontAlgn="base">
              <a:buFont typeface="Arial" panose="020B0604020202020204" pitchFamily="34" charset="0"/>
              <a:buChar char="•"/>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81760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Routine and structure – supporting neurodiverse em</a:t>
            </a:r>
            <a:r>
              <a:rPr lang="en-GB" sz="2400" b="1" dirty="0">
                <a:solidFill>
                  <a:schemeClr val="tx1"/>
                </a:solidFill>
                <a:latin typeface="+mn-lt"/>
              </a:rPr>
              <a:t>ployees</a:t>
            </a:r>
            <a:r>
              <a:rPr lang="en-GB" sz="2400" b="1" dirty="0">
                <a:latin typeface="+mn-lt"/>
                <a:cs typeface="Calibri"/>
              </a:rPr>
              <a:t>:</a:t>
            </a:r>
          </a:p>
          <a:p>
            <a:pPr algn="l" fontAlgn="base">
              <a:buFont typeface="Arial" panose="020B0604020202020204" pitchFamily="34" charset="0"/>
              <a:buChar char="•"/>
            </a:pPr>
            <a:r>
              <a:rPr lang="en-GB" sz="1800" dirty="0">
                <a:solidFill>
                  <a:schemeClr val="tx1"/>
                </a:solidFill>
                <a:latin typeface="+mn-lt"/>
              </a:rPr>
              <a:t>Be clear</a:t>
            </a:r>
            <a:r>
              <a:rPr lang="en-GB" sz="1800" b="0" i="0" dirty="0">
                <a:solidFill>
                  <a:schemeClr val="tx1"/>
                </a:solidFill>
                <a:effectLst/>
                <a:latin typeface="+mn-lt"/>
              </a:rPr>
              <a:t> about expectations</a:t>
            </a:r>
          </a:p>
          <a:p>
            <a:pPr algn="l" fontAlgn="base">
              <a:buFont typeface="Arial" panose="020B0604020202020204" pitchFamily="34" charset="0"/>
              <a:buChar char="•"/>
            </a:pPr>
            <a:r>
              <a:rPr lang="en-GB" sz="1800" dirty="0">
                <a:latin typeface="+mn-lt"/>
                <a:cs typeface="Calibri"/>
              </a:rPr>
              <a:t>Flexibility – let employees set their own structures and routines as far as possible</a:t>
            </a:r>
          </a:p>
          <a:p>
            <a:pPr algn="l" fontAlgn="base">
              <a:buFont typeface="Arial" panose="020B0604020202020204" pitchFamily="34" charset="0"/>
              <a:buChar char="•"/>
            </a:pPr>
            <a:r>
              <a:rPr lang="en-GB" sz="1800" dirty="0">
                <a:latin typeface="+mn-lt"/>
                <a:cs typeface="Calibri"/>
              </a:rPr>
              <a:t>Avoid micromanaging </a:t>
            </a:r>
          </a:p>
          <a:p>
            <a:pPr algn="l" fontAlgn="base">
              <a:buFont typeface="Arial" panose="020B0604020202020204" pitchFamily="34" charset="0"/>
              <a:buChar char="•"/>
            </a:pPr>
            <a:r>
              <a:rPr lang="en-GB" sz="1800" dirty="0">
                <a:latin typeface="+mn-lt"/>
                <a:cs typeface="Calibri"/>
              </a:rPr>
              <a:t>Keep them updated as much as possible about changes – include them in planning changes wherever possible or get feedback</a:t>
            </a:r>
          </a:p>
          <a:p>
            <a:pPr algn="l" fontAlgn="base">
              <a:buFont typeface="Arial" panose="020B0604020202020204" pitchFamily="34" charset="0"/>
              <a:buChar char="•"/>
            </a:pPr>
            <a:r>
              <a:rPr lang="en-GB" sz="1800" dirty="0">
                <a:latin typeface="+mn-lt"/>
                <a:cs typeface="Calibri"/>
              </a:rPr>
              <a:t>Review regularly</a:t>
            </a:r>
          </a:p>
          <a:p>
            <a:pPr marL="0" indent="0" algn="l" fontAlgn="base">
              <a:buNone/>
            </a:pPr>
            <a:r>
              <a:rPr lang="en-GB" sz="2400" b="1" dirty="0">
                <a:latin typeface="+mn-lt"/>
                <a:cs typeface="Calibri"/>
              </a:rPr>
              <a:t>Common adjustments for routine and structure include:</a:t>
            </a:r>
          </a:p>
          <a:p>
            <a:pPr fontAlgn="base"/>
            <a:r>
              <a:rPr lang="en-GB" sz="1800" dirty="0">
                <a:latin typeface="+mn-lt"/>
                <a:cs typeface="Calibri"/>
                <a:hlinkClick r:id="rId3"/>
              </a:rPr>
              <a:t>Blended working </a:t>
            </a:r>
            <a:endParaRPr lang="en-GB" sz="1800" dirty="0">
              <a:latin typeface="+mn-lt"/>
              <a:cs typeface="Calibri"/>
            </a:endParaRPr>
          </a:p>
          <a:p>
            <a:pPr fontAlgn="base"/>
            <a:r>
              <a:rPr lang="en-GB" sz="1800" dirty="0">
                <a:latin typeface="+mn-lt"/>
                <a:cs typeface="Calibri"/>
                <a:hlinkClick r:id="rId4"/>
              </a:rPr>
              <a:t>Flexible working times </a:t>
            </a:r>
            <a:r>
              <a:rPr lang="en-GB" sz="1800" dirty="0">
                <a:latin typeface="+mn-lt"/>
                <a:cs typeface="Calibri"/>
              </a:rPr>
              <a:t>– this can help with pacing and preventing burnout.</a:t>
            </a:r>
          </a:p>
          <a:p>
            <a:pPr fontAlgn="base"/>
            <a:r>
              <a:rPr lang="en-GB" sz="1800" dirty="0">
                <a:latin typeface="+mn-lt"/>
                <a:cs typeface="Calibri"/>
              </a:rPr>
              <a:t>Sharing their routine with the rest of the team (if they agree). This can help prevent demands being made on their time outside their working hours, if they differ from the rest of the team’s.</a:t>
            </a:r>
          </a:p>
          <a:p>
            <a:pPr algn="l" fontAlgn="base">
              <a:buFont typeface="Arial" panose="020B0604020202020204" pitchFamily="34" charset="0"/>
              <a:buChar char="•"/>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5"/>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66510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Verbal communication and social interaction</a:t>
            </a:r>
            <a:r>
              <a:rPr lang="en-GB" sz="2400" b="1" dirty="0">
                <a:latin typeface="+mn-lt"/>
                <a:cs typeface="Calibri"/>
              </a:rPr>
              <a:t>:</a:t>
            </a:r>
          </a:p>
          <a:p>
            <a:pPr algn="l" fontAlgn="base">
              <a:buFont typeface="Arial" panose="020B0604020202020204" pitchFamily="34" charset="0"/>
              <a:buChar char="•"/>
            </a:pPr>
            <a:r>
              <a:rPr lang="en-GB" sz="1800" dirty="0">
                <a:solidFill>
                  <a:schemeClr val="tx1"/>
                </a:solidFill>
                <a:latin typeface="+mn-lt"/>
                <a:cs typeface="Calibri"/>
              </a:rPr>
              <a:t>Verbal communication and social interaction can be more difficult for some neurodiverse people</a:t>
            </a:r>
          </a:p>
          <a:p>
            <a:pPr algn="l" fontAlgn="base">
              <a:buFont typeface="Arial" panose="020B0604020202020204" pitchFamily="34" charset="0"/>
              <a:buChar char="•"/>
            </a:pPr>
            <a:r>
              <a:rPr lang="en-GB" sz="1800" dirty="0">
                <a:solidFill>
                  <a:schemeClr val="tx1"/>
                </a:solidFill>
                <a:latin typeface="+mn-lt"/>
                <a:cs typeface="Calibri"/>
              </a:rPr>
              <a:t>Unclear speech, metaphors or acronyms may be confusing</a:t>
            </a:r>
          </a:p>
          <a:p>
            <a:pPr algn="l" fontAlgn="base">
              <a:buFont typeface="Arial" panose="020B0604020202020204" pitchFamily="34" charset="0"/>
              <a:buChar char="•"/>
            </a:pPr>
            <a:r>
              <a:rPr lang="en-GB" sz="1800" dirty="0">
                <a:solidFill>
                  <a:schemeClr val="tx1"/>
                </a:solidFill>
                <a:latin typeface="+mn-lt"/>
                <a:cs typeface="Calibri"/>
              </a:rPr>
              <a:t>For those with ADHD, may find it hard to wait their turn in conversations, interrupt or change the subject abruptly</a:t>
            </a:r>
          </a:p>
          <a:p>
            <a:pPr algn="l" fontAlgn="base">
              <a:buFont typeface="Arial" panose="020B0604020202020204" pitchFamily="34" charset="0"/>
              <a:buChar char="•"/>
            </a:pPr>
            <a:r>
              <a:rPr lang="en-GB" sz="1800" dirty="0">
                <a:solidFill>
                  <a:schemeClr val="tx1"/>
                </a:solidFill>
                <a:latin typeface="+mn-lt"/>
                <a:cs typeface="Calibri"/>
              </a:rPr>
              <a:t>For autistic people understanding unwritten social rules may be challenging, such as maintaining eye contact, making “small talk” or greeting / saying farewell to colleagues may be stressful.</a:t>
            </a:r>
            <a:endParaRPr lang="en-GB" sz="1800" dirty="0">
              <a:latin typeface="+mn-lt"/>
              <a:cs typeface="Calibri"/>
            </a:endParaRPr>
          </a:p>
          <a:p>
            <a:pPr marL="0" indent="0" algn="l" fontAlgn="base">
              <a:buNone/>
            </a:pPr>
            <a:r>
              <a:rPr lang="en-GB" sz="2400" b="1" dirty="0">
                <a:latin typeface="+mn-lt"/>
                <a:cs typeface="Calibri"/>
              </a:rPr>
              <a:t>Common adjustments for communication and social interaction include:</a:t>
            </a:r>
          </a:p>
          <a:p>
            <a:pPr fontAlgn="base"/>
            <a:r>
              <a:rPr lang="en-GB" sz="1800" dirty="0">
                <a:latin typeface="+mn-lt"/>
                <a:cs typeface="Calibri"/>
              </a:rPr>
              <a:t>Technology, such as text-to-speech or speech-to-text software</a:t>
            </a:r>
          </a:p>
          <a:p>
            <a:pPr fontAlgn="base"/>
            <a:r>
              <a:rPr lang="en-GB" sz="1800" dirty="0">
                <a:latin typeface="+mn-lt"/>
                <a:cs typeface="Calibri"/>
              </a:rPr>
              <a:t>Altering meeting formats, for example to eliminate cross-talk or to have processes for deciding who should speak</a:t>
            </a:r>
          </a:p>
          <a:p>
            <a:pPr fontAlgn="base"/>
            <a:r>
              <a:rPr lang="en-GB" sz="1800" dirty="0">
                <a:latin typeface="+mn-lt"/>
                <a:cs typeface="Calibri"/>
              </a:rPr>
              <a:t>Allowing people to opt out of social events</a:t>
            </a:r>
          </a:p>
          <a:p>
            <a:pPr fontAlgn="base"/>
            <a:r>
              <a:rPr lang="en-GB" sz="1800" dirty="0">
                <a:latin typeface="+mn-lt"/>
                <a:cs typeface="Calibri"/>
              </a:rPr>
              <a:t>Encourage people to use avoid jargon and excessively metaphorical language</a:t>
            </a:r>
          </a:p>
          <a:p>
            <a:pPr fontAlgn="base"/>
            <a:r>
              <a:rPr lang="en-GB" sz="1800" dirty="0">
                <a:latin typeface="+mn-lt"/>
                <a:cs typeface="Calibri"/>
              </a:rPr>
              <a:t>Allow people time to process information and to reply in a way that works best for them. </a:t>
            </a: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767673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Impulsivity and hyperactivity</a:t>
            </a:r>
            <a:r>
              <a:rPr lang="en-GB" sz="2400" b="1" dirty="0">
                <a:latin typeface="+mn-lt"/>
                <a:cs typeface="Calibri"/>
              </a:rPr>
              <a:t>:</a:t>
            </a:r>
          </a:p>
          <a:p>
            <a:pPr algn="l" fontAlgn="base">
              <a:buFont typeface="Arial" panose="020B0604020202020204" pitchFamily="34" charset="0"/>
              <a:buChar char="•"/>
            </a:pPr>
            <a:r>
              <a:rPr lang="en-GB" sz="2000" dirty="0">
                <a:solidFill>
                  <a:schemeClr val="tx1"/>
                </a:solidFill>
                <a:latin typeface="+mn-lt"/>
                <a:cs typeface="Calibri"/>
              </a:rPr>
              <a:t>Impulsivity:</a:t>
            </a:r>
          </a:p>
          <a:p>
            <a:pPr lvl="1" fontAlgn="base">
              <a:buFont typeface="Arial" panose="020B0604020202020204" pitchFamily="34" charset="0"/>
              <a:buChar char="•"/>
            </a:pPr>
            <a:r>
              <a:rPr lang="en-GB" sz="1800" dirty="0">
                <a:solidFill>
                  <a:schemeClr val="tx1"/>
                </a:solidFill>
                <a:latin typeface="+mn-lt"/>
                <a:cs typeface="Calibri"/>
              </a:rPr>
              <a:t>Impulsive decisions and actions - this can be a great strength such as when there is a need for quick and decisive decision-making in emergency and fast-moving situations.</a:t>
            </a:r>
          </a:p>
          <a:p>
            <a:pPr lvl="1" fontAlgn="base">
              <a:buFont typeface="Arial" panose="020B0604020202020204" pitchFamily="34" charset="0"/>
              <a:buChar char="•"/>
            </a:pPr>
            <a:r>
              <a:rPr lang="en-GB" sz="1800" dirty="0">
                <a:solidFill>
                  <a:schemeClr val="tx1"/>
                </a:solidFill>
                <a:latin typeface="+mn-lt"/>
                <a:cs typeface="Calibri"/>
              </a:rPr>
              <a:t>Also associated with risk-taking, interrupting other people, and paying less attention to detail (unless it is a task or topic they are really interested in).</a:t>
            </a:r>
          </a:p>
          <a:p>
            <a:pPr algn="l" fontAlgn="base">
              <a:buFont typeface="Arial" panose="020B0604020202020204" pitchFamily="34" charset="0"/>
              <a:buChar char="•"/>
            </a:pPr>
            <a:r>
              <a:rPr lang="en-GB" sz="2000" dirty="0">
                <a:solidFill>
                  <a:schemeClr val="tx1"/>
                </a:solidFill>
                <a:latin typeface="+mn-lt"/>
                <a:cs typeface="Calibri"/>
              </a:rPr>
              <a:t>Hyperactivity:</a:t>
            </a:r>
          </a:p>
          <a:p>
            <a:pPr lvl="1" fontAlgn="base">
              <a:buFont typeface="Arial" panose="020B0604020202020204" pitchFamily="34" charset="0"/>
              <a:buChar char="•"/>
            </a:pPr>
            <a:r>
              <a:rPr lang="en-GB" sz="1800" dirty="0">
                <a:solidFill>
                  <a:schemeClr val="tx1"/>
                </a:solidFill>
                <a:latin typeface="+mn-lt"/>
                <a:cs typeface="Calibri"/>
              </a:rPr>
              <a:t>This usually manifests differently in adults from the stereotypical ‘hyperactive’ child. </a:t>
            </a:r>
          </a:p>
          <a:p>
            <a:pPr lvl="1" fontAlgn="base">
              <a:buFont typeface="Arial" panose="020B0604020202020204" pitchFamily="34" charset="0"/>
              <a:buChar char="•"/>
            </a:pPr>
            <a:r>
              <a:rPr lang="en-GB" sz="1800" dirty="0">
                <a:solidFill>
                  <a:schemeClr val="tx1"/>
                </a:solidFill>
                <a:latin typeface="+mn-lt"/>
                <a:cs typeface="Calibri"/>
              </a:rPr>
              <a:t>Often seen as restlessness, constant talking, getting bored easily, trying to do multiple things at once, and having a ‘racing’ mind.</a:t>
            </a:r>
            <a:endParaRPr lang="en-GB"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00405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Impulsivity and hyperactivity common adjustments</a:t>
            </a:r>
            <a:r>
              <a:rPr lang="en-GB" sz="2400" b="1" dirty="0">
                <a:latin typeface="+mn-lt"/>
                <a:cs typeface="Calibri"/>
              </a:rPr>
              <a:t>:</a:t>
            </a:r>
          </a:p>
          <a:p>
            <a:pPr algn="l" fontAlgn="base">
              <a:buFont typeface="Arial" panose="020B0604020202020204" pitchFamily="34" charset="0"/>
              <a:buChar char="•"/>
            </a:pPr>
            <a:r>
              <a:rPr lang="en-GB" sz="1800" dirty="0">
                <a:solidFill>
                  <a:schemeClr val="tx1"/>
                </a:solidFill>
                <a:latin typeface="+mn-lt"/>
                <a:cs typeface="Calibri"/>
              </a:rPr>
              <a:t>More regular catch ups and detailed feedback. These should include looking at workload and timescales as individuals who are prone to impulsivity and hyperactivity will often volunteer to take on new projects but not necessarily have the time management skills to match this enthusiasm</a:t>
            </a:r>
          </a:p>
          <a:p>
            <a:pPr algn="l" fontAlgn="base">
              <a:buFont typeface="Arial" panose="020B0604020202020204" pitchFamily="34" charset="0"/>
              <a:buChar char="•"/>
            </a:pPr>
            <a:r>
              <a:rPr lang="en-GB" sz="1800" dirty="0">
                <a:solidFill>
                  <a:schemeClr val="tx1"/>
                </a:solidFill>
                <a:latin typeface="+mn-lt"/>
                <a:cs typeface="Calibri"/>
              </a:rPr>
              <a:t>Allowing use of noise-cancelling headphones or ear plugs to block noise</a:t>
            </a:r>
          </a:p>
          <a:p>
            <a:pPr algn="l" fontAlgn="base">
              <a:buFont typeface="Arial" panose="020B0604020202020204" pitchFamily="34" charset="0"/>
              <a:buChar char="•"/>
            </a:pPr>
            <a:r>
              <a:rPr lang="en-GB" sz="1800" dirty="0">
                <a:solidFill>
                  <a:schemeClr val="tx1"/>
                </a:solidFill>
                <a:latin typeface="+mn-lt"/>
                <a:cs typeface="Calibri"/>
              </a:rPr>
              <a:t>Larger computer monitors, or multiple monitors to reduce external distractions</a:t>
            </a:r>
          </a:p>
          <a:p>
            <a:pPr algn="l" fontAlgn="base">
              <a:buFont typeface="Arial" panose="020B0604020202020204" pitchFamily="34" charset="0"/>
              <a:buChar char="•"/>
            </a:pPr>
            <a:r>
              <a:rPr lang="en-GB" sz="1800" dirty="0">
                <a:solidFill>
                  <a:schemeClr val="tx1"/>
                </a:solidFill>
                <a:latin typeface="+mn-lt"/>
                <a:cs typeface="Calibri"/>
              </a:rPr>
              <a:t>A more private workspace or working from home some of the time to avoid distractions</a:t>
            </a:r>
          </a:p>
          <a:p>
            <a:pPr algn="l" fontAlgn="base">
              <a:buFont typeface="Arial" panose="020B0604020202020204" pitchFamily="34" charset="0"/>
              <a:buChar char="•"/>
            </a:pPr>
            <a:r>
              <a:rPr lang="en-GB" sz="1800" dirty="0">
                <a:solidFill>
                  <a:schemeClr val="tx1"/>
                </a:solidFill>
                <a:latin typeface="+mn-lt"/>
                <a:cs typeface="Calibri"/>
              </a:rPr>
              <a:t>Being able to structure their day especially if they take prescribed medication for impulsivity and hyperactivity</a:t>
            </a:r>
          </a:p>
          <a:p>
            <a:pPr algn="l" fontAlgn="base">
              <a:buFont typeface="Arial" panose="020B0604020202020204" pitchFamily="34" charset="0"/>
              <a:buChar char="•"/>
            </a:pPr>
            <a:r>
              <a:rPr lang="en-GB" sz="1800" dirty="0">
                <a:solidFill>
                  <a:schemeClr val="tx1"/>
                </a:solidFill>
                <a:latin typeface="+mn-lt"/>
                <a:cs typeface="Calibri"/>
              </a:rPr>
              <a:t>Have project management, organisation and planning tools that work for them</a:t>
            </a:r>
          </a:p>
          <a:p>
            <a:pPr algn="l" fontAlgn="base">
              <a:buFont typeface="Arial" panose="020B0604020202020204" pitchFamily="34" charset="0"/>
              <a:buChar char="•"/>
            </a:pPr>
            <a:r>
              <a:rPr lang="en-GB" sz="1800" dirty="0">
                <a:solidFill>
                  <a:schemeClr val="tx1"/>
                </a:solidFill>
                <a:latin typeface="+mn-lt"/>
                <a:cs typeface="Calibri"/>
              </a:rPr>
              <a:t>Keep meetings and training sessions short or have frequent breaks.</a:t>
            </a:r>
          </a:p>
          <a:p>
            <a:pPr algn="l" fontAlgn="base">
              <a:buFont typeface="Arial" panose="020B0604020202020204" pitchFamily="34" charset="0"/>
              <a:buChar char="•"/>
            </a:pPr>
            <a:r>
              <a:rPr lang="en-GB" sz="1800" dirty="0">
                <a:solidFill>
                  <a:schemeClr val="tx1"/>
                </a:solidFill>
                <a:latin typeface="+mn-lt"/>
                <a:cs typeface="Calibri"/>
              </a:rPr>
              <a:t>Encourage doodling and playing with desk ‘toys’ as these can help control and improve concentration</a:t>
            </a:r>
          </a:p>
          <a:p>
            <a:pPr algn="l" fontAlgn="base">
              <a:buFont typeface="Arial" panose="020B0604020202020204" pitchFamily="34" charset="0"/>
              <a:buChar char="•"/>
            </a:pPr>
            <a:r>
              <a:rPr lang="en-GB" sz="1800" dirty="0">
                <a:solidFill>
                  <a:schemeClr val="tx1"/>
                </a:solidFill>
                <a:latin typeface="+mn-lt"/>
                <a:cs typeface="Calibri"/>
              </a:rPr>
              <a:t>If interrupting is a challenge in group sessions and meetings, agree a strategy with them that can be used to reduce this. For example, suggesting that they write down points or questions in ‘chat’ or on paper until it is their turn to speak.</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28103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err="1">
                <a:solidFill>
                  <a:srgbClr val="C00000"/>
                </a:solidFill>
                <a:latin typeface="+mn-lt"/>
                <a:cs typeface="Arial"/>
              </a:rPr>
              <a:t>Neuroinclusive</a:t>
            </a:r>
            <a:r>
              <a:rPr lang="en-US" b="1" dirty="0">
                <a:solidFill>
                  <a:srgbClr val="C00000"/>
                </a:solidFill>
                <a:latin typeface="+mn-lt"/>
                <a:cs typeface="Arial"/>
              </a:rPr>
              <a:t> practices at work – top tips</a:t>
            </a:r>
          </a:p>
          <a:p>
            <a:pPr algn="l" fontAlgn="base">
              <a:buFont typeface="Arial" panose="020B0604020202020204" pitchFamily="34" charset="0"/>
              <a:buChar char="•"/>
            </a:pPr>
            <a:r>
              <a:rPr lang="en-GB" sz="1800" dirty="0">
                <a:solidFill>
                  <a:schemeClr val="tx1"/>
                </a:solidFill>
                <a:latin typeface="+mn-lt"/>
                <a:cs typeface="Calibri"/>
              </a:rPr>
              <a:t>Always invite team members to optional events unless they specifically request not to be asked to certain events. This can help a person feel included in the team but give them the option of attending or not. A person may not feel comfortable attending team social events initially on joining the team but may do so in time.</a:t>
            </a:r>
          </a:p>
          <a:p>
            <a:pPr algn="l" fontAlgn="base">
              <a:buFont typeface="Arial" panose="020B0604020202020204" pitchFamily="34" charset="0"/>
              <a:buChar char="•"/>
            </a:pPr>
            <a:r>
              <a:rPr lang="en-GB" sz="1800" dirty="0">
                <a:solidFill>
                  <a:schemeClr val="tx1"/>
                </a:solidFill>
                <a:latin typeface="+mn-lt"/>
                <a:cs typeface="Calibri"/>
              </a:rPr>
              <a:t>Some people may like to attend but don’t feel comfortable contributing but will contribute later in writing or another mode.</a:t>
            </a:r>
          </a:p>
          <a:p>
            <a:pPr algn="l" fontAlgn="base">
              <a:buFont typeface="Arial" panose="020B0604020202020204" pitchFamily="34" charset="0"/>
              <a:buChar char="•"/>
            </a:pPr>
            <a:r>
              <a:rPr lang="en-GB" sz="1800" dirty="0">
                <a:solidFill>
                  <a:schemeClr val="tx1"/>
                </a:solidFill>
                <a:latin typeface="+mn-lt"/>
                <a:cs typeface="Calibri"/>
              </a:rPr>
              <a:t>Let people know in advance what is expected so they can decide if they want to attend and if they need to ask for any adjustments.</a:t>
            </a:r>
          </a:p>
          <a:p>
            <a:pPr algn="l" fontAlgn="base">
              <a:buFont typeface="Arial" panose="020B0604020202020204" pitchFamily="34" charset="0"/>
              <a:buChar char="•"/>
            </a:pPr>
            <a:r>
              <a:rPr lang="en-GB" sz="1800" dirty="0">
                <a:solidFill>
                  <a:schemeClr val="tx1"/>
                </a:solidFill>
                <a:latin typeface="+mn-lt"/>
                <a:cs typeface="Calibri"/>
              </a:rPr>
              <a:t>It may be helpful to have a pre-agreed silent signal to indicate if they are feeling uncomfortable such as a communication bangle where the colour on show identifies whether they want to interact.</a:t>
            </a:r>
          </a:p>
          <a:p>
            <a:pPr algn="l" fontAlgn="base">
              <a:buFont typeface="Arial" panose="020B0604020202020204" pitchFamily="34" charset="0"/>
              <a:buChar char="•"/>
            </a:pPr>
            <a:r>
              <a:rPr lang="en-GB" sz="1800" dirty="0">
                <a:solidFill>
                  <a:schemeClr val="tx1"/>
                </a:solidFill>
                <a:latin typeface="+mn-lt"/>
                <a:cs typeface="Calibri"/>
              </a:rPr>
              <a:t>A system of silent signals help communicate to the individual that they should complete an action. These should be agreed upon in advance. For example, allow someone else to speak. This can happen if it is a subject they are passionate and very knowledgeable about.</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8189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109307"/>
          </a:xfrm>
        </p:spPr>
        <p:txBody>
          <a:bodyPr>
            <a:noAutofit/>
          </a:bodyPr>
          <a:lstStyle/>
          <a:p>
            <a:pPr marL="0" indent="0" defTabSz="685800">
              <a:lnSpc>
                <a:spcPts val="1500"/>
              </a:lnSpc>
              <a:spcBef>
                <a:spcPts val="1200"/>
              </a:spcBef>
              <a:spcAft>
                <a:spcPts val="1000"/>
              </a:spcAft>
              <a:buNone/>
            </a:pPr>
            <a:r>
              <a:rPr lang="en-US" b="1" dirty="0" err="1">
                <a:solidFill>
                  <a:srgbClr val="C00000"/>
                </a:solidFill>
                <a:latin typeface="+mn-lt"/>
                <a:cs typeface="Arial"/>
              </a:rPr>
              <a:t>Neuroinclusive</a:t>
            </a:r>
            <a:r>
              <a:rPr lang="en-US" b="1" dirty="0">
                <a:solidFill>
                  <a:srgbClr val="C00000"/>
                </a:solidFill>
                <a:latin typeface="+mn-lt"/>
                <a:cs typeface="Arial"/>
              </a:rPr>
              <a:t> practices at work – top tips</a:t>
            </a:r>
          </a:p>
          <a:p>
            <a:pPr algn="l" fontAlgn="base">
              <a:buFont typeface="Arial" panose="020B0604020202020204" pitchFamily="34" charset="0"/>
              <a:buChar char="•"/>
            </a:pPr>
            <a:r>
              <a:rPr lang="en-GB" sz="1800" dirty="0">
                <a:solidFill>
                  <a:schemeClr val="tx1"/>
                </a:solidFill>
                <a:latin typeface="+mn-lt"/>
                <a:cs typeface="Calibri"/>
              </a:rPr>
              <a:t>Have a break-out room for anyone who needs time-out or time to themselves.</a:t>
            </a:r>
          </a:p>
          <a:p>
            <a:pPr algn="l" fontAlgn="base">
              <a:buFont typeface="Arial" panose="020B0604020202020204" pitchFamily="34" charset="0"/>
              <a:buChar char="•"/>
            </a:pPr>
            <a:r>
              <a:rPr lang="en-GB" sz="1800" dirty="0">
                <a:solidFill>
                  <a:schemeClr val="tx1"/>
                </a:solidFill>
                <a:latin typeface="+mn-lt"/>
                <a:cs typeface="Calibri"/>
              </a:rPr>
              <a:t>Keep sessions short so that people can go for a walk to help pace their energy levels, for example.</a:t>
            </a:r>
          </a:p>
          <a:p>
            <a:pPr algn="l" fontAlgn="base">
              <a:buFont typeface="Arial" panose="020B0604020202020204" pitchFamily="34" charset="0"/>
              <a:buChar char="•"/>
            </a:pPr>
            <a:r>
              <a:rPr lang="en-GB" sz="1800" dirty="0">
                <a:solidFill>
                  <a:schemeClr val="tx1"/>
                </a:solidFill>
                <a:latin typeface="+mn-lt"/>
                <a:cs typeface="Calibri"/>
              </a:rPr>
              <a:t>Some people find applause is too loud and may request that people wave instead, known as ‘</a:t>
            </a:r>
            <a:r>
              <a:rPr lang="en-GB" sz="1800" dirty="0" err="1">
                <a:solidFill>
                  <a:schemeClr val="tx1"/>
                </a:solidFill>
                <a:latin typeface="+mn-lt"/>
                <a:cs typeface="Calibri"/>
              </a:rPr>
              <a:t>flappause</a:t>
            </a:r>
            <a:r>
              <a:rPr lang="en-GB" sz="1800" dirty="0">
                <a:solidFill>
                  <a:schemeClr val="tx1"/>
                </a:solidFill>
                <a:latin typeface="+mn-lt"/>
                <a:cs typeface="Calibri"/>
              </a:rPr>
              <a:t>.’</a:t>
            </a:r>
          </a:p>
          <a:p>
            <a:pPr algn="l" fontAlgn="base">
              <a:buFont typeface="Arial" panose="020B0604020202020204" pitchFamily="34" charset="0"/>
              <a:buChar char="•"/>
            </a:pPr>
            <a:r>
              <a:rPr lang="en-GB" sz="1800" dirty="0">
                <a:solidFill>
                  <a:schemeClr val="tx1"/>
                </a:solidFill>
                <a:latin typeface="+mn-lt"/>
                <a:cs typeface="Calibri"/>
              </a:rPr>
              <a:t>Don’t expect someone to do something they are uncomfortable with – ask what they would like to do. For example, they may prefer monitoring the online or chat features at a conference rather than networking with people in person.</a:t>
            </a:r>
          </a:p>
          <a:p>
            <a:pPr algn="l" fontAlgn="base">
              <a:buFont typeface="Arial" panose="020B0604020202020204" pitchFamily="34" charset="0"/>
              <a:buChar char="•"/>
            </a:pPr>
            <a:r>
              <a:rPr lang="en-GB" sz="1800" dirty="0">
                <a:solidFill>
                  <a:schemeClr val="tx1"/>
                </a:solidFill>
                <a:latin typeface="+mn-lt"/>
                <a:cs typeface="Calibri"/>
              </a:rPr>
              <a:t>Some people will find attending a whole conference difficult and prefer to attend parts of it in person.</a:t>
            </a:r>
          </a:p>
          <a:p>
            <a:pPr algn="l" fontAlgn="base">
              <a:buFont typeface="Arial" panose="020B0604020202020204" pitchFamily="34" charset="0"/>
              <a:buChar char="•"/>
            </a:pPr>
            <a:r>
              <a:rPr lang="en-GB" sz="1800" dirty="0">
                <a:solidFill>
                  <a:schemeClr val="tx1"/>
                </a:solidFill>
                <a:latin typeface="+mn-lt"/>
                <a:cs typeface="Calibri"/>
              </a:rPr>
              <a:t>Socialising at meals and welcome events may be challenging – should not need to attend all these social events in these situations.</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98770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Today’s forum</a:t>
            </a:r>
          </a:p>
          <a:p>
            <a:pPr marL="0" indent="0" defTabSz="685800">
              <a:lnSpc>
                <a:spcPts val="1500"/>
              </a:lnSpc>
              <a:spcBef>
                <a:spcPts val="1200"/>
              </a:spcBef>
              <a:spcAft>
                <a:spcPts val="1000"/>
              </a:spcAft>
              <a:buNone/>
            </a:pPr>
            <a:endParaRPr lang="en-US" sz="1200" b="1" dirty="0">
              <a:solidFill>
                <a:srgbClr val="C00000"/>
              </a:solidFill>
              <a:latin typeface="+mn-lt"/>
              <a:cs typeface="Arial"/>
            </a:endParaRPr>
          </a:p>
          <a:p>
            <a:pPr defTabSz="685800">
              <a:lnSpc>
                <a:spcPts val="1500"/>
              </a:lnSpc>
              <a:spcBef>
                <a:spcPts val="1200"/>
              </a:spcBef>
              <a:spcAft>
                <a:spcPts val="1000"/>
              </a:spcAft>
            </a:pPr>
            <a:r>
              <a:rPr lang="en-US" sz="2400" dirty="0">
                <a:solidFill>
                  <a:schemeClr val="tx1"/>
                </a:solidFill>
                <a:latin typeface="+mn-lt"/>
                <a:cs typeface="Arial"/>
              </a:rPr>
              <a:t>What do we mean by “neurodiversity”</a:t>
            </a:r>
          </a:p>
          <a:p>
            <a:pPr defTabSz="685800">
              <a:lnSpc>
                <a:spcPts val="1500"/>
              </a:lnSpc>
              <a:spcBef>
                <a:spcPts val="1200"/>
              </a:spcBef>
              <a:spcAft>
                <a:spcPts val="1000"/>
              </a:spcAft>
            </a:pPr>
            <a:r>
              <a:rPr lang="en-US" sz="2400" dirty="0">
                <a:solidFill>
                  <a:schemeClr val="tx1"/>
                </a:solidFill>
                <a:latin typeface="+mn-lt"/>
                <a:cs typeface="Arial"/>
              </a:rPr>
              <a:t>Key challenges and common adjustments for neurodiverse staff</a:t>
            </a:r>
          </a:p>
          <a:p>
            <a:pPr defTabSz="685800">
              <a:lnSpc>
                <a:spcPts val="1500"/>
              </a:lnSpc>
              <a:spcBef>
                <a:spcPts val="1200"/>
              </a:spcBef>
              <a:spcAft>
                <a:spcPts val="1000"/>
              </a:spcAft>
            </a:pPr>
            <a:r>
              <a:rPr lang="en-US" sz="2400" dirty="0">
                <a:solidFill>
                  <a:schemeClr val="tx1"/>
                </a:solidFill>
                <a:latin typeface="+mn-lt"/>
                <a:cs typeface="Arial"/>
              </a:rPr>
              <a:t>Important to remember!</a:t>
            </a:r>
          </a:p>
          <a:p>
            <a:pPr defTabSz="685800">
              <a:lnSpc>
                <a:spcPts val="1500"/>
              </a:lnSpc>
              <a:spcBef>
                <a:spcPts val="1200"/>
              </a:spcBef>
              <a:spcAft>
                <a:spcPts val="1000"/>
              </a:spcAft>
            </a:pPr>
            <a:r>
              <a:rPr lang="en-US" sz="2400" dirty="0">
                <a:solidFill>
                  <a:schemeClr val="tx1"/>
                </a:solidFill>
                <a:latin typeface="+mn-lt"/>
                <a:cs typeface="Arial"/>
              </a:rPr>
              <a:t>Resources and support available</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68710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100">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0" lvl="0" indent="0" defTabSz="685800">
              <a:lnSpc>
                <a:spcPts val="2220"/>
              </a:lnSpc>
              <a:spcBef>
                <a:spcPts val="0"/>
              </a:spcBef>
              <a:spcAft>
                <a:spcPts val="600"/>
              </a:spcAft>
              <a:buNone/>
            </a:pPr>
            <a:endParaRPr lang="en-GB" sz="1600">
              <a:latin typeface="Arial" pitchFamily="34"/>
              <a:cs typeface="Arial" pitchFamily="34"/>
            </a:endParaRPr>
          </a:p>
          <a:p>
            <a:pPr marL="0" lvl="0" indent="0" defTabSz="685800">
              <a:lnSpc>
                <a:spcPts val="2220"/>
              </a:lnSpc>
              <a:spcBef>
                <a:spcPts val="0"/>
              </a:spcBef>
              <a:spcAft>
                <a:spcPts val="400"/>
              </a:spcAft>
              <a:buNone/>
            </a:pPr>
            <a:endParaRPr lang="en-GB" sz="160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762356" y="1305622"/>
            <a:ext cx="9724138" cy="5252720"/>
          </a:xfrm>
          <a:prstGeom prst="rect">
            <a:avLst/>
          </a:prstGeom>
          <a:noFill/>
        </p:spPr>
        <p:txBody>
          <a:bodyPr wrap="square" lIns="91440" tIns="45720" rIns="91440" bIns="45720" rtlCol="0" anchor="t">
            <a:spAutoFit/>
          </a:bodyPr>
          <a:lstStyle/>
          <a:p>
            <a:pPr defTabSz="685800">
              <a:lnSpc>
                <a:spcPts val="2220"/>
              </a:lnSpc>
              <a:spcAft>
                <a:spcPts val="600"/>
              </a:spcAft>
            </a:pPr>
            <a:r>
              <a:rPr lang="en-GB" sz="3600" b="1" dirty="0">
                <a:solidFill>
                  <a:srgbClr val="E0112B"/>
                </a:solidFill>
                <a:latin typeface="Arial"/>
                <a:ea typeface="Roboto"/>
                <a:cs typeface="Arial"/>
              </a:rPr>
              <a:t>Important to remember!</a:t>
            </a:r>
            <a:endParaRPr lang="en-GB" sz="3600" dirty="0">
              <a:solidFill>
                <a:srgbClr val="C00000"/>
              </a:solidFill>
              <a:latin typeface="Arial" pitchFamily="34"/>
              <a:cs typeface="Arial" pitchFamily="34"/>
            </a:endParaRPr>
          </a:p>
          <a:p>
            <a:endParaRPr lang="en-GB" sz="2400" b="1" dirty="0">
              <a:solidFill>
                <a:srgbClr val="FF0000"/>
              </a:solidFill>
              <a:latin typeface="Arial" panose="020B0604020202020204" pitchFamily="34" charset="0"/>
              <a:cs typeface="Arial" panose="020B0604020202020204" pitchFamily="34" charset="0"/>
            </a:endParaRPr>
          </a:p>
          <a:p>
            <a:pPr marL="457200" indent="-457200">
              <a:buClr>
                <a:srgbClr val="FF0000"/>
              </a:buClr>
              <a:buFont typeface="Arial" panose="020B0604020202020204" pitchFamily="34" charset="0"/>
              <a:buChar char="•"/>
            </a:pPr>
            <a:r>
              <a:rPr lang="en-GB" sz="2400" dirty="0">
                <a:cs typeface="Arial"/>
              </a:rPr>
              <a:t>Document any agreed adjustments and share with employee</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Reviewing adjustments is crucial to success</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Not all neurodiverse employees will be experts in their own condition or know what they need</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Diagnosis not necessary to implement adjustments and support – including Access to Work</a:t>
            </a:r>
            <a:endParaRPr lang="en-GB" dirty="0"/>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r>
              <a:rPr lang="en-GB" sz="2400" dirty="0">
                <a:cs typeface="Arial"/>
              </a:rPr>
              <a:t>Help and support is available!</a:t>
            </a: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2680717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0" lvl="0" indent="0" defTabSz="685800">
              <a:lnSpc>
                <a:spcPts val="2220"/>
              </a:lnSpc>
              <a:spcBef>
                <a:spcPts val="0"/>
              </a:spcBef>
              <a:spcAft>
                <a:spcPts val="600"/>
              </a:spcAft>
              <a:buNone/>
            </a:pPr>
            <a:endParaRPr lang="en-GB" sz="1600">
              <a:latin typeface="Arial" pitchFamily="34"/>
              <a:cs typeface="Arial" pitchFamily="34"/>
            </a:endParaRPr>
          </a:p>
          <a:p>
            <a:pPr marL="0" lvl="0" indent="0" defTabSz="685800">
              <a:lnSpc>
                <a:spcPts val="2220"/>
              </a:lnSpc>
              <a:spcBef>
                <a:spcPts val="0"/>
              </a:spcBef>
              <a:spcAft>
                <a:spcPts val="400"/>
              </a:spcAft>
              <a:buNone/>
            </a:pPr>
            <a:endParaRPr lang="en-GB" sz="160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4873129"/>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Resources</a:t>
            </a:r>
            <a:r>
              <a:rPr kumimoji="0" lang="en-GB" sz="3200" b="1" i="0" u="none" strike="noStrike" kern="1200" cap="none" spc="0" normalizeH="0" baseline="0" noProof="0" dirty="0">
                <a:ln>
                  <a:noFill/>
                </a:ln>
                <a:solidFill>
                  <a:srgbClr val="C00000"/>
                </a:solidFill>
                <a:effectLst/>
                <a:uLnTx/>
                <a:uFillTx/>
                <a:latin typeface="Arial"/>
                <a:ea typeface="Roboto"/>
                <a:cs typeface="Arial"/>
              </a:rPr>
              <a:t> and support</a:t>
            </a:r>
          </a:p>
          <a:p>
            <a:pPr marL="0" lvl="0" indent="0" defTabSz="685800">
              <a:lnSpc>
                <a:spcPts val="2220"/>
              </a:lnSpc>
              <a:spcBef>
                <a:spcPts val="0"/>
              </a:spcBef>
              <a:spcAft>
                <a:spcPts val="600"/>
              </a:spcAft>
              <a:buNone/>
            </a:pPr>
            <a:endParaRPr lang="en-GB" sz="3200" b="1" dirty="0">
              <a:solidFill>
                <a:srgbClr val="C00000"/>
              </a:solidFill>
              <a:latin typeface="Arial" pitchFamily="34"/>
              <a:ea typeface="Roboto" pitchFamily="2"/>
              <a:cs typeface="Arial" pitchFamily="34"/>
            </a:endParaRPr>
          </a:p>
          <a:p>
            <a:pPr marL="457200" indent="-457200">
              <a:lnSpc>
                <a:spcPct val="150000"/>
              </a:lnSpc>
              <a:buClr>
                <a:srgbClr val="FF0000"/>
              </a:buClr>
              <a:buFont typeface="Arial" panose="020B0604020202020204" pitchFamily="34" charset="0"/>
              <a:buChar char="•"/>
            </a:pPr>
            <a:r>
              <a:rPr lang="en-GB" sz="2400" dirty="0">
                <a:cs typeface="Arial"/>
                <a:hlinkClick r:id="rId4"/>
              </a:rPr>
              <a:t>Reasonable Adjustments Pocket Guide</a:t>
            </a:r>
            <a:endParaRPr lang="en-GB" sz="2400" dirty="0">
              <a:cs typeface="Arial"/>
            </a:endParaRPr>
          </a:p>
          <a:p>
            <a:pPr marL="457200" indent="-457200">
              <a:lnSpc>
                <a:spcPct val="150000"/>
              </a:lnSpc>
              <a:buClr>
                <a:srgbClr val="FF0000"/>
              </a:buClr>
              <a:buFont typeface="Arial" panose="020B0604020202020204" pitchFamily="34" charset="0"/>
              <a:buChar char="•"/>
            </a:pPr>
            <a:r>
              <a:rPr lang="en-GB" sz="2400" dirty="0">
                <a:cs typeface="Arial"/>
                <a:hlinkClick r:id="rId5"/>
              </a:rPr>
              <a:t>LSE Disability Policy</a:t>
            </a:r>
            <a:endParaRPr lang="en-GB" sz="2400" dirty="0">
              <a:cs typeface="Arial"/>
            </a:endParaRPr>
          </a:p>
          <a:p>
            <a:pPr marL="457200" indent="-457200">
              <a:lnSpc>
                <a:spcPct val="150000"/>
              </a:lnSpc>
              <a:buClr>
                <a:srgbClr val="FF0000"/>
              </a:buClr>
              <a:buFont typeface="Arial" panose="020B0604020202020204" pitchFamily="34" charset="0"/>
              <a:buChar char="•"/>
            </a:pPr>
            <a:r>
              <a:rPr lang="en-GB" sz="2400" dirty="0">
                <a:cs typeface="Arial"/>
              </a:rPr>
              <a:t>Consult with HR Partner or Staff Disability and Mental Health Adviser </a:t>
            </a:r>
            <a:endParaRPr lang="en-GB" dirty="0"/>
          </a:p>
          <a:p>
            <a:pPr marL="457200" indent="-457200">
              <a:lnSpc>
                <a:spcPct val="150000"/>
              </a:lnSpc>
              <a:buClr>
                <a:srgbClr val="FF0000"/>
              </a:buClr>
              <a:buFont typeface="Arial" panose="020B0604020202020204" pitchFamily="34" charset="0"/>
              <a:buChar char="•"/>
            </a:pPr>
            <a:r>
              <a:rPr lang="en-GB" sz="2400" b="0" i="0" u="sng" strike="noStrike" dirty="0">
                <a:solidFill>
                  <a:srgbClr val="0563C1"/>
                </a:solidFill>
                <a:effectLst/>
                <a:latin typeface="Calibri"/>
                <a:cs typeface="Calibri"/>
                <a:hlinkClick r:id="rId6"/>
              </a:rPr>
              <a:t>Access to Work</a:t>
            </a:r>
            <a:r>
              <a:rPr lang="en-GB" sz="2400" dirty="0">
                <a:solidFill>
                  <a:srgbClr val="000000"/>
                </a:solidFill>
                <a:latin typeface="Calibri"/>
                <a:cs typeface="Calibri"/>
              </a:rPr>
              <a:t> </a:t>
            </a:r>
            <a:r>
              <a:rPr lang="en-GB" sz="2400" b="0" i="0" dirty="0">
                <a:solidFill>
                  <a:srgbClr val="000000"/>
                </a:solidFill>
                <a:effectLst/>
                <a:latin typeface="Calibri"/>
                <a:cs typeface="Calibri"/>
              </a:rPr>
              <a:t>helpline</a:t>
            </a:r>
            <a:r>
              <a:rPr lang="en-GB" sz="2400" dirty="0">
                <a:solidFill>
                  <a:srgbClr val="000000"/>
                </a:solidFill>
                <a:latin typeface="Calibri"/>
                <a:cs typeface="Calibri"/>
              </a:rPr>
              <a:t> </a:t>
            </a:r>
            <a:endParaRPr lang="en-GB" sz="2400" dirty="0">
              <a:latin typeface="Calibri"/>
              <a:cs typeface="Calibri"/>
            </a:endParaRPr>
          </a:p>
          <a:p>
            <a:pPr marL="457200" indent="-457200">
              <a:lnSpc>
                <a:spcPct val="150000"/>
              </a:lnSpc>
              <a:buClr>
                <a:srgbClr val="FF0000"/>
              </a:buClr>
              <a:buFont typeface="Arial" panose="020B0604020202020204" pitchFamily="34" charset="0"/>
              <a:buChar char="•"/>
            </a:pPr>
            <a:r>
              <a:rPr lang="en-GB" sz="2400" dirty="0">
                <a:latin typeface="Calibri"/>
                <a:ea typeface="Times New Roman" panose="02020603050405020304" pitchFamily="18" charset="0"/>
                <a:cs typeface="Calibri"/>
              </a:rPr>
              <a:t>R</a:t>
            </a:r>
            <a:r>
              <a:rPr lang="en-GB" sz="2400" dirty="0">
                <a:effectLst/>
                <a:latin typeface="Calibri"/>
                <a:ea typeface="Times New Roman" panose="02020603050405020304" pitchFamily="18" charset="0"/>
                <a:cs typeface="Calibri"/>
              </a:rPr>
              <a:t>egister with the </a:t>
            </a:r>
            <a:r>
              <a:rPr lang="en-GB" sz="2400" u="sng" dirty="0">
                <a:solidFill>
                  <a:srgbClr val="0563C1"/>
                </a:solidFill>
                <a:effectLst/>
                <a:latin typeface="Calibri"/>
                <a:ea typeface="Times New Roman" panose="02020603050405020304" pitchFamily="18" charset="0"/>
                <a:cs typeface="Calibri"/>
                <a:hlinkClick r:id="rId7"/>
              </a:rPr>
              <a:t>Business Disability Forum</a:t>
            </a:r>
            <a:r>
              <a:rPr lang="en-GB" sz="2400" dirty="0">
                <a:effectLst/>
                <a:latin typeface="Calibri"/>
                <a:ea typeface="Times New Roman" panose="02020603050405020304" pitchFamily="18" charset="0"/>
                <a:cs typeface="Calibri"/>
              </a:rPr>
              <a:t> (LSE are members) to access resources including the </a:t>
            </a:r>
            <a:r>
              <a:rPr lang="en-GB" sz="2400" dirty="0">
                <a:effectLst/>
                <a:latin typeface="Calibri"/>
                <a:ea typeface="Times New Roman" panose="02020603050405020304" pitchFamily="18" charset="0"/>
                <a:cs typeface="Calibri"/>
                <a:hlinkClick r:id="rId7"/>
              </a:rPr>
              <a:t>Neurodiversity Toolkit</a:t>
            </a:r>
            <a:endParaRPr lang="en-GB" sz="2400" dirty="0">
              <a:effectLst/>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3482502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0" lvl="0" indent="0" defTabSz="685800">
              <a:lnSpc>
                <a:spcPts val="2220"/>
              </a:lnSpc>
              <a:spcBef>
                <a:spcPts val="0"/>
              </a:spcBef>
              <a:spcAft>
                <a:spcPts val="600"/>
              </a:spcAft>
              <a:buNone/>
            </a:pPr>
            <a:endParaRPr lang="en-GB" sz="1600">
              <a:latin typeface="Arial" pitchFamily="34"/>
              <a:cs typeface="Arial" pitchFamily="34"/>
            </a:endParaRPr>
          </a:p>
          <a:p>
            <a:pPr marL="0" lvl="0" indent="0" defTabSz="685800">
              <a:lnSpc>
                <a:spcPts val="2220"/>
              </a:lnSpc>
              <a:spcBef>
                <a:spcPts val="0"/>
              </a:spcBef>
              <a:spcAft>
                <a:spcPts val="400"/>
              </a:spcAft>
              <a:buNone/>
            </a:pPr>
            <a:endParaRPr lang="en-GB" sz="160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5991384"/>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Resources</a:t>
            </a:r>
            <a:r>
              <a:rPr kumimoji="0" lang="en-GB" sz="3200" b="1" i="0" u="none" strike="noStrike" kern="1200" cap="none" spc="0" normalizeH="0" baseline="0" noProof="0" dirty="0">
                <a:ln>
                  <a:noFill/>
                </a:ln>
                <a:solidFill>
                  <a:srgbClr val="C00000"/>
                </a:solidFill>
                <a:effectLst/>
                <a:uLnTx/>
                <a:uFillTx/>
                <a:latin typeface="Arial"/>
                <a:ea typeface="Roboto"/>
                <a:cs typeface="Arial"/>
              </a:rPr>
              <a:t> and support</a:t>
            </a:r>
          </a:p>
          <a:p>
            <a:pPr marL="457200" indent="-457200">
              <a:lnSpc>
                <a:spcPct val="150000"/>
              </a:lnSpc>
              <a:buClr>
                <a:srgbClr val="FF0000"/>
              </a:buClr>
              <a:buFont typeface="Arial" panose="020B0604020202020204" pitchFamily="34" charset="0"/>
              <a:buChar char="•"/>
            </a:pPr>
            <a:r>
              <a:rPr lang="en-GB" sz="2000" dirty="0">
                <a:cs typeface="Arial"/>
              </a:rPr>
              <a:t>Neurodiversity focussed workshops/training:</a:t>
            </a:r>
          </a:p>
          <a:p>
            <a:pPr marL="914400" lvl="1" indent="-457200">
              <a:lnSpc>
                <a:spcPct val="150000"/>
              </a:lnSpc>
              <a:buClr>
                <a:srgbClr val="FF0000"/>
              </a:buClr>
              <a:buFont typeface="Arial" panose="020B0604020202020204" pitchFamily="34" charset="0"/>
              <a:buChar char="•"/>
            </a:pPr>
            <a:r>
              <a:rPr lang="en-GB" sz="2000" dirty="0">
                <a:effectLst/>
                <a:latin typeface="Calibri"/>
                <a:ea typeface="Times New Roman" panose="02020603050405020304" pitchFamily="18" charset="0"/>
                <a:cs typeface="Arial"/>
                <a:hlinkClick r:id="rId4"/>
              </a:rPr>
              <a:t>Neurodiversity training for line managers – 20 March 2-4pm</a:t>
            </a:r>
            <a:endParaRPr lang="en-GB" sz="20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r>
              <a:rPr lang="en-GB" sz="2000" dirty="0">
                <a:effectLst/>
                <a:latin typeface="Calibri"/>
                <a:ea typeface="Times New Roman" panose="02020603050405020304" pitchFamily="18" charset="0"/>
                <a:cs typeface="Arial"/>
                <a:hlinkClick r:id="rId5"/>
              </a:rPr>
              <a:t>Workplace Skills: Staying Organised, Focused, and Motivated Wed 24 April 2-3pm</a:t>
            </a:r>
            <a:endParaRPr lang="en-GB" sz="20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r>
              <a:rPr lang="en-GB" sz="2000" dirty="0">
                <a:effectLst/>
                <a:latin typeface="Calibri"/>
                <a:ea typeface="Times New Roman" panose="02020603050405020304" pitchFamily="18" charset="0"/>
                <a:cs typeface="Arial"/>
                <a:hlinkClick r:id="rId6"/>
              </a:rPr>
              <a:t>Demystifying ADHD: Definitions, Barriers, and Diagnostic Journey Wed 8 May 2-3pm</a:t>
            </a:r>
            <a:endParaRPr lang="en-GB" sz="20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r>
              <a:rPr lang="en-GB" sz="2000" dirty="0">
                <a:effectLst/>
                <a:latin typeface="Calibri"/>
                <a:ea typeface="Times New Roman" panose="02020603050405020304" pitchFamily="18" charset="0"/>
                <a:cs typeface="Arial"/>
                <a:hlinkClick r:id="rId5"/>
              </a:rPr>
              <a:t>Inclusion in the Workplace: What Do Reasonable Adjustments for Neurodiverse Staff Look Like?	 Wed 22 May 2-3pm</a:t>
            </a:r>
            <a:endParaRPr lang="en-GB" sz="20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r>
              <a:rPr lang="en-GB" sz="2000" dirty="0">
                <a:cs typeface="Arial"/>
                <a:hlinkClick r:id="rId7"/>
              </a:rPr>
              <a:t>Neurodiversity Celebration Week 2024 Events</a:t>
            </a:r>
            <a:endParaRPr lang="en-GB" sz="2000" dirty="0">
              <a:cs typeface="Arial"/>
            </a:endParaRPr>
          </a:p>
          <a:p>
            <a:pPr marL="914400" lvl="1" indent="-457200">
              <a:lnSpc>
                <a:spcPct val="150000"/>
              </a:lnSpc>
              <a:buClr>
                <a:srgbClr val="FF0000"/>
              </a:buClr>
              <a:buFont typeface="Arial" panose="020B0604020202020204" pitchFamily="34" charset="0"/>
              <a:buChar char="•"/>
            </a:pPr>
            <a:endParaRPr lang="en-GB" sz="20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endParaRPr lang="en-GB" sz="2400" dirty="0">
              <a:effectLst/>
              <a:latin typeface="Calibri"/>
              <a:ea typeface="Times New Roman" panose="02020603050405020304" pitchFamily="18" charset="0"/>
              <a:cs typeface="Arial"/>
            </a:endParaRPr>
          </a:p>
          <a:p>
            <a:pPr marL="914400" lvl="1" indent="-457200">
              <a:lnSpc>
                <a:spcPct val="150000"/>
              </a:lnSpc>
              <a:buClr>
                <a:srgbClr val="FF0000"/>
              </a:buClr>
              <a:buFont typeface="Arial" panose="020B0604020202020204" pitchFamily="34" charset="0"/>
              <a:buChar char="•"/>
            </a:pPr>
            <a:endParaRPr lang="en-GB" sz="2400" dirty="0">
              <a:effectLst/>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289334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EF9C-1793-DF8A-4AD4-760C7EC76939}"/>
              </a:ext>
            </a:extLst>
          </p:cNvPr>
          <p:cNvSpPr txBox="1">
            <a:spLocks noGrp="1"/>
          </p:cNvSpPr>
          <p:nvPr>
            <p:ph type="title"/>
          </p:nvPr>
        </p:nvSpPr>
        <p:spPr>
          <a:xfrm>
            <a:off x="1019171" y="918843"/>
            <a:ext cx="10153653" cy="1214158"/>
          </a:xfrm>
        </p:spPr>
        <p:txBody>
          <a:bodyPr/>
          <a:lstStyle/>
          <a:p>
            <a:pPr lvl="0"/>
            <a:r>
              <a:rPr lang="en-GB">
                <a:latin typeface="Arial"/>
                <a:ea typeface="Roboto"/>
                <a:cs typeface="Arial"/>
              </a:rPr>
              <a:t>Thank you! </a:t>
            </a:r>
            <a:endParaRPr lang="en-GB"/>
          </a:p>
        </p:txBody>
      </p:sp>
      <p:sp>
        <p:nvSpPr>
          <p:cNvPr id="3" name="Text Placeholder 3">
            <a:extLst>
              <a:ext uri="{FF2B5EF4-FFF2-40B4-BE49-F238E27FC236}">
                <a16:creationId xmlns:a16="http://schemas.microsoft.com/office/drawing/2014/main" id="{F67A9955-61B6-4FA5-88EA-0F84E48CA07B}"/>
              </a:ext>
            </a:extLst>
          </p:cNvPr>
          <p:cNvSpPr txBox="1">
            <a:spLocks noGrp="1"/>
          </p:cNvSpPr>
          <p:nvPr>
            <p:ph type="body" idx="4294967295"/>
          </p:nvPr>
        </p:nvSpPr>
        <p:spPr>
          <a:xfrm>
            <a:off x="1019171" y="2700232"/>
            <a:ext cx="10153653" cy="2986466"/>
          </a:xfrm>
        </p:spPr>
        <p:txBody>
          <a:bodyPr/>
          <a:lstStyle/>
          <a:p>
            <a:pPr lvl="0" algn="ctr"/>
            <a:r>
              <a:rPr lang="en-GB" sz="3600" b="1">
                <a:latin typeface="Arial"/>
                <a:ea typeface="Roboto"/>
                <a:cs typeface="Arial"/>
              </a:rPr>
              <a:t>Thoughts/suggestions/questions? </a:t>
            </a:r>
            <a:endParaRPr lang="en-GB" sz="3600" b="1"/>
          </a:p>
          <a:p>
            <a:pPr lvl="0" algn="ctr"/>
            <a:endParaRPr lang="en-GB" sz="3600" b="1"/>
          </a:p>
          <a:p>
            <a:pPr lvl="0"/>
            <a:endParaRPr lang="en-GB" sz="3600"/>
          </a:p>
          <a:p>
            <a:pPr lvl="0" algn="ctr"/>
            <a:r>
              <a:rPr lang="en-GB" sz="2400">
                <a:latin typeface="Arial"/>
                <a:ea typeface="Roboto"/>
                <a:cs typeface="Arial"/>
              </a:rPr>
              <a:t>Feel free to get in touch via </a:t>
            </a:r>
            <a:r>
              <a:rPr lang="en-GB" sz="2400">
                <a:latin typeface="Arial"/>
                <a:ea typeface="Roboto"/>
                <a:cs typeface="Arial"/>
                <a:hlinkClick r:id="rId3"/>
              </a:rPr>
              <a:t>l.h.mu@lse.ac.uk</a:t>
            </a:r>
            <a:r>
              <a:rPr lang="en-GB" sz="2400">
                <a:latin typeface="Arial"/>
                <a:ea typeface="Roboto"/>
                <a:cs typeface="Arial"/>
              </a:rPr>
              <a:t> </a:t>
            </a:r>
            <a:endParaRPr lang="en-GB" sz="2400"/>
          </a:p>
        </p:txBody>
      </p:sp>
    </p:spTree>
    <p:extLst>
      <p:ext uri="{BB962C8B-B14F-4D97-AF65-F5344CB8AC3E}">
        <p14:creationId xmlns:p14="http://schemas.microsoft.com/office/powerpoint/2010/main" val="42041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do we mean by “Neurodiversity”</a:t>
            </a:r>
          </a:p>
          <a:p>
            <a:pPr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‘Neurodiversity’ is the umbrella term used to describe the neurological ways that people process information that are different from the accepted ‘norm’. </a:t>
            </a:r>
          </a:p>
          <a:p>
            <a:pPr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It often runs in families, and occurs in all genders, races, cultures, socio-economic groups, and intelligence scales.</a:t>
            </a:r>
          </a:p>
          <a:p>
            <a:pPr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The list of conditions that come under the neurodiversity label can vary, but the ones most commonly known about are: </a:t>
            </a:r>
          </a:p>
          <a:p>
            <a:pPr lvl="1" defTabSz="685800">
              <a:lnSpc>
                <a:spcPts val="1500"/>
              </a:lnSpc>
              <a:spcBef>
                <a:spcPts val="1200"/>
              </a:spcBef>
              <a:spcAft>
                <a:spcPts val="1000"/>
              </a:spcAft>
            </a:pPr>
            <a:r>
              <a:rPr lang="en-GB" sz="1800" dirty="0">
                <a:solidFill>
                  <a:schemeClr val="tx1"/>
                </a:solidFill>
                <a:latin typeface="Calibri" panose="020F0502020204030204" pitchFamily="34" charset="0"/>
                <a:cs typeface="Calibri" panose="020F0502020204030204" pitchFamily="34" charset="0"/>
              </a:rPr>
              <a:t>Attent</a:t>
            </a:r>
            <a:r>
              <a:rPr lang="en-GB" sz="1800" b="0" i="0" dirty="0">
                <a:solidFill>
                  <a:schemeClr val="tx1"/>
                </a:solidFill>
                <a:effectLst/>
                <a:latin typeface="Calibri" panose="020F0502020204030204" pitchFamily="34" charset="0"/>
                <a:cs typeface="Calibri" panose="020F0502020204030204" pitchFamily="34" charset="0"/>
              </a:rPr>
              <a:t>ion deficit hyperactivity disorder (ADHD)</a:t>
            </a:r>
          </a:p>
          <a:p>
            <a:pPr lvl="1"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Autistic spectrum disorder (ASD) – also known as autism</a:t>
            </a:r>
          </a:p>
          <a:p>
            <a:pPr lvl="1"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Dyscalculia</a:t>
            </a:r>
          </a:p>
          <a:p>
            <a:pPr lvl="1"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Dyslexia</a:t>
            </a:r>
          </a:p>
          <a:p>
            <a:pPr lvl="1" defTabSz="685800">
              <a:lnSpc>
                <a:spcPts val="1500"/>
              </a:lnSpc>
              <a:spcBef>
                <a:spcPts val="1200"/>
              </a:spcBef>
              <a:spcAft>
                <a:spcPts val="1000"/>
              </a:spcAft>
            </a:pPr>
            <a:r>
              <a:rPr lang="en-GB" sz="1800" b="0" i="0" dirty="0">
                <a:solidFill>
                  <a:schemeClr val="tx1"/>
                </a:solidFill>
                <a:effectLst/>
                <a:latin typeface="Calibri" panose="020F0502020204030204" pitchFamily="34" charset="0"/>
                <a:cs typeface="Calibri" panose="020F0502020204030204" pitchFamily="34" charset="0"/>
              </a:rPr>
              <a:t>Developmental co-ordination disorder (DCD) – also known as dyspraxia. </a:t>
            </a:r>
          </a:p>
          <a:p>
            <a:pPr defTabSz="685800">
              <a:lnSpc>
                <a:spcPts val="1500"/>
              </a:lnSpc>
              <a:spcBef>
                <a:spcPts val="1200"/>
              </a:spcBef>
              <a:spcAft>
                <a:spcPts val="1000"/>
              </a:spcAft>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1776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Neurodiversity and Mental Health</a:t>
            </a:r>
            <a:endParaRPr lang="en-GB" sz="1800" dirty="0">
              <a:latin typeface="+mn-lt"/>
            </a:endParaRPr>
          </a:p>
          <a:p>
            <a:pPr fontAlgn="base"/>
            <a:r>
              <a:rPr lang="en-GB" sz="2000" b="0" i="0" dirty="0">
                <a:solidFill>
                  <a:schemeClr val="tx1"/>
                </a:solidFill>
                <a:effectLst/>
                <a:latin typeface="+mn-lt"/>
              </a:rPr>
              <a:t>Chronic mental health conditions are also included under the neurodiverse umbrella term, such as bipolar disorder and borderline personality disorder. </a:t>
            </a:r>
          </a:p>
          <a:p>
            <a:pPr fontAlgn="base"/>
            <a:r>
              <a:rPr lang="en-GB" sz="2000" dirty="0">
                <a:solidFill>
                  <a:schemeClr val="tx1"/>
                </a:solidFill>
                <a:latin typeface="+mn-lt"/>
              </a:rPr>
              <a:t>Many neurodiverse people are also affected by mental health difficulties. For instance, autistic people can struggle with depression and anxiety due to: </a:t>
            </a:r>
          </a:p>
          <a:p>
            <a:pPr lvl="1" fontAlgn="base"/>
            <a:r>
              <a:rPr lang="en-GB" sz="2000" b="0" i="0" dirty="0">
                <a:solidFill>
                  <a:schemeClr val="tx1"/>
                </a:solidFill>
                <a:effectLst/>
                <a:latin typeface="+mn-lt"/>
              </a:rPr>
              <a:t>Negative att</a:t>
            </a:r>
            <a:r>
              <a:rPr lang="en-GB" sz="2000" dirty="0">
                <a:solidFill>
                  <a:schemeClr val="tx1"/>
                </a:solidFill>
                <a:latin typeface="+mn-lt"/>
              </a:rPr>
              <a:t>itudes from others leading to trauma and loneliness.</a:t>
            </a:r>
          </a:p>
          <a:p>
            <a:pPr lvl="1" fontAlgn="base"/>
            <a:r>
              <a:rPr lang="en-GB" sz="2000" dirty="0">
                <a:solidFill>
                  <a:schemeClr val="tx1"/>
                </a:solidFill>
                <a:latin typeface="+mn-lt"/>
              </a:rPr>
              <a:t>Navigating environments that do not meet sensory needs.  </a:t>
            </a:r>
          </a:p>
          <a:p>
            <a:pPr lvl="1" fontAlgn="base"/>
            <a:r>
              <a:rPr lang="en-GB" sz="2000" dirty="0">
                <a:solidFill>
                  <a:schemeClr val="tx1"/>
                </a:solidFill>
                <a:latin typeface="+mn-lt"/>
              </a:rPr>
              <a:t>Misdiagnosis</a:t>
            </a:r>
          </a:p>
          <a:p>
            <a:pPr lvl="1" fontAlgn="base"/>
            <a:r>
              <a:rPr lang="en-GB" sz="2000" dirty="0">
                <a:solidFill>
                  <a:schemeClr val="tx1"/>
                </a:solidFill>
                <a:latin typeface="+mn-lt"/>
              </a:rPr>
              <a:t>Barriers to support</a:t>
            </a:r>
          </a:p>
          <a:p>
            <a:pPr lvl="1"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3768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defTabSz="685800">
              <a:lnSpc>
                <a:spcPts val="1500"/>
              </a:lnSpc>
              <a:spcBef>
                <a:spcPts val="1200"/>
              </a:spcBef>
              <a:spcAft>
                <a:spcPts val="1000"/>
              </a:spcAft>
              <a:buNone/>
            </a:pPr>
            <a:r>
              <a:rPr lang="en-GB" sz="2400" b="1" dirty="0">
                <a:solidFill>
                  <a:schemeClr val="tx1"/>
                </a:solidFill>
                <a:latin typeface="+mn-lt"/>
                <a:cs typeface="Arial"/>
              </a:rPr>
              <a:t>Memory</a:t>
            </a:r>
          </a:p>
          <a:p>
            <a:pPr marL="0" indent="0" defTabSz="685800">
              <a:lnSpc>
                <a:spcPts val="1500"/>
              </a:lnSpc>
              <a:spcBef>
                <a:spcPts val="1200"/>
              </a:spcBef>
              <a:spcAft>
                <a:spcPts val="1000"/>
              </a:spcAft>
              <a:buNone/>
            </a:pPr>
            <a:r>
              <a:rPr lang="en-GB" sz="1800" dirty="0">
                <a:solidFill>
                  <a:schemeClr val="tx1"/>
                </a:solidFill>
                <a:latin typeface="+mn-lt"/>
                <a:cs typeface="Arial"/>
              </a:rPr>
              <a:t>Short-term working memory is a common challenge for many neurodivergent individuals and can impact work in many ways including:</a:t>
            </a:r>
          </a:p>
          <a:p>
            <a:pPr defTabSz="685800">
              <a:lnSpc>
                <a:spcPts val="1500"/>
              </a:lnSpc>
              <a:spcBef>
                <a:spcPts val="1200"/>
              </a:spcBef>
              <a:spcAft>
                <a:spcPts val="1000"/>
              </a:spcAft>
            </a:pPr>
            <a:r>
              <a:rPr lang="en-GB" sz="1800" dirty="0">
                <a:solidFill>
                  <a:schemeClr val="tx1"/>
                </a:solidFill>
                <a:latin typeface="+mn-lt"/>
                <a:cs typeface="Arial"/>
              </a:rPr>
              <a:t>Learning new skills and information</a:t>
            </a:r>
          </a:p>
          <a:p>
            <a:pPr defTabSz="685800">
              <a:lnSpc>
                <a:spcPts val="1500"/>
              </a:lnSpc>
              <a:spcBef>
                <a:spcPts val="1200"/>
              </a:spcBef>
              <a:spcAft>
                <a:spcPts val="1000"/>
              </a:spcAft>
            </a:pPr>
            <a:r>
              <a:rPr lang="en-GB" sz="1800" dirty="0">
                <a:solidFill>
                  <a:schemeClr val="tx1"/>
                </a:solidFill>
                <a:latin typeface="+mn-lt"/>
                <a:cs typeface="Arial"/>
              </a:rPr>
              <a:t>Copying down information may take longer or contain mistakes</a:t>
            </a:r>
          </a:p>
          <a:p>
            <a:pPr defTabSz="685800">
              <a:lnSpc>
                <a:spcPts val="1500"/>
              </a:lnSpc>
              <a:spcBef>
                <a:spcPts val="1200"/>
              </a:spcBef>
              <a:spcAft>
                <a:spcPts val="1000"/>
              </a:spcAft>
            </a:pPr>
            <a:r>
              <a:rPr lang="en-GB" sz="1800" dirty="0">
                <a:solidFill>
                  <a:schemeClr val="tx1"/>
                </a:solidFill>
                <a:latin typeface="+mn-lt"/>
                <a:cs typeface="Arial"/>
              </a:rPr>
              <a:t>Notes from meetings or conversations may miss information or contain mistakes</a:t>
            </a:r>
          </a:p>
          <a:p>
            <a:pPr defTabSz="685800">
              <a:lnSpc>
                <a:spcPts val="1500"/>
              </a:lnSpc>
              <a:spcBef>
                <a:spcPts val="1200"/>
              </a:spcBef>
              <a:spcAft>
                <a:spcPts val="1000"/>
              </a:spcAft>
            </a:pPr>
            <a:r>
              <a:rPr lang="en-GB" sz="1800" dirty="0">
                <a:solidFill>
                  <a:schemeClr val="tx1"/>
                </a:solidFill>
                <a:latin typeface="+mn-lt"/>
                <a:cs typeface="Arial"/>
              </a:rPr>
              <a:t>May find it harder to follow instructions and directions – some steps may be missing or in the wrong order</a:t>
            </a:r>
          </a:p>
          <a:p>
            <a:pPr defTabSz="685800">
              <a:lnSpc>
                <a:spcPts val="1500"/>
              </a:lnSpc>
              <a:spcBef>
                <a:spcPts val="1200"/>
              </a:spcBef>
              <a:spcAft>
                <a:spcPts val="1000"/>
              </a:spcAft>
            </a:pPr>
            <a:r>
              <a:rPr lang="en-GB" sz="1800" dirty="0">
                <a:solidFill>
                  <a:schemeClr val="tx1"/>
                </a:solidFill>
                <a:latin typeface="+mn-lt"/>
                <a:cs typeface="Arial"/>
              </a:rPr>
              <a:t>Difficulty remembering information shared verbally – such as instructions and numbers</a:t>
            </a:r>
          </a:p>
          <a:p>
            <a:pPr defTabSz="685800">
              <a:lnSpc>
                <a:spcPts val="1500"/>
              </a:lnSpc>
              <a:spcBef>
                <a:spcPts val="1200"/>
              </a:spcBef>
              <a:spcAft>
                <a:spcPts val="1000"/>
              </a:spcAft>
            </a:pPr>
            <a:r>
              <a:rPr lang="en-GB" sz="1800" dirty="0">
                <a:solidFill>
                  <a:schemeClr val="tx1"/>
                </a:solidFill>
                <a:latin typeface="+mn-lt"/>
                <a:cs typeface="Arial"/>
              </a:rPr>
              <a:t>Difficulty following processes in the correct order or missing steps in the process</a:t>
            </a:r>
          </a:p>
          <a:p>
            <a:pPr defTabSz="685800">
              <a:lnSpc>
                <a:spcPts val="1500"/>
              </a:lnSpc>
              <a:spcBef>
                <a:spcPts val="1200"/>
              </a:spcBef>
              <a:spcAft>
                <a:spcPts val="1000"/>
              </a:spcAft>
            </a:pPr>
            <a:r>
              <a:rPr lang="en-GB" sz="1800" dirty="0">
                <a:solidFill>
                  <a:schemeClr val="tx1"/>
                </a:solidFill>
                <a:latin typeface="+mn-lt"/>
                <a:cs typeface="Arial"/>
              </a:rPr>
              <a:t>Forgetting where they are in completing a task.</a:t>
            </a:r>
            <a:endParaRPr lang="en-US" sz="1800" dirty="0">
              <a:solidFill>
                <a:schemeClr val="tx1"/>
              </a:solidFill>
              <a:latin typeface="+mn-lt"/>
              <a:cs typeface="Arial"/>
            </a:endParaRPr>
          </a:p>
          <a:p>
            <a:pPr marL="0" indent="0" defTabSz="685800">
              <a:lnSpc>
                <a:spcPts val="1500"/>
              </a:lnSpc>
              <a:spcBef>
                <a:spcPts val="1200"/>
              </a:spcBef>
              <a:spcAft>
                <a:spcPts val="1000"/>
              </a:spcAft>
              <a:buNone/>
            </a:pPr>
            <a:endParaRPr lang="en-US" sz="2000" b="1" dirty="0">
              <a:solidFill>
                <a:schemeClr val="tx1"/>
              </a:solidFill>
              <a:latin typeface="+mn-lt"/>
              <a:cs typeface="Arial"/>
            </a:endParaRPr>
          </a:p>
          <a:p>
            <a:pPr marL="0" indent="0" defTabSz="685800">
              <a:lnSpc>
                <a:spcPts val="1500"/>
              </a:lnSpc>
              <a:spcBef>
                <a:spcPts val="1200"/>
              </a:spcBef>
              <a:spcAft>
                <a:spcPts val="1000"/>
              </a:spcAft>
              <a:buNone/>
            </a:pPr>
            <a:endParaRPr lang="en-GB" sz="2000" dirty="0">
              <a:solidFill>
                <a:schemeClr val="tx1"/>
              </a:solidFill>
              <a:latin typeface="+mn-lt"/>
            </a:endParaRPr>
          </a:p>
          <a:p>
            <a:pPr algn="l" fontAlgn="base"/>
            <a:endParaRPr lang="en-GB" sz="2000" b="0" i="0" dirty="0">
              <a:solidFill>
                <a:schemeClr val="tx1"/>
              </a:solidFill>
              <a:effectLst/>
              <a:latin typeface="+mn-lt"/>
            </a:endParaRPr>
          </a:p>
          <a:p>
            <a:pPr marL="457200" indent="-457200" defTabSz="685800">
              <a:lnSpc>
                <a:spcPts val="1800"/>
              </a:lnSpc>
              <a:spcBef>
                <a:spcPts val="450"/>
              </a:spcBef>
              <a:buClr>
                <a:srgbClr val="FF0000"/>
              </a:buClr>
              <a:buSzPct val="110000"/>
            </a:pPr>
            <a:endParaRPr lang="en-GB" sz="2000" dirty="0">
              <a:solidFill>
                <a:schemeClr val="tx1"/>
              </a:solidFill>
              <a:latin typeface="+mn-lt"/>
              <a:cs typeface="Calibri"/>
            </a:endParaRPr>
          </a:p>
          <a:p>
            <a:pPr marL="1600200" lvl="2" indent="-457200"/>
            <a:endParaRPr lang="en-GB" dirty="0">
              <a:solidFill>
                <a:schemeClr val="tx1"/>
              </a:solidFill>
              <a:latin typeface="+mn-lt"/>
              <a:cs typeface="Calibri"/>
            </a:endParaRPr>
          </a:p>
          <a:p>
            <a:pPr marL="457200" lvl="1" indent="-457200" defTabSz="685800">
              <a:buNone/>
            </a:pPr>
            <a:endParaRPr lang="en-GB" sz="2000" dirty="0">
              <a:solidFill>
                <a:schemeClr val="tx1"/>
              </a:solidFill>
              <a:latin typeface="+mn-lt"/>
              <a:cs typeface="Calibri"/>
            </a:endParaRPr>
          </a:p>
          <a:p>
            <a:pPr marL="0" lvl="0" indent="0" defTabSz="685800">
              <a:lnSpc>
                <a:spcPts val="2220"/>
              </a:lnSpc>
              <a:spcBef>
                <a:spcPts val="0"/>
              </a:spcBef>
              <a:spcAft>
                <a:spcPts val="600"/>
              </a:spcAft>
              <a:buNone/>
            </a:pPr>
            <a:endParaRPr lang="en-GB" sz="2000" dirty="0">
              <a:solidFill>
                <a:schemeClr val="tx1"/>
              </a:solidFill>
              <a:latin typeface="+mn-lt"/>
              <a:cs typeface="Arial" pitchFamily="34"/>
            </a:endParaRPr>
          </a:p>
          <a:p>
            <a:pPr marL="0" indent="0" defTabSz="685800">
              <a:lnSpc>
                <a:spcPts val="2220"/>
              </a:lnSpc>
              <a:spcBef>
                <a:spcPts val="0"/>
              </a:spcBef>
              <a:spcAft>
                <a:spcPts val="400"/>
              </a:spcAft>
              <a:buNone/>
            </a:pPr>
            <a:endParaRPr lang="en-GB" sz="2000" dirty="0">
              <a:solidFill>
                <a:schemeClr val="tx1"/>
              </a:solidFill>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457462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518673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defTabSz="685800">
              <a:lnSpc>
                <a:spcPts val="1500"/>
              </a:lnSpc>
              <a:spcBef>
                <a:spcPts val="1200"/>
              </a:spcBef>
              <a:spcAft>
                <a:spcPts val="1000"/>
              </a:spcAft>
              <a:buNone/>
            </a:pPr>
            <a:r>
              <a:rPr lang="en-GB" sz="2000" b="1" dirty="0">
                <a:solidFill>
                  <a:schemeClr val="tx1"/>
                </a:solidFill>
                <a:latin typeface="+mn-lt"/>
                <a:cs typeface="Arial"/>
              </a:rPr>
              <a:t>Common adjustments for memory difficulties:</a:t>
            </a:r>
          </a:p>
          <a:p>
            <a:pPr defTabSz="685800">
              <a:lnSpc>
                <a:spcPts val="1500"/>
              </a:lnSpc>
              <a:spcBef>
                <a:spcPts val="1200"/>
              </a:spcBef>
              <a:spcAft>
                <a:spcPts val="1000"/>
              </a:spcAft>
            </a:pPr>
            <a:r>
              <a:rPr lang="en-GB" sz="1800" dirty="0">
                <a:solidFill>
                  <a:schemeClr val="tx1"/>
                </a:solidFill>
                <a:latin typeface="+mn-lt"/>
                <a:cs typeface="Arial"/>
              </a:rPr>
              <a:t>Giving the person extra time to make notes they can refer back to.</a:t>
            </a:r>
          </a:p>
          <a:p>
            <a:pPr defTabSz="685800">
              <a:lnSpc>
                <a:spcPts val="1500"/>
              </a:lnSpc>
              <a:spcBef>
                <a:spcPts val="1200"/>
              </a:spcBef>
              <a:spcAft>
                <a:spcPts val="1000"/>
              </a:spcAft>
            </a:pPr>
            <a:r>
              <a:rPr lang="en-GB" sz="1800" dirty="0">
                <a:solidFill>
                  <a:schemeClr val="tx1"/>
                </a:solidFill>
                <a:latin typeface="+mn-lt"/>
                <a:cs typeface="Arial"/>
              </a:rPr>
              <a:t>More regular catch-up and follow-up meetings to remind the employee what they need to do.</a:t>
            </a:r>
          </a:p>
          <a:p>
            <a:pPr defTabSz="685800">
              <a:lnSpc>
                <a:spcPts val="1500"/>
              </a:lnSpc>
              <a:spcBef>
                <a:spcPts val="1200"/>
              </a:spcBef>
              <a:spcAft>
                <a:spcPts val="1000"/>
              </a:spcAft>
            </a:pPr>
            <a:r>
              <a:rPr lang="en-GB" sz="1800" dirty="0">
                <a:solidFill>
                  <a:schemeClr val="tx1"/>
                </a:solidFill>
                <a:latin typeface="+mn-lt"/>
                <a:cs typeface="Arial"/>
              </a:rPr>
              <a:t>Communicating in simpler formats, such as bullet points, checklists and flow charts. Use plain English. This can make it easier to remember information and refer back to it.</a:t>
            </a:r>
          </a:p>
          <a:p>
            <a:pPr defTabSz="685800">
              <a:lnSpc>
                <a:spcPts val="1500"/>
              </a:lnSpc>
              <a:spcBef>
                <a:spcPts val="1200"/>
              </a:spcBef>
              <a:spcAft>
                <a:spcPts val="1000"/>
              </a:spcAft>
            </a:pPr>
            <a:r>
              <a:rPr lang="en-GB" sz="1800" dirty="0">
                <a:solidFill>
                  <a:schemeClr val="tx1"/>
                </a:solidFill>
                <a:latin typeface="+mn-lt"/>
                <a:cs typeface="Arial"/>
              </a:rPr>
              <a:t>Allowing the employee to use their phone while working – for example, to set reminders, make notes or record conversations.</a:t>
            </a:r>
          </a:p>
          <a:p>
            <a:pPr defTabSz="685800">
              <a:lnSpc>
                <a:spcPts val="1500"/>
              </a:lnSpc>
              <a:spcBef>
                <a:spcPts val="1200"/>
              </a:spcBef>
              <a:spcAft>
                <a:spcPts val="1000"/>
              </a:spcAft>
            </a:pPr>
            <a:r>
              <a:rPr lang="en-GB" sz="1800" dirty="0">
                <a:solidFill>
                  <a:schemeClr val="tx1"/>
                </a:solidFill>
                <a:latin typeface="+mn-lt"/>
                <a:cs typeface="Arial"/>
              </a:rPr>
              <a:t>Encourage the use of calendars, planners and project management tools that show deadlines. S</a:t>
            </a:r>
          </a:p>
          <a:p>
            <a:pPr defTabSz="685800">
              <a:lnSpc>
                <a:spcPts val="1500"/>
              </a:lnSpc>
              <a:spcBef>
                <a:spcPts val="1200"/>
              </a:spcBef>
              <a:spcAft>
                <a:spcPts val="1000"/>
              </a:spcAft>
            </a:pPr>
            <a:r>
              <a:rPr lang="en-GB" sz="1800" dirty="0">
                <a:solidFill>
                  <a:schemeClr val="tx1"/>
                </a:solidFill>
                <a:latin typeface="+mn-lt"/>
                <a:cs typeface="Arial"/>
              </a:rPr>
              <a:t>Encourage the use of digital reminders for meetings and deadlines.</a:t>
            </a:r>
          </a:p>
          <a:p>
            <a:pPr defTabSz="685800">
              <a:lnSpc>
                <a:spcPts val="1500"/>
              </a:lnSpc>
              <a:spcBef>
                <a:spcPts val="1200"/>
              </a:spcBef>
              <a:spcAft>
                <a:spcPts val="1000"/>
              </a:spcAft>
            </a:pPr>
            <a:r>
              <a:rPr lang="en-GB" sz="1800" dirty="0">
                <a:solidFill>
                  <a:schemeClr val="tx1"/>
                </a:solidFill>
                <a:latin typeface="+mn-lt"/>
                <a:cs typeface="Arial"/>
              </a:rPr>
              <a:t>Keep questions and instructions short if given verbally. May need to follow up in writing.</a:t>
            </a:r>
          </a:p>
          <a:p>
            <a:pPr defTabSz="685800">
              <a:lnSpc>
                <a:spcPts val="1500"/>
              </a:lnSpc>
              <a:spcBef>
                <a:spcPts val="1200"/>
              </a:spcBef>
              <a:spcAft>
                <a:spcPts val="1000"/>
              </a:spcAft>
            </a:pPr>
            <a:r>
              <a:rPr lang="en-GB" sz="1800" dirty="0">
                <a:solidFill>
                  <a:schemeClr val="tx1"/>
                </a:solidFill>
                <a:latin typeface="+mn-lt"/>
                <a:cs typeface="Arial"/>
              </a:rPr>
              <a:t>Use images, colours and other features which can help use other senses to remember information.</a:t>
            </a:r>
            <a:endParaRPr lang="en-US" sz="2000" b="1" dirty="0">
              <a:solidFill>
                <a:schemeClr val="tx1"/>
              </a:solidFill>
              <a:latin typeface="+mn-lt"/>
              <a:cs typeface="Arial"/>
            </a:endParaRPr>
          </a:p>
          <a:p>
            <a:pPr marL="0" indent="0" defTabSz="685800">
              <a:lnSpc>
                <a:spcPts val="1500"/>
              </a:lnSpc>
              <a:spcBef>
                <a:spcPts val="1200"/>
              </a:spcBef>
              <a:spcAft>
                <a:spcPts val="1000"/>
              </a:spcAft>
              <a:buNone/>
            </a:pPr>
            <a:endParaRPr lang="en-GB" sz="2000" dirty="0">
              <a:solidFill>
                <a:schemeClr val="tx1"/>
              </a:solidFill>
              <a:latin typeface="+mn-lt"/>
            </a:endParaRPr>
          </a:p>
          <a:p>
            <a:pPr algn="l" fontAlgn="base"/>
            <a:endParaRPr lang="en-GB" sz="2000" b="0" i="0" dirty="0">
              <a:solidFill>
                <a:schemeClr val="tx1"/>
              </a:solidFill>
              <a:effectLst/>
              <a:latin typeface="+mn-lt"/>
            </a:endParaRPr>
          </a:p>
          <a:p>
            <a:pPr marL="457200" indent="-457200" defTabSz="685800">
              <a:lnSpc>
                <a:spcPts val="1800"/>
              </a:lnSpc>
              <a:spcBef>
                <a:spcPts val="450"/>
              </a:spcBef>
              <a:buClr>
                <a:srgbClr val="FF0000"/>
              </a:buClr>
              <a:buSzPct val="110000"/>
            </a:pPr>
            <a:endParaRPr lang="en-GB" sz="2000" dirty="0">
              <a:solidFill>
                <a:schemeClr val="tx1"/>
              </a:solidFill>
              <a:latin typeface="+mn-lt"/>
              <a:cs typeface="Calibri"/>
            </a:endParaRPr>
          </a:p>
          <a:p>
            <a:pPr marL="1600200" lvl="2" indent="-457200"/>
            <a:endParaRPr lang="en-GB" dirty="0">
              <a:solidFill>
                <a:schemeClr val="tx1"/>
              </a:solidFill>
              <a:latin typeface="+mn-lt"/>
              <a:cs typeface="Calibri"/>
            </a:endParaRPr>
          </a:p>
          <a:p>
            <a:pPr marL="457200" lvl="1" indent="-457200" defTabSz="685800">
              <a:buNone/>
            </a:pPr>
            <a:endParaRPr lang="en-GB" sz="2000" dirty="0">
              <a:solidFill>
                <a:schemeClr val="tx1"/>
              </a:solidFill>
              <a:latin typeface="+mn-lt"/>
              <a:cs typeface="Calibri"/>
            </a:endParaRPr>
          </a:p>
          <a:p>
            <a:pPr marL="0" lvl="0" indent="0" defTabSz="685800">
              <a:lnSpc>
                <a:spcPts val="2220"/>
              </a:lnSpc>
              <a:spcBef>
                <a:spcPts val="0"/>
              </a:spcBef>
              <a:spcAft>
                <a:spcPts val="600"/>
              </a:spcAft>
              <a:buNone/>
            </a:pPr>
            <a:endParaRPr lang="en-GB" sz="2000" dirty="0">
              <a:solidFill>
                <a:schemeClr val="tx1"/>
              </a:solidFill>
              <a:latin typeface="+mn-lt"/>
              <a:cs typeface="Arial" pitchFamily="34"/>
            </a:endParaRPr>
          </a:p>
          <a:p>
            <a:pPr marL="0" indent="0" defTabSz="685800">
              <a:lnSpc>
                <a:spcPts val="2220"/>
              </a:lnSpc>
              <a:spcBef>
                <a:spcPts val="0"/>
              </a:spcBef>
              <a:spcAft>
                <a:spcPts val="400"/>
              </a:spcAft>
              <a:buNone/>
            </a:pPr>
            <a:endParaRPr lang="en-GB" sz="2000" dirty="0">
              <a:solidFill>
                <a:schemeClr val="tx1"/>
              </a:solidFill>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71200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000" b="1" i="0" dirty="0">
                <a:solidFill>
                  <a:schemeClr val="tx1"/>
                </a:solidFill>
                <a:effectLst/>
                <a:latin typeface="+mn-lt"/>
              </a:rPr>
              <a:t>Organisation, planning and time management</a:t>
            </a:r>
          </a:p>
          <a:p>
            <a:pPr marL="0" indent="0" algn="l" fontAlgn="base">
              <a:buNone/>
            </a:pPr>
            <a:r>
              <a:rPr lang="en-GB" sz="1800" dirty="0">
                <a:solidFill>
                  <a:schemeClr val="tx1"/>
                </a:solidFill>
                <a:latin typeface="+mn-lt"/>
              </a:rPr>
              <a:t>Difficulties may include:</a:t>
            </a:r>
          </a:p>
          <a:p>
            <a:pPr fontAlgn="base"/>
            <a:r>
              <a:rPr lang="en-GB" sz="1800" dirty="0">
                <a:latin typeface="+mn-lt"/>
                <a:cs typeface="Calibri"/>
              </a:rPr>
              <a:t>Judging how long a task may take</a:t>
            </a:r>
          </a:p>
          <a:p>
            <a:pPr fontAlgn="base"/>
            <a:r>
              <a:rPr lang="en-GB" sz="1800" dirty="0">
                <a:latin typeface="+mn-lt"/>
                <a:cs typeface="Calibri"/>
              </a:rPr>
              <a:t>Prioritising</a:t>
            </a:r>
          </a:p>
          <a:p>
            <a:pPr fontAlgn="base"/>
            <a:r>
              <a:rPr lang="en-GB" sz="1800" dirty="0">
                <a:latin typeface="+mn-lt"/>
                <a:cs typeface="Calibri"/>
              </a:rPr>
              <a:t>Overwhelm </a:t>
            </a:r>
          </a:p>
          <a:p>
            <a:pPr marL="0" indent="0" fontAlgn="base">
              <a:buNone/>
            </a:pPr>
            <a:r>
              <a:rPr lang="en-GB" sz="2000" b="1" dirty="0">
                <a:latin typeface="+mn-lt"/>
                <a:cs typeface="Calibri"/>
              </a:rPr>
              <a:t>Common adjustments:</a:t>
            </a:r>
          </a:p>
          <a:p>
            <a:pPr algn="l" fontAlgn="base">
              <a:buFont typeface="Arial" panose="020B0604020202020204" pitchFamily="34" charset="0"/>
              <a:buChar char="•"/>
            </a:pPr>
            <a:r>
              <a:rPr lang="en-GB" sz="1800" b="0" i="0" dirty="0">
                <a:solidFill>
                  <a:schemeClr val="tx1"/>
                </a:solidFill>
                <a:effectLst/>
                <a:latin typeface="+mn-lt"/>
              </a:rPr>
              <a:t>Flexible working</a:t>
            </a:r>
          </a:p>
          <a:p>
            <a:pPr algn="l" fontAlgn="base">
              <a:buFont typeface="Arial" panose="020B0604020202020204" pitchFamily="34" charset="0"/>
              <a:buChar char="•"/>
            </a:pPr>
            <a:r>
              <a:rPr lang="en-GB" sz="1800" b="0" i="0" dirty="0">
                <a:solidFill>
                  <a:schemeClr val="tx1"/>
                </a:solidFill>
                <a:effectLst/>
                <a:latin typeface="+mn-lt"/>
              </a:rPr>
              <a:t>Allowing them to carry devices that have reminders – such as a smart phone.</a:t>
            </a:r>
          </a:p>
          <a:p>
            <a:pPr algn="l" fontAlgn="base">
              <a:buFont typeface="Arial" panose="020B0604020202020204" pitchFamily="34" charset="0"/>
              <a:buChar char="•"/>
            </a:pPr>
            <a:r>
              <a:rPr lang="en-GB" sz="1800" b="0" i="0" dirty="0">
                <a:solidFill>
                  <a:schemeClr val="tx1"/>
                </a:solidFill>
                <a:effectLst/>
                <a:latin typeface="+mn-lt"/>
              </a:rPr>
              <a:t>Assistive technology, such as software that helps with time management. </a:t>
            </a:r>
          </a:p>
          <a:p>
            <a:pPr algn="l" fontAlgn="base">
              <a:buFont typeface="Arial" panose="020B0604020202020204" pitchFamily="34" charset="0"/>
              <a:buChar char="•"/>
            </a:pPr>
            <a:r>
              <a:rPr lang="en-GB" sz="1800" b="0" i="0" dirty="0">
                <a:solidFill>
                  <a:schemeClr val="tx1"/>
                </a:solidFill>
                <a:effectLst/>
                <a:latin typeface="+mn-lt"/>
              </a:rPr>
              <a:t>Setting time aside from their regular duties to set up a reference log of how long specific tasks take. </a:t>
            </a:r>
          </a:p>
          <a:p>
            <a:pPr fontAlgn="base">
              <a:buFont typeface="Arial" panose="020B0604020202020204" pitchFamily="34" charset="0"/>
              <a:buChar char="•"/>
            </a:pPr>
            <a:r>
              <a:rPr lang="en-GB" sz="1800" b="0" i="0" dirty="0">
                <a:solidFill>
                  <a:schemeClr val="tx1"/>
                </a:solidFill>
                <a:effectLst/>
                <a:latin typeface="+mn-lt"/>
              </a:rPr>
              <a:t>Encouraging the use of digital or paper planners, c</a:t>
            </a:r>
            <a:r>
              <a:rPr lang="en-GB" sz="1800" dirty="0">
                <a:solidFill>
                  <a:schemeClr val="tx1"/>
                </a:solidFill>
                <a:latin typeface="+mn-lt"/>
              </a:rPr>
              <a:t>olour coding, deadline reminders and visual layouts can be very useful.</a:t>
            </a:r>
            <a:endParaRPr lang="en-GB" sz="1800" b="0" i="0" dirty="0">
              <a:solidFill>
                <a:schemeClr val="tx1"/>
              </a:solidFill>
              <a:effectLst/>
              <a:latin typeface="+mn-lt"/>
            </a:endParaRPr>
          </a:p>
          <a:p>
            <a:pPr algn="l" fontAlgn="base">
              <a:buFont typeface="Arial" panose="020B0604020202020204" pitchFamily="34" charset="0"/>
              <a:buChar char="•"/>
            </a:pPr>
            <a:r>
              <a:rPr lang="en-GB" sz="1800" b="0" i="0" dirty="0">
                <a:solidFill>
                  <a:schemeClr val="tx1"/>
                </a:solidFill>
                <a:effectLst/>
                <a:latin typeface="+mn-lt"/>
              </a:rPr>
              <a:t>Scheduling admin, organisation and planning time. </a:t>
            </a:r>
          </a:p>
          <a:p>
            <a:pPr algn="l" fontAlgn="base">
              <a:buFont typeface="Arial" panose="020B0604020202020204" pitchFamily="34" charset="0"/>
              <a:buChar char="•"/>
            </a:pPr>
            <a:r>
              <a:rPr lang="en-GB" sz="1800" b="0" i="0" dirty="0">
                <a:solidFill>
                  <a:schemeClr val="tx1"/>
                </a:solidFill>
                <a:effectLst/>
                <a:latin typeface="+mn-lt"/>
              </a:rPr>
              <a:t>Project management systems and software</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97176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000" b="1" i="0" dirty="0">
                <a:solidFill>
                  <a:schemeClr val="tx1"/>
                </a:solidFill>
                <a:effectLst/>
                <a:latin typeface="+mn-lt"/>
              </a:rPr>
              <a:t>Reading, writing and numeracy</a:t>
            </a:r>
          </a:p>
          <a:p>
            <a:pPr marL="0" indent="0" algn="l" fontAlgn="base">
              <a:buNone/>
            </a:pPr>
            <a:r>
              <a:rPr lang="en-GB" sz="1800" dirty="0">
                <a:solidFill>
                  <a:schemeClr val="tx1"/>
                </a:solidFill>
                <a:latin typeface="+mn-lt"/>
              </a:rPr>
              <a:t>Difficulties may include:</a:t>
            </a:r>
          </a:p>
          <a:p>
            <a:pPr fontAlgn="base"/>
            <a:r>
              <a:rPr lang="en-GB" sz="1800" dirty="0">
                <a:latin typeface="+mn-lt"/>
                <a:cs typeface="Calibri"/>
              </a:rPr>
              <a:t>Tasks involving reading, writing or numeracy may take longer</a:t>
            </a:r>
          </a:p>
          <a:p>
            <a:pPr fontAlgn="base"/>
            <a:r>
              <a:rPr lang="en-GB" sz="1800" dirty="0">
                <a:latin typeface="+mn-lt"/>
                <a:cs typeface="Calibri"/>
              </a:rPr>
              <a:t>Accuracy issues</a:t>
            </a:r>
          </a:p>
          <a:p>
            <a:pPr fontAlgn="base"/>
            <a:r>
              <a:rPr lang="en-GB" sz="1800" dirty="0">
                <a:latin typeface="+mn-lt"/>
                <a:cs typeface="Calibri"/>
              </a:rPr>
              <a:t>Lack of logical structure in writing </a:t>
            </a:r>
          </a:p>
          <a:p>
            <a:pPr fontAlgn="base"/>
            <a:r>
              <a:rPr lang="en-GB" sz="1800" dirty="0">
                <a:latin typeface="+mn-lt"/>
                <a:cs typeface="Calibri"/>
              </a:rPr>
              <a:t>Mistakes, such as reversing 14 to 41 may be harder to notice</a:t>
            </a:r>
          </a:p>
          <a:p>
            <a:pPr fontAlgn="base"/>
            <a:endParaRPr lang="en-GB" sz="1800" dirty="0">
              <a:latin typeface="+mn-lt"/>
              <a:cs typeface="Calibri"/>
            </a:endParaRPr>
          </a:p>
          <a:p>
            <a:pPr marL="0" indent="0" algn="l" fontAlgn="base">
              <a:buNone/>
            </a:pPr>
            <a:r>
              <a:rPr lang="en-GB" sz="2000" b="1" i="0" dirty="0">
                <a:solidFill>
                  <a:schemeClr val="tx1"/>
                </a:solidFill>
                <a:effectLst/>
                <a:latin typeface="+mn-lt"/>
              </a:rPr>
              <a:t>Reading, writing and numeracy </a:t>
            </a:r>
            <a:r>
              <a:rPr lang="en-GB" sz="2000" b="1" i="0" dirty="0">
                <a:solidFill>
                  <a:schemeClr val="tx1"/>
                </a:solidFill>
                <a:effectLst/>
                <a:latin typeface="+mn-lt"/>
                <a:cs typeface="Calibri"/>
              </a:rPr>
              <a:t>c</a:t>
            </a:r>
            <a:r>
              <a:rPr lang="en-GB" sz="2000" b="1" dirty="0">
                <a:latin typeface="+mn-lt"/>
                <a:cs typeface="Calibri"/>
              </a:rPr>
              <a:t>ommon adjustments:</a:t>
            </a:r>
          </a:p>
          <a:p>
            <a:pPr algn="l" fontAlgn="base">
              <a:buFont typeface="Arial" panose="020B0604020202020204" pitchFamily="34" charset="0"/>
              <a:buChar char="•"/>
            </a:pPr>
            <a:r>
              <a:rPr lang="en-GB" sz="1800" b="0" i="0" dirty="0">
                <a:solidFill>
                  <a:schemeClr val="tx1"/>
                </a:solidFill>
                <a:effectLst/>
                <a:latin typeface="+mn-lt"/>
              </a:rPr>
              <a:t>Allowing more time for reading and writing tasks.</a:t>
            </a:r>
          </a:p>
          <a:p>
            <a:pPr algn="l" fontAlgn="base">
              <a:buFont typeface="Arial" panose="020B0604020202020204" pitchFamily="34" charset="0"/>
              <a:buChar char="•"/>
            </a:pPr>
            <a:r>
              <a:rPr lang="en-GB" sz="1800" b="0" i="0" dirty="0">
                <a:solidFill>
                  <a:schemeClr val="tx1"/>
                </a:solidFill>
                <a:effectLst/>
                <a:latin typeface="+mn-lt"/>
              </a:rPr>
              <a:t>Providing a quiet area away from their workstation to work on tasks.</a:t>
            </a:r>
          </a:p>
          <a:p>
            <a:pPr algn="l" fontAlgn="base">
              <a:buFont typeface="Arial" panose="020B0604020202020204" pitchFamily="34" charset="0"/>
              <a:buChar char="•"/>
            </a:pPr>
            <a:r>
              <a:rPr lang="en-GB" sz="1800" b="0" i="0" dirty="0">
                <a:solidFill>
                  <a:schemeClr val="tx1"/>
                </a:solidFill>
                <a:effectLst/>
                <a:latin typeface="+mn-lt"/>
              </a:rPr>
              <a:t>Sharing documents in plenty of time ahead of meetings and training to give employees time to read and process them.</a:t>
            </a:r>
          </a:p>
          <a:p>
            <a:pPr algn="l" fontAlgn="base">
              <a:buFont typeface="Arial" panose="020B0604020202020204" pitchFamily="34" charset="0"/>
              <a:buChar char="•"/>
            </a:pPr>
            <a:r>
              <a:rPr lang="en-GB" sz="1800" b="0" i="0" dirty="0">
                <a:solidFill>
                  <a:schemeClr val="tx1"/>
                </a:solidFill>
                <a:effectLst/>
                <a:latin typeface="+mn-lt"/>
              </a:rPr>
              <a:t>Sending documents in editable format. They may need to adjust colour, font, size, and spacing to fit their individual needs.</a:t>
            </a: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01700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Common challenges and adjustments at work for neurodiverse employees</a:t>
            </a:r>
          </a:p>
          <a:p>
            <a:pPr marL="0" indent="0" algn="l" fontAlgn="base">
              <a:buNone/>
            </a:pPr>
            <a:r>
              <a:rPr lang="en-GB" sz="2400" b="1" i="0" dirty="0">
                <a:solidFill>
                  <a:schemeClr val="tx1"/>
                </a:solidFill>
                <a:effectLst/>
                <a:latin typeface="+mn-lt"/>
              </a:rPr>
              <a:t>Focus and concentration</a:t>
            </a:r>
          </a:p>
          <a:p>
            <a:pPr fontAlgn="base"/>
            <a:r>
              <a:rPr lang="en-GB" sz="1800" dirty="0">
                <a:latin typeface="+mn-lt"/>
                <a:cs typeface="Calibri"/>
              </a:rPr>
              <a:t>Hyperfocus – when a person may be so focused (also known as ‘in the zone’) that they are oblivious to what is going on around them</a:t>
            </a:r>
          </a:p>
          <a:p>
            <a:pPr fontAlgn="base"/>
            <a:r>
              <a:rPr lang="en-GB" sz="1800" dirty="0">
                <a:latin typeface="+mn-lt"/>
                <a:cs typeface="Calibri"/>
              </a:rPr>
              <a:t>Hypo focus – when a person finds it very difficult to focus on a task.</a:t>
            </a:r>
          </a:p>
          <a:p>
            <a:pPr fontAlgn="base"/>
            <a:r>
              <a:rPr lang="en-GB" sz="1800" dirty="0">
                <a:latin typeface="+mn-lt"/>
                <a:cs typeface="Calibri"/>
              </a:rPr>
              <a:t>In both cases, transitioning into and out of concentration can take longer than average. Concentration can be adversely affected by factors such as: </a:t>
            </a:r>
          </a:p>
          <a:p>
            <a:pPr lvl="1" fontAlgn="base"/>
            <a:r>
              <a:rPr lang="en-GB" sz="1800" dirty="0">
                <a:latin typeface="+mn-lt"/>
                <a:cs typeface="Calibri"/>
              </a:rPr>
              <a:t>Emotions such as worry, stress, excitement and enthusiasm</a:t>
            </a:r>
          </a:p>
          <a:p>
            <a:pPr lvl="1" fontAlgn="base"/>
            <a:r>
              <a:rPr lang="en-GB" sz="1800" dirty="0">
                <a:latin typeface="+mn-lt"/>
                <a:cs typeface="Calibri"/>
              </a:rPr>
              <a:t>Tiredness</a:t>
            </a:r>
          </a:p>
          <a:p>
            <a:pPr lvl="1" fontAlgn="base"/>
            <a:r>
              <a:rPr lang="en-GB" sz="1800" dirty="0">
                <a:latin typeface="+mn-lt"/>
                <a:cs typeface="Calibri"/>
              </a:rPr>
              <a:t>Illness</a:t>
            </a:r>
          </a:p>
          <a:p>
            <a:pPr lvl="1" fontAlgn="base"/>
            <a:r>
              <a:rPr lang="en-GB" sz="1800" dirty="0">
                <a:latin typeface="+mn-lt"/>
                <a:cs typeface="Calibri"/>
              </a:rPr>
              <a:t>External distractions.</a:t>
            </a: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54780737"/>
      </p:ext>
    </p:extLst>
  </p:cSld>
  <p:clrMapOvr>
    <a:masterClrMapping/>
  </p:clrMapOvr>
</p:sld>
</file>

<file path=ppt/theme/theme1.xml><?xml version="1.0" encoding="utf-8"?>
<a:theme xmlns:a="http://schemas.openxmlformats.org/drawingml/2006/main" name="Introduc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2865</TotalTime>
  <Words>8728</Words>
  <Application>Microsoft Office PowerPoint</Application>
  <PresentationFormat>Widescreen</PresentationFormat>
  <Paragraphs>491</Paragraphs>
  <Slides>23</Slides>
  <Notes>23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23</vt:i4>
      </vt:variant>
    </vt:vector>
  </HeadingPairs>
  <TitlesOfParts>
    <vt:vector size="34" baseType="lpstr">
      <vt:lpstr>Arial</vt:lpstr>
      <vt:lpstr>Calibri</vt:lpstr>
      <vt:lpstr>Calibri Light</vt:lpstr>
      <vt:lpstr>Futura Maxi CG</vt:lpstr>
      <vt:lpstr>MindMeridian-Display</vt:lpstr>
      <vt:lpstr>MindMeridian-Regular</vt:lpstr>
      <vt:lpstr>Roboto</vt:lpstr>
      <vt:lpstr>Roboto Medium</vt:lpstr>
      <vt:lpstr>Wingdings</vt:lpstr>
      <vt:lpstr>Introduction</vt:lpstr>
      <vt:lpstr>Office Theme</vt:lpstr>
      <vt:lpstr>LSE Manager Forum: Demystifying Disability in the workplace   Monday 11 March 11am to 12noon  Support and adjustments for neurodiverse employees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Mu,LH</cp:lastModifiedBy>
  <cp:revision>50</cp:revision>
  <dcterms:created xsi:type="dcterms:W3CDTF">2023-10-17T08:26:21Z</dcterms:created>
  <dcterms:modified xsi:type="dcterms:W3CDTF">2024-03-10T12:18:43Z</dcterms:modified>
</cp:coreProperties>
</file>