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61" r:id="rId6"/>
    <p:sldId id="272" r:id="rId7"/>
    <p:sldId id="258" r:id="rId8"/>
    <p:sldId id="298" r:id="rId9"/>
    <p:sldId id="312" r:id="rId10"/>
    <p:sldId id="313" r:id="rId11"/>
    <p:sldId id="315" r:id="rId12"/>
    <p:sldId id="314" r:id="rId13"/>
    <p:sldId id="305" r:id="rId14"/>
    <p:sldId id="283" r:id="rId15"/>
    <p:sldId id="308" r:id="rId16"/>
    <p:sldId id="297" r:id="rId17"/>
    <p:sldId id="309" r:id="rId18"/>
    <p:sldId id="310" r:id="rId19"/>
    <p:sldId id="282" r:id="rId20"/>
    <p:sldId id="2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DD71F1-C9AC-BAB3-999F-676E33ED20BE}" name="Morrow,L" initials="M" userId="S::L.Morrow@lse.ac.uk::c3e04af2-ce0b-4595-955c-b84ee4f65b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63725" autoAdjust="0"/>
  </p:normalViewPr>
  <p:slideViewPr>
    <p:cSldViewPr>
      <p:cViewPr varScale="1">
        <p:scale>
          <a:sx n="71" d="100"/>
          <a:sy n="71" d="100"/>
        </p:scale>
        <p:origin x="271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23/02/2023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14</a:t>
            </a:fld>
            <a:endParaRPr lang="en-GB"/>
          </a:p>
        </p:txBody>
      </p:sp>
    </p:spTree>
    <p:extLst>
      <p:ext uri="{BB962C8B-B14F-4D97-AF65-F5344CB8AC3E}">
        <p14:creationId xmlns:p14="http://schemas.microsoft.com/office/powerpoint/2010/main" val="36703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15</a:t>
            </a:fld>
            <a:endParaRPr lang="en-GB"/>
          </a:p>
        </p:txBody>
      </p:sp>
    </p:spTree>
    <p:extLst>
      <p:ext uri="{BB962C8B-B14F-4D97-AF65-F5344CB8AC3E}">
        <p14:creationId xmlns:p14="http://schemas.microsoft.com/office/powerpoint/2010/main" val="445557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16</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169725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104105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88441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58519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2798924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370374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12</a:t>
            </a:fld>
            <a:endParaRPr lang="en-GB"/>
          </a:p>
        </p:txBody>
      </p:sp>
    </p:spTree>
    <p:extLst>
      <p:ext uri="{BB962C8B-B14F-4D97-AF65-F5344CB8AC3E}">
        <p14:creationId xmlns:p14="http://schemas.microsoft.com/office/powerpoint/2010/main" val="481848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February 2023</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Family friendly policies</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THURSDAY 23 FEBRUARY 2023</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1018529"/>
            <a:ext cx="7845723" cy="5616624"/>
          </a:xfrm>
        </p:spPr>
        <p:txBody>
          <a:bodyPr>
            <a:normAutofit/>
          </a:bodyPr>
          <a:lstStyle/>
          <a:p>
            <a:r>
              <a:rPr lang="en-GB" sz="1800" dirty="0"/>
              <a:t>What does this mean for managers? </a:t>
            </a:r>
            <a:endParaRPr lang="en-GB" sz="1600" dirty="0">
              <a:latin typeface="Arial"/>
              <a:ea typeface="+mj-ea"/>
              <a:cs typeface="Arial"/>
            </a:endParaRPr>
          </a:p>
          <a:p>
            <a:pPr marL="348853" indent="-342900">
              <a:lnSpc>
                <a:spcPct val="170000"/>
              </a:lnSpc>
              <a:buFont typeface="Arial" panose="020B0604020202020204" pitchFamily="34" charset="0"/>
              <a:buChar char="•"/>
            </a:pPr>
            <a:r>
              <a:rPr lang="en-GB" sz="1600" b="0" dirty="0">
                <a:solidFill>
                  <a:schemeClr val="tx1"/>
                </a:solidFill>
              </a:rPr>
              <a:t>Familiarise yourself with the changes to policies. Contact your HR Partner and/or HR Adviser if you are unsure about anything or have any questions. </a:t>
            </a:r>
          </a:p>
          <a:p>
            <a:pPr marL="348853" indent="-342900">
              <a:lnSpc>
                <a:spcPct val="170000"/>
              </a:lnSpc>
              <a:buFont typeface="Arial" panose="020B0604020202020204" pitchFamily="34" charset="0"/>
              <a:buChar char="•"/>
            </a:pPr>
            <a:r>
              <a:rPr lang="en-GB" sz="1600" b="0" dirty="0">
                <a:solidFill>
                  <a:schemeClr val="tx1"/>
                </a:solidFill>
              </a:rPr>
              <a:t>Refer to the resources available to support LSE’s family friendly policies, e.g. the updated Toolkit for Parents and Carers. </a:t>
            </a:r>
          </a:p>
          <a:p>
            <a:pPr marL="348853" indent="-342900">
              <a:lnSpc>
                <a:spcPct val="170000"/>
              </a:lnSpc>
              <a:buFont typeface="Arial" panose="020B0604020202020204" pitchFamily="34" charset="0"/>
              <a:buChar char="•"/>
            </a:pPr>
            <a:r>
              <a:rPr lang="en-GB" sz="1600" b="0" dirty="0">
                <a:solidFill>
                  <a:schemeClr val="tx1"/>
                </a:solidFill>
              </a:rPr>
              <a:t>Make sure that you are managing family leave situations in line with good practice, including keeping in touch with staff during any periods of leave, and managing their return to work appropriately (with support from HR).</a:t>
            </a:r>
          </a:p>
          <a:p>
            <a:pPr marL="348853" indent="-342900">
              <a:lnSpc>
                <a:spcPct val="170000"/>
              </a:lnSpc>
              <a:buFont typeface="Arial" panose="020B0604020202020204" pitchFamily="34" charset="0"/>
              <a:buChar char="•"/>
            </a:pPr>
            <a:endParaRPr lang="en-GB" sz="1600" b="0" dirty="0">
              <a:solidFill>
                <a:schemeClr val="tx1"/>
              </a:solidFill>
            </a:endParaRPr>
          </a:p>
          <a:p>
            <a:pPr marL="348853" indent="-342900">
              <a:lnSpc>
                <a:spcPct val="170000"/>
              </a:lnSpc>
              <a:buFont typeface="Arial" panose="020B0604020202020204" pitchFamily="34" charset="0"/>
              <a:buChar char="•"/>
            </a:pPr>
            <a:endParaRPr lang="en-GB" sz="1600" b="0" dirty="0">
              <a:solidFill>
                <a:schemeClr val="tx1"/>
              </a:solidFill>
            </a:endParaRPr>
          </a:p>
          <a:p>
            <a:pPr marL="348853" indent="-342900">
              <a:lnSpc>
                <a:spcPct val="170000"/>
              </a:lnSpc>
              <a:buFont typeface="Arial" panose="020B0604020202020204" pitchFamily="34" charset="0"/>
              <a:buChar char="•"/>
            </a:pPr>
            <a:endParaRPr lang="en-GB" sz="1600" b="0" dirty="0">
              <a:solidFill>
                <a:schemeClr val="tx1"/>
              </a:solidFill>
            </a:endParaRPr>
          </a:p>
          <a:p>
            <a:pPr marL="348853" indent="-342900">
              <a:lnSpc>
                <a:spcPct val="170000"/>
              </a:lnSpc>
              <a:buFont typeface="Arial" panose="020B0604020202020204" pitchFamily="34" charset="0"/>
              <a:buChar char="•"/>
            </a:pPr>
            <a:endParaRPr lang="en-GB" sz="1600" b="0" dirty="0">
              <a:solidFill>
                <a:schemeClr val="tx1"/>
              </a:solidFill>
            </a:endParaRPr>
          </a:p>
          <a:p>
            <a:pPr marL="5953" lvl="1" indent="0" defTabSz="685800">
              <a:lnSpc>
                <a:spcPct val="110000"/>
              </a:lnSpc>
              <a:spcBef>
                <a:spcPts val="750"/>
              </a:spcBef>
              <a:buClrTx/>
              <a:buSzPct val="110000"/>
              <a:buNone/>
              <a:tabLst/>
            </a:pP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dirty="0"/>
          </a:p>
        </p:txBody>
      </p:sp>
    </p:spTree>
    <p:extLst>
      <p:ext uri="{BB962C8B-B14F-4D97-AF65-F5344CB8AC3E}">
        <p14:creationId xmlns:p14="http://schemas.microsoft.com/office/powerpoint/2010/main" val="417184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endParaRPr lang="en-GB" sz="1800" b="0" dirty="0">
              <a:solidFill>
                <a:schemeClr val="tx1"/>
              </a:solidFill>
              <a:effectLst/>
              <a:ea typeface="Calibri" panose="020F0502020204030204" pitchFamily="34" charset="0"/>
            </a:endParaRPr>
          </a:p>
          <a:p>
            <a:pPr marL="0">
              <a:lnSpc>
                <a:spcPct val="120000"/>
              </a:lnSpc>
              <a:buClr>
                <a:schemeClr val="tx1"/>
              </a:buClr>
              <a:buSzPct val="100000"/>
            </a:pPr>
            <a:r>
              <a:rPr lang="en-GB" sz="1800" b="0" dirty="0">
                <a:solidFill>
                  <a:schemeClr val="tx1"/>
                </a:solidFill>
                <a:effectLst/>
                <a:ea typeface="Calibri" panose="020F0502020204030204" pitchFamily="34" charset="0"/>
              </a:rPr>
              <a:t>Mandy works in a student facing role in an academic department and has been on maternity leave for 1 year.  She decided to take all her unused and accrued annual leave at the end of her maternity leave and this means she will be returning to work after a substantial amount of time in 2 weeks’ time.  During Mandy’s absence, a lot has happened in the Department.  How are you going to plan for her to return to work successfully?   </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a:t>
            </a:r>
            <a:r>
              <a:rPr lang="en-GB" dirty="0" err="1"/>
              <a:t>Febuary</a:t>
            </a:r>
            <a:r>
              <a:rPr lang="en-GB" dirty="0"/>
              <a:t>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2</a:t>
            </a:r>
            <a:endParaRPr lang="en-GB" sz="1800" b="0" dirty="0">
              <a:solidFill>
                <a:schemeClr val="tx1"/>
              </a:solidFill>
              <a:effectLst/>
              <a:ea typeface="Calibri" panose="020F0502020204030204" pitchFamily="34" charset="0"/>
            </a:endParaRPr>
          </a:p>
          <a:p>
            <a:pPr marL="0">
              <a:lnSpc>
                <a:spcPct val="120000"/>
              </a:lnSpc>
              <a:buClr>
                <a:schemeClr val="tx1"/>
              </a:buClr>
              <a:buSzPct val="100000"/>
            </a:pPr>
            <a:r>
              <a:rPr lang="en-GB" sz="1800" b="0" dirty="0">
                <a:solidFill>
                  <a:schemeClr val="tx1"/>
                </a:solidFill>
                <a:effectLst/>
                <a:ea typeface="Calibri" panose="020F0502020204030204" pitchFamily="34" charset="0"/>
              </a:rPr>
              <a:t>Nadia works in a professional services division and has been at LSE for six weeks.  As part of her hybrid working arrangement, she comes on to campus three days a week.  Over the past two weeks, you note that she has been arriving on to campus late and she looks pale.  At the next one-to-one meeting you have with her, she informs you that she is pregnant.  As her line manager, how do you respond and what discussion will you have with her?</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346779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3</a:t>
            </a:r>
            <a:endParaRPr lang="en-GB" sz="1800" b="0" dirty="0">
              <a:solidFill>
                <a:schemeClr val="tx1"/>
              </a:solidFill>
              <a:effectLst/>
              <a:ea typeface="Calibri" panose="020F0502020204030204" pitchFamily="34" charset="0"/>
            </a:endParaRPr>
          </a:p>
          <a:p>
            <a:pPr marL="0">
              <a:lnSpc>
                <a:spcPct val="120000"/>
              </a:lnSpc>
              <a:buClr>
                <a:schemeClr val="tx1"/>
              </a:buClr>
              <a:buSzPct val="100000"/>
            </a:pPr>
            <a:r>
              <a:rPr lang="en-GB" sz="1800" b="0" dirty="0">
                <a:solidFill>
                  <a:schemeClr val="tx1"/>
                </a:solidFill>
                <a:effectLst/>
                <a:ea typeface="Calibri" panose="020F0502020204030204" pitchFamily="34" charset="0"/>
              </a:rPr>
              <a:t>Miriam has worked in an academic department at LSE for a number of years.  She gave birth to her second child in May 2022 and is due to come back to work in May 2023.  As Nadia’s manager, you are due for a catch-up Teams meeting with her in the next few weeks.  In preparation for that meeting, you note down some points of discussion.  What areas might this cover?</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3731928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4</a:t>
            </a:r>
            <a:endParaRPr lang="en-GB" sz="1800" b="0" dirty="0">
              <a:solidFill>
                <a:schemeClr val="tx1"/>
              </a:solidFill>
              <a:effectLst/>
              <a:ea typeface="Calibri" panose="020F0502020204030204" pitchFamily="34" charset="0"/>
            </a:endParaRPr>
          </a:p>
          <a:p>
            <a:pPr marL="0">
              <a:lnSpc>
                <a:spcPct val="120000"/>
              </a:lnSpc>
              <a:buClr>
                <a:schemeClr val="tx1"/>
              </a:buClr>
              <a:buSzPct val="100000"/>
            </a:pPr>
            <a:r>
              <a:rPr lang="en-GB" sz="1800" b="0" dirty="0">
                <a:solidFill>
                  <a:schemeClr val="tx1"/>
                </a:solidFill>
                <a:effectLst/>
                <a:ea typeface="Calibri" panose="020F0502020204030204" pitchFamily="34" charset="0"/>
              </a:rPr>
              <a:t>You are the line manager to Janette, who gave birth prematurely last January.  Little Joe remained in hospital for a number of months and was finally discharged in June.  Janette,  who is a single mother, returned to work full time at the beginning of the year and works three days on campus and two days at home.  Joe is cared for by a nursery whilst Janette is at working.  On a day during her second week back, Janette is called by the nursery to let her know that Joe has a fever and Janette should collect him.   What do you advise Janette?</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294859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the implementation of family friendly policies? Or, what hints and tips are you taking away from today?  </a:t>
            </a:r>
          </a:p>
          <a:p>
            <a:pPr algn="ctr"/>
            <a:r>
              <a:rPr lang="en-GB" sz="2400" b="0" dirty="0">
                <a:solidFill>
                  <a:schemeClr val="tx1"/>
                </a:solidFill>
                <a:latin typeface="Arial"/>
                <a:ea typeface="+mj-ea"/>
                <a:cs typeface="Arial"/>
                <a:hlinkClick r:id="rId3"/>
              </a:rPr>
              <a:t>www.menti.com</a:t>
            </a:r>
            <a:r>
              <a:rPr lang="en-GB" sz="2400" b="0" dirty="0">
                <a:solidFill>
                  <a:schemeClr val="tx1"/>
                </a:solidFill>
                <a:latin typeface="Arial"/>
                <a:ea typeface="+mj-ea"/>
                <a:cs typeface="Arial"/>
              </a:rPr>
              <a:t> (</a:t>
            </a:r>
            <a:r>
              <a:rPr lang="en-GB" sz="2400" b="0">
                <a:solidFill>
                  <a:schemeClr val="tx1"/>
                </a:solidFill>
                <a:latin typeface="Arial"/>
                <a:ea typeface="+mj-ea"/>
                <a:cs typeface="Arial"/>
              </a:rPr>
              <a:t>code 5796 5356) </a:t>
            </a:r>
            <a:endParaRPr lang="en-GB" sz="24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0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r>
              <a:rPr lang="en-GB" sz="2000" b="0" dirty="0">
                <a:solidFill>
                  <a:schemeClr val="tx1"/>
                </a:solidFill>
              </a:rPr>
              <a:t>Please contact your HR Partner or HR Adviser if you have any questions, comments and feedback about family friendly policies.</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96221" y="1196752"/>
            <a:ext cx="7845723" cy="4775817"/>
          </a:xfrm>
        </p:spPr>
        <p:txBody>
          <a:bodyPr>
            <a:normAutofit fontScale="92500"/>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Explain</a:t>
            </a:r>
            <a:r>
              <a:rPr lang="en-GB" sz="2200" b="0" dirty="0">
                <a:solidFill>
                  <a:schemeClr val="tx1"/>
                </a:solidFill>
              </a:rPr>
              <a:t> the changes to family friendly policies as of 1 January 2023.</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the implementation of family friendly policies.</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 about family friendly policies.</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2000" b="0" dirty="0">
                <a:solidFill>
                  <a:schemeClr val="tx1"/>
                </a:solidFill>
              </a:rPr>
              <a:t>Introduction &amp; context</a:t>
            </a:r>
          </a:p>
          <a:p>
            <a:pPr marL="342900" indent="-342900">
              <a:lnSpc>
                <a:spcPct val="150000"/>
              </a:lnSpc>
              <a:buFont typeface="Arial" panose="020B0604020202020204" pitchFamily="34" charset="0"/>
              <a:buChar char="•"/>
            </a:pPr>
            <a:r>
              <a:rPr lang="en-GB" sz="2000" b="0" dirty="0">
                <a:solidFill>
                  <a:schemeClr val="tx1"/>
                </a:solidFill>
              </a:rPr>
              <a:t>Changes to family friendly policies</a:t>
            </a:r>
          </a:p>
          <a:p>
            <a:pPr marL="342900" indent="-342900">
              <a:lnSpc>
                <a:spcPct val="150000"/>
              </a:lnSpc>
              <a:buFont typeface="Arial" panose="020B0604020202020204" pitchFamily="34" charset="0"/>
              <a:buChar char="•"/>
            </a:pPr>
            <a:r>
              <a:rPr lang="en-GB" sz="2000" b="0" dirty="0">
                <a:solidFill>
                  <a:schemeClr val="tx1"/>
                </a:solidFill>
              </a:rPr>
              <a:t>What does this mean for managers? </a:t>
            </a:r>
          </a:p>
          <a:p>
            <a:pPr marL="342900" indent="-342900">
              <a:lnSpc>
                <a:spcPct val="150000"/>
              </a:lnSpc>
              <a:buFont typeface="Arial" panose="020B0604020202020204" pitchFamily="34" charset="0"/>
              <a:buChar char="•"/>
            </a:pPr>
            <a:r>
              <a:rPr lang="en-GB" sz="2000" b="0" dirty="0">
                <a:solidFill>
                  <a:schemeClr val="tx1"/>
                </a:solidFill>
              </a:rPr>
              <a:t>Case studies &amp; group discussions</a:t>
            </a:r>
          </a:p>
          <a:p>
            <a:pPr marL="342900" indent="-342900">
              <a:lnSpc>
                <a:spcPct val="150000"/>
              </a:lnSpc>
              <a:buFont typeface="Arial" panose="020B0604020202020204" pitchFamily="34" charset="0"/>
              <a:buChar char="•"/>
            </a:pPr>
            <a:r>
              <a:rPr lang="en-GB" sz="2000" b="0" dirty="0">
                <a:solidFill>
                  <a:schemeClr val="tx1"/>
                </a:solidFill>
              </a:rPr>
              <a:t>Share your hints and tips</a:t>
            </a:r>
          </a:p>
          <a:p>
            <a:pPr marL="342900" indent="-342900">
              <a:lnSpc>
                <a:spcPct val="150000"/>
              </a:lnSpc>
              <a:buFont typeface="Arial" panose="020B0604020202020204" pitchFamily="34" charset="0"/>
              <a:buChar char="•"/>
            </a:pPr>
            <a:r>
              <a:rPr lang="en-GB" sz="2000" b="0" dirty="0">
                <a:solidFill>
                  <a:schemeClr val="tx1"/>
                </a:solidFill>
              </a:rPr>
              <a:t>Any questions? </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908050"/>
            <a:ext cx="7845723" cy="5616624"/>
          </a:xfrm>
        </p:spPr>
        <p:txBody>
          <a:bodyPr>
            <a:normAutofit/>
          </a:bodyPr>
          <a:lstStyle/>
          <a:p>
            <a:r>
              <a:rPr lang="en-GB" sz="2000" dirty="0"/>
              <a:t>Introduction and context</a:t>
            </a:r>
            <a:endParaRPr lang="en-GB" sz="2000" dirty="0">
              <a:latin typeface="Arial" panose="020B0604020202020204" pitchFamily="34" charset="0"/>
              <a:cs typeface="Arial" panose="020B0604020202020204" pitchFamily="34" charset="0"/>
            </a:endParaRPr>
          </a:p>
          <a:p>
            <a:pPr marL="348853" indent="-342900">
              <a:lnSpc>
                <a:spcPct val="100000"/>
              </a:lnSpc>
              <a:buFont typeface="Arial" panose="020B0604020202020204" pitchFamily="34" charset="0"/>
              <a:buChar char="•"/>
            </a:pPr>
            <a:r>
              <a:rPr lang="en-GB" sz="1800" b="0" dirty="0">
                <a:solidFill>
                  <a:schemeClr val="tx1"/>
                </a:solidFill>
              </a:rPr>
              <a:t>Increased focus on support for parents and carers, especially as a result of COVID-19 and changes to ways of working.</a:t>
            </a:r>
          </a:p>
          <a:p>
            <a:pPr marL="348853" indent="-342900">
              <a:lnSpc>
                <a:spcPct val="100000"/>
              </a:lnSpc>
              <a:buFont typeface="Arial" panose="020B0604020202020204" pitchFamily="34" charset="0"/>
              <a:buChar char="•"/>
            </a:pPr>
            <a:r>
              <a:rPr lang="en-GB" sz="1800" b="0" dirty="0">
                <a:solidFill>
                  <a:schemeClr val="tx1"/>
                </a:solidFill>
              </a:rPr>
              <a:t>A paper was written by HR during 2022 which was informed by a comprehensive benchmarking exercise of UK HEIs; this paper made a number of recommended changes concerning LSE’s family friendly policies. The paper’s recommendations were subsequently approved at SMC. These changes are effective from 1 January 2023. </a:t>
            </a:r>
          </a:p>
          <a:p>
            <a:pPr marL="348853" indent="-342900">
              <a:lnSpc>
                <a:spcPct val="100000"/>
              </a:lnSpc>
              <a:buFont typeface="Arial" panose="020B0604020202020204" pitchFamily="34" charset="0"/>
              <a:buChar char="•"/>
            </a:pPr>
            <a:r>
              <a:rPr lang="en-GB" sz="1800" b="0" dirty="0">
                <a:solidFill>
                  <a:schemeClr val="tx1"/>
                </a:solidFill>
              </a:rPr>
              <a:t>Collectively, these changes aim to position LSE as an employer of choice for family friendly policies.</a:t>
            </a:r>
          </a:p>
          <a:p>
            <a:pPr marL="348853" indent="-342900">
              <a:lnSpc>
                <a:spcPct val="100000"/>
              </a:lnSpc>
              <a:buFont typeface="Arial" panose="020B0604020202020204" pitchFamily="34" charset="0"/>
              <a:buChar char="•"/>
            </a:pPr>
            <a:r>
              <a:rPr lang="en-GB" sz="1800" b="0" dirty="0">
                <a:solidFill>
                  <a:schemeClr val="tx1"/>
                </a:solidFill>
              </a:rPr>
              <a:t>These changes may present occasional operational challenges; however, there are also expected to be significant benefits for LSE. </a:t>
            </a:r>
          </a:p>
          <a:p>
            <a:pPr marL="348853" indent="-342900">
              <a:lnSpc>
                <a:spcPct val="100000"/>
              </a:lnSpc>
              <a:buFont typeface="Arial" panose="020B0604020202020204" pitchFamily="34" charset="0"/>
              <a:buChar char="•"/>
            </a:pPr>
            <a:r>
              <a:rPr lang="en-GB" sz="1800" b="0" dirty="0">
                <a:solidFill>
                  <a:schemeClr val="tx1"/>
                </a:solidFill>
              </a:rPr>
              <a:t>Updates have been made and approved to LSE’s maternity and paternity policies. Other family friendly policies (adoption, shared parental, parental leave) are being updated by HR during Lent Term. </a:t>
            </a:r>
          </a:p>
          <a:p>
            <a:pPr marL="348853" indent="-342900">
              <a:lnSpc>
                <a:spcPct val="100000"/>
              </a:lnSpc>
              <a:buFont typeface="Arial" panose="020B0604020202020204" pitchFamily="34" charset="0"/>
              <a:buChar char="•"/>
            </a:pPr>
            <a:r>
              <a:rPr lang="en-GB" sz="1800" b="0" dirty="0">
                <a:solidFill>
                  <a:schemeClr val="tx1"/>
                </a:solidFill>
              </a:rPr>
              <a:t>Some further developments are also planned to enhance other aspects of support for parents and carers. </a:t>
            </a:r>
          </a:p>
          <a:p>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Maternity Policy and Procedure – what’s new</a:t>
            </a:r>
            <a:endParaRPr lang="en-GB" sz="1800" b="0" dirty="0">
              <a:solidFill>
                <a:schemeClr val="tx1"/>
              </a:solidFill>
            </a:endParaRPr>
          </a:p>
          <a:p>
            <a:pPr>
              <a:lnSpc>
                <a:spcPct val="170000"/>
              </a:lnSpc>
            </a:pPr>
            <a:r>
              <a:rPr lang="en-GB" sz="1800" dirty="0">
                <a:solidFill>
                  <a:schemeClr val="tx1"/>
                </a:solidFill>
              </a:rPr>
              <a:t>Occupational maternity pay</a:t>
            </a:r>
          </a:p>
          <a:p>
            <a:pPr marL="291703" indent="-285750">
              <a:lnSpc>
                <a:spcPct val="150000"/>
              </a:lnSpc>
              <a:buFont typeface="Arial" panose="020B0604020202020204" pitchFamily="34" charset="0"/>
              <a:buChar char="•"/>
            </a:pPr>
            <a:r>
              <a:rPr lang="en-GB" sz="1800" b="0" dirty="0">
                <a:solidFill>
                  <a:schemeClr val="tx1"/>
                </a:solidFill>
              </a:rPr>
              <a:t>Previously, occupational (i.e. full) maternity pay for eligible LSE employees was 18 weeks, followed by 21 weeks at SMP. Effective from 1 January, this has changed to 22 weeks at full pay, followed by 17 weeks at SMP. Other aspects of maternity leave (e.g. notification process, completion of MATB1 form, keeping in touch during maternity leave) remain the same.</a:t>
            </a:r>
          </a:p>
          <a:p>
            <a:pPr marL="291703" indent="-285750">
              <a:lnSpc>
                <a:spcPct val="150000"/>
              </a:lnSpc>
              <a:buFont typeface="Arial" panose="020B0604020202020204" pitchFamily="34" charset="0"/>
              <a:buChar char="•"/>
            </a:pPr>
            <a:r>
              <a:rPr lang="en-GB" sz="1800" b="0" dirty="0">
                <a:solidFill>
                  <a:schemeClr val="tx1"/>
                </a:solidFill>
              </a:rPr>
              <a:t>Enhancing occupational maternity pay could be beneficial for attracting female applicants, addressing the gender pay gap, and is in line with existing initiatives within LSE (e.g. Athena SWAN). </a:t>
            </a:r>
          </a:p>
          <a:p>
            <a:pPr marL="291703" indent="-28575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a:lnSpc>
                <a:spcPct val="170000"/>
              </a:lnSpc>
            </a:pPr>
            <a:endParaRPr lang="en-GB" sz="1800" b="0" dirty="0">
              <a:solidFill>
                <a:schemeClr val="tx1"/>
              </a:solidFill>
            </a:endParaRPr>
          </a:p>
        </p:txBody>
      </p:sp>
    </p:spTree>
    <p:extLst>
      <p:ext uri="{BB962C8B-B14F-4D97-AF65-F5344CB8AC3E}">
        <p14:creationId xmlns:p14="http://schemas.microsoft.com/office/powerpoint/2010/main" val="33826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a:xfrm>
            <a:off x="4539009" y="6195416"/>
            <a:ext cx="4209455" cy="439737"/>
          </a:xfrm>
        </p:spPr>
        <p:txBody>
          <a:bodyPr/>
          <a:lstStyle/>
          <a:p>
            <a:r>
              <a:rPr lang="en-GB" dirty="0"/>
              <a:t>HR February 2023</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Maternity Policy and Procedure – what’s new</a:t>
            </a:r>
            <a:endParaRPr lang="en-GB" sz="1800" b="0" dirty="0">
              <a:solidFill>
                <a:schemeClr val="tx1"/>
              </a:solidFill>
            </a:endParaRPr>
          </a:p>
          <a:p>
            <a:pPr>
              <a:lnSpc>
                <a:spcPct val="170000"/>
              </a:lnSpc>
            </a:pPr>
            <a:r>
              <a:rPr lang="en-GB" sz="1800" dirty="0">
                <a:solidFill>
                  <a:schemeClr val="tx1"/>
                </a:solidFill>
              </a:rPr>
              <a:t>Neonatal leave and pay</a:t>
            </a:r>
          </a:p>
          <a:p>
            <a:pPr marL="291703" indent="-285750">
              <a:lnSpc>
                <a:spcPct val="150000"/>
              </a:lnSpc>
              <a:buFont typeface="Arial" panose="020B0604020202020204" pitchFamily="34" charset="0"/>
              <a:buChar char="•"/>
            </a:pPr>
            <a:r>
              <a:rPr lang="en-GB" sz="1600" b="0" dirty="0">
                <a:solidFill>
                  <a:schemeClr val="tx1"/>
                </a:solidFill>
              </a:rPr>
              <a:t>Neonatal Care (Leave and Pay) Bill is currently at Report Stage in the House of Commons. </a:t>
            </a:r>
            <a:r>
              <a:rPr lang="en-US" sz="1600" b="0" dirty="0">
                <a:solidFill>
                  <a:schemeClr val="tx1"/>
                </a:solidFill>
                <a:effectLst/>
                <a:latin typeface="Arial" panose="020B0604020202020204" pitchFamily="34" charset="0"/>
                <a:ea typeface="Times New Roman" panose="02020603050405020304" pitchFamily="18" charset="0"/>
              </a:rPr>
              <a:t>This proposes allowing parents to each take up to twelve weeks of (statutory) paid leave from work, in addition to maternity and paternity leave, for babies who are admitted into hospital for a period of seven days or more during the first four weeks of their life. LSE will pay such periods at the employee’s normal full pay.</a:t>
            </a:r>
          </a:p>
          <a:p>
            <a:pPr marL="291703" indent="-285750">
              <a:lnSpc>
                <a:spcPct val="150000"/>
              </a:lnSpc>
              <a:buFont typeface="Arial" panose="020B0604020202020204" pitchFamily="34" charset="0"/>
              <a:buChar char="•"/>
            </a:pPr>
            <a:r>
              <a:rPr lang="en-US" sz="1600" b="0" dirty="0">
                <a:solidFill>
                  <a:schemeClr val="tx1"/>
                </a:solidFill>
                <a:effectLst/>
                <a:latin typeface="Arial" panose="020B0604020202020204" pitchFamily="34" charset="0"/>
                <a:ea typeface="Times New Roman" panose="02020603050405020304" pitchFamily="18" charset="0"/>
              </a:rPr>
              <a:t>Will apply to a relatively limited number of cases. Any operational challenges are expected to be outweighed by the benefits of supporting the employee during such a stressful time. </a:t>
            </a:r>
          </a:p>
          <a:p>
            <a:pPr marL="291703" indent="-285750">
              <a:lnSpc>
                <a:spcPct val="150000"/>
              </a:lnSpc>
              <a:buFont typeface="Arial" panose="020B0604020202020204" pitchFamily="34" charset="0"/>
              <a:buChar char="•"/>
            </a:pPr>
            <a:r>
              <a:rPr lang="en-US" sz="1600" b="0" dirty="0">
                <a:solidFill>
                  <a:schemeClr val="tx1"/>
                </a:solidFill>
                <a:effectLst/>
                <a:latin typeface="Arial" panose="020B0604020202020204" pitchFamily="34" charset="0"/>
                <a:ea typeface="Times New Roman" panose="02020603050405020304" pitchFamily="18" charset="0"/>
              </a:rPr>
              <a:t>In the case of an employee taking maternity leave, payment for neonatal leave will follow the end of their maternity leave period. </a:t>
            </a:r>
          </a:p>
          <a:p>
            <a:pPr marL="291703" indent="-285750">
              <a:lnSpc>
                <a:spcPct val="170000"/>
              </a:lnSpc>
              <a:buFont typeface="Arial" panose="020B0604020202020204" pitchFamily="34" charset="0"/>
              <a:buChar char="•"/>
            </a:pPr>
            <a:endParaRPr lang="en-GB" sz="1800" b="0" dirty="0">
              <a:solidFill>
                <a:schemeClr val="tx1"/>
              </a:solidFill>
            </a:endParaRPr>
          </a:p>
          <a:p>
            <a:pPr>
              <a:lnSpc>
                <a:spcPct val="170000"/>
              </a:lnSpc>
            </a:pPr>
            <a:endParaRPr lang="en-GB" sz="1800" b="0" dirty="0">
              <a:solidFill>
                <a:schemeClr val="tx1"/>
              </a:solidFill>
            </a:endParaRPr>
          </a:p>
        </p:txBody>
      </p:sp>
    </p:spTree>
    <p:extLst>
      <p:ext uri="{BB962C8B-B14F-4D97-AF65-F5344CB8AC3E}">
        <p14:creationId xmlns:p14="http://schemas.microsoft.com/office/powerpoint/2010/main" val="39270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83568" y="937143"/>
            <a:ext cx="7845723" cy="5616624"/>
          </a:xfrm>
        </p:spPr>
        <p:txBody>
          <a:bodyPr>
            <a:normAutofit fontScale="92500"/>
          </a:bodyPr>
          <a:lstStyle/>
          <a:p>
            <a:r>
              <a:rPr lang="en-GB" sz="2000" dirty="0"/>
              <a:t>Maternity Policy and Procedure – what’s new</a:t>
            </a:r>
            <a:endParaRPr lang="en-GB" sz="1800" b="0" dirty="0">
              <a:solidFill>
                <a:schemeClr val="tx1"/>
              </a:solidFill>
            </a:endParaRPr>
          </a:p>
          <a:p>
            <a:pPr>
              <a:lnSpc>
                <a:spcPct val="170000"/>
              </a:lnSpc>
            </a:pPr>
            <a:r>
              <a:rPr lang="en-GB" sz="1800" dirty="0">
                <a:solidFill>
                  <a:schemeClr val="tx1"/>
                </a:solidFill>
              </a:rPr>
              <a:t>Removing qualifying period for maternity and paternity pay</a:t>
            </a:r>
          </a:p>
          <a:p>
            <a:pPr marL="291703" indent="-285750">
              <a:lnSpc>
                <a:spcPct val="170000"/>
              </a:lnSpc>
              <a:buFont typeface="Arial" panose="020B0604020202020204" pitchFamily="34" charset="0"/>
              <a:buChar char="•"/>
            </a:pPr>
            <a:r>
              <a:rPr lang="en-GB" sz="1800" b="0" dirty="0">
                <a:solidFill>
                  <a:schemeClr val="tx1"/>
                </a:solidFill>
              </a:rPr>
              <a:t>LSE, like the vast majority of UK HEIs, has until now required qualification by service to benefit from (occupational) maternity and paternity pay. </a:t>
            </a:r>
          </a:p>
          <a:p>
            <a:pPr marL="291703" indent="-285750">
              <a:lnSpc>
                <a:spcPct val="170000"/>
              </a:lnSpc>
              <a:buFont typeface="Arial" panose="020B0604020202020204" pitchFamily="34" charset="0"/>
              <a:buChar char="•"/>
            </a:pPr>
            <a:r>
              <a:rPr lang="en-GB" sz="1800" b="0" dirty="0">
                <a:solidFill>
                  <a:schemeClr val="tx1"/>
                </a:solidFill>
              </a:rPr>
              <a:t>Removing the qualifying period may benefit LSE’s recruitment, especially in the recruitment of female candidates (regardless of maternity status). </a:t>
            </a:r>
          </a:p>
          <a:p>
            <a:pPr marL="291703" indent="-285750">
              <a:lnSpc>
                <a:spcPct val="170000"/>
              </a:lnSpc>
              <a:buFont typeface="Arial" panose="020B0604020202020204" pitchFamily="34" charset="0"/>
              <a:buChar char="•"/>
            </a:pPr>
            <a:r>
              <a:rPr lang="en-GB" sz="1800" b="0" dirty="0">
                <a:solidFill>
                  <a:schemeClr val="tx1"/>
                </a:solidFill>
              </a:rPr>
              <a:t>As well as the financial costs, removing the qualifying period may present some operational challenges – e.g. if a new employee might be recruited but not actually start in the role until after their maternity leave, or they might start for a period of time and then take maternity (or paternity) leave. </a:t>
            </a:r>
          </a:p>
        </p:txBody>
      </p:sp>
    </p:spTree>
    <p:extLst>
      <p:ext uri="{BB962C8B-B14F-4D97-AF65-F5344CB8AC3E}">
        <p14:creationId xmlns:p14="http://schemas.microsoft.com/office/powerpoint/2010/main" val="553936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83568" y="937143"/>
            <a:ext cx="7845723" cy="5616624"/>
          </a:xfrm>
        </p:spPr>
        <p:txBody>
          <a:bodyPr>
            <a:normAutofit fontScale="92500" lnSpcReduction="10000"/>
          </a:bodyPr>
          <a:lstStyle/>
          <a:p>
            <a:r>
              <a:rPr lang="en-GB" sz="2000" dirty="0"/>
              <a:t>Maternity Policy and Procedure – what’s new</a:t>
            </a:r>
            <a:endParaRPr lang="en-GB" sz="1800" b="0" dirty="0">
              <a:solidFill>
                <a:schemeClr val="tx1"/>
              </a:solidFill>
            </a:endParaRPr>
          </a:p>
          <a:p>
            <a:pPr>
              <a:lnSpc>
                <a:spcPct val="170000"/>
              </a:lnSpc>
            </a:pPr>
            <a:r>
              <a:rPr lang="en-GB" sz="1800" dirty="0">
                <a:solidFill>
                  <a:schemeClr val="tx1"/>
                </a:solidFill>
              </a:rPr>
              <a:t>Other updates to Maternity Policy include:</a:t>
            </a:r>
          </a:p>
          <a:p>
            <a:pPr marL="291703" indent="-285750">
              <a:lnSpc>
                <a:spcPct val="170000"/>
              </a:lnSpc>
              <a:buFont typeface="Arial" panose="020B0604020202020204" pitchFamily="34" charset="0"/>
              <a:buChar char="•"/>
            </a:pPr>
            <a:r>
              <a:rPr lang="en-GB" sz="1800" b="0" dirty="0">
                <a:solidFill>
                  <a:schemeClr val="tx1"/>
                </a:solidFill>
              </a:rPr>
              <a:t>A new ‘Time off for fertility treatments’ section, in which employees due to undergo fertility treatment are encouraged to discuss arrangements with their line manager, and managers are encourage to be flexible about how appointments can be accommodated.</a:t>
            </a:r>
          </a:p>
          <a:p>
            <a:pPr marL="291703" indent="-285750">
              <a:lnSpc>
                <a:spcPct val="170000"/>
              </a:lnSpc>
              <a:buFont typeface="Arial" panose="020B0604020202020204" pitchFamily="34" charset="0"/>
              <a:buChar char="•"/>
            </a:pPr>
            <a:r>
              <a:rPr lang="en-GB" sz="1800" b="0" dirty="0">
                <a:solidFill>
                  <a:schemeClr val="tx1"/>
                </a:solidFill>
              </a:rPr>
              <a:t>A revised ‘Stillbirth and miscarriage’ section which more clearly defines the differences in how these situations are handled, as well as the support available.</a:t>
            </a:r>
          </a:p>
          <a:p>
            <a:pPr marL="291703" indent="-285750">
              <a:lnSpc>
                <a:spcPct val="170000"/>
              </a:lnSpc>
              <a:buFont typeface="Arial" panose="020B0604020202020204" pitchFamily="34" charset="0"/>
              <a:buChar char="•"/>
            </a:pPr>
            <a:r>
              <a:rPr lang="en-GB" sz="1800" b="0" dirty="0">
                <a:solidFill>
                  <a:schemeClr val="tx1"/>
                </a:solidFill>
              </a:rPr>
              <a:t>Greater consideration of resources to support employees at work, including where conditions (e.g. antenatal/post-natal depression) may constitute a disability.</a:t>
            </a:r>
          </a:p>
        </p:txBody>
      </p:sp>
    </p:spTree>
    <p:extLst>
      <p:ext uri="{BB962C8B-B14F-4D97-AF65-F5344CB8AC3E}">
        <p14:creationId xmlns:p14="http://schemas.microsoft.com/office/powerpoint/2010/main" val="70916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Family friendly policies</a:t>
            </a:r>
          </a:p>
        </p:txBody>
      </p:sp>
      <p:sp>
        <p:nvSpPr>
          <p:cNvPr id="3" name="Text Placeholder 2"/>
          <p:cNvSpPr>
            <a:spLocks noGrp="1"/>
          </p:cNvSpPr>
          <p:nvPr>
            <p:ph type="body" sz="quarter" idx="16"/>
          </p:nvPr>
        </p:nvSpPr>
        <p:spPr/>
        <p:txBody>
          <a:bodyPr/>
          <a:lstStyle/>
          <a:p>
            <a:r>
              <a:rPr lang="en-GB" dirty="0"/>
              <a:t>HR February 2023</a:t>
            </a:r>
          </a:p>
        </p:txBody>
      </p:sp>
      <p:sp>
        <p:nvSpPr>
          <p:cNvPr id="4" name="Text Placeholder 3"/>
          <p:cNvSpPr>
            <a:spLocks noGrp="1"/>
          </p:cNvSpPr>
          <p:nvPr>
            <p:ph type="body" sz="quarter" idx="17"/>
          </p:nvPr>
        </p:nvSpPr>
        <p:spPr>
          <a:xfrm>
            <a:off x="649138" y="798660"/>
            <a:ext cx="7845723" cy="5616624"/>
          </a:xfrm>
        </p:spPr>
        <p:txBody>
          <a:bodyPr>
            <a:normAutofit fontScale="92500" lnSpcReduction="20000"/>
          </a:bodyPr>
          <a:lstStyle/>
          <a:p>
            <a:pPr>
              <a:lnSpc>
                <a:spcPct val="150000"/>
              </a:lnSpc>
            </a:pPr>
            <a:r>
              <a:rPr lang="en-GB" sz="2000" dirty="0"/>
              <a:t>Paternity Policy and Procedure – what’s new</a:t>
            </a:r>
            <a:endParaRPr lang="en-GB" sz="1800" b="0" dirty="0">
              <a:solidFill>
                <a:schemeClr val="tx1"/>
              </a:solidFill>
            </a:endParaRPr>
          </a:p>
          <a:p>
            <a:pPr>
              <a:lnSpc>
                <a:spcPct val="170000"/>
              </a:lnSpc>
            </a:pPr>
            <a:r>
              <a:rPr lang="en-GB" sz="1800" dirty="0">
                <a:solidFill>
                  <a:schemeClr val="tx1"/>
                </a:solidFill>
              </a:rPr>
              <a:t>Occupational paternity leave and pay</a:t>
            </a:r>
          </a:p>
          <a:p>
            <a:pPr marL="291703" indent="-285750">
              <a:lnSpc>
                <a:spcPct val="150000"/>
              </a:lnSpc>
              <a:buFont typeface="Arial" panose="020B0604020202020204" pitchFamily="34" charset="0"/>
              <a:buChar char="•"/>
            </a:pPr>
            <a:r>
              <a:rPr lang="en-GB" sz="1800" b="0" dirty="0">
                <a:solidFill>
                  <a:schemeClr val="tx1"/>
                </a:solidFill>
              </a:rPr>
              <a:t>Previously, occupational (i.e. full) paternity leave for eligible LSE employees was 2 weeks, to be taken in one or more blocks. Effective from 1 January, this has changed to 4 weeks. </a:t>
            </a:r>
          </a:p>
          <a:p>
            <a:pPr marL="291703" indent="-285750">
              <a:lnSpc>
                <a:spcPct val="150000"/>
              </a:lnSpc>
              <a:buFont typeface="Arial" panose="020B0604020202020204" pitchFamily="34" charset="0"/>
              <a:buChar char="•"/>
            </a:pPr>
            <a:r>
              <a:rPr lang="en-GB" sz="1800" b="0" dirty="0">
                <a:solidFill>
                  <a:schemeClr val="tx1"/>
                </a:solidFill>
              </a:rPr>
              <a:t>A new paternity leave notification form has been designed and is available on the HR webpages and/or from your HR Adviser. Please note that staff are still required to complete the other usual forms (i.e. SC3 for SSP, SC4/SC5 for adoption).</a:t>
            </a:r>
          </a:p>
          <a:p>
            <a:pPr marL="291703" indent="-285750">
              <a:lnSpc>
                <a:spcPct val="150000"/>
              </a:lnSpc>
              <a:buFont typeface="Arial" panose="020B0604020202020204" pitchFamily="34" charset="0"/>
              <a:buChar char="•"/>
            </a:pPr>
            <a:r>
              <a:rPr lang="en-GB" sz="1800" b="0" dirty="0">
                <a:solidFill>
                  <a:schemeClr val="tx1"/>
                </a:solidFill>
              </a:rPr>
              <a:t>Enhancing occupational paternity leave could enable couples to better balance their childcare responsibilities, which could benefit the progression of female staff as well as being positive for individuals taking their full entitlement of paternity leave by allowing them to take a proper break from work at such an important (and potentially stressful) time. </a:t>
            </a:r>
          </a:p>
          <a:p>
            <a:pPr marL="348853" indent="-342900">
              <a:lnSpc>
                <a:spcPct val="170000"/>
              </a:lnSpc>
              <a:buFont typeface="Arial" panose="020B0604020202020204" pitchFamily="34" charset="0"/>
              <a:buChar char="•"/>
            </a:pPr>
            <a:endParaRPr lang="en-GB" sz="1800" b="0" dirty="0">
              <a:solidFill>
                <a:schemeClr val="tx1"/>
              </a:solidFill>
            </a:endParaRPr>
          </a:p>
          <a:p>
            <a:pPr>
              <a:lnSpc>
                <a:spcPct val="170000"/>
              </a:lnSpc>
            </a:pPr>
            <a:endParaRPr lang="en-GB" sz="1800" b="0" dirty="0">
              <a:solidFill>
                <a:schemeClr val="tx1"/>
              </a:solidFill>
            </a:endParaRPr>
          </a:p>
        </p:txBody>
      </p:sp>
    </p:spTree>
    <p:extLst>
      <p:ext uri="{BB962C8B-B14F-4D97-AF65-F5344CB8AC3E}">
        <p14:creationId xmlns:p14="http://schemas.microsoft.com/office/powerpoint/2010/main" val="1848423045"/>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5553</TotalTime>
  <Words>1625</Words>
  <Application>Microsoft Office PowerPoint</Application>
  <PresentationFormat>On-screen Show (4:3)</PresentationFormat>
  <Paragraphs>140</Paragraphs>
  <Slides>17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Regular</vt:lpstr>
      <vt:lpstr>Calibri</vt:lpstr>
      <vt:lpstr>Roboto</vt:lpstr>
      <vt:lpstr>Roboto Medium</vt:lpstr>
      <vt:lpstr>Roboto Regular</vt:lpstr>
      <vt:lpstr>Wingdings</vt:lpstr>
      <vt:lpstr>Introduction</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lpstr>Family friendly policies</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834</cp:revision>
  <dcterms:created xsi:type="dcterms:W3CDTF">2019-04-09T16:31:17Z</dcterms:created>
  <dcterms:modified xsi:type="dcterms:W3CDTF">2023-02-23T12:37:29Z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