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 id="2147483665" r:id="rId5"/>
  </p:sldMasterIdLst>
  <p:notesMasterIdLst>
    <p:notesMasterId r:id="rId20"/>
  </p:notesMasterIdLst>
  <p:sldIdLst>
    <p:sldId id="262" r:id="rId6"/>
    <p:sldId id="261" r:id="rId7"/>
    <p:sldId id="273" r:id="rId8"/>
    <p:sldId id="290" r:id="rId9"/>
    <p:sldId id="268" r:id="rId10"/>
    <p:sldId id="291" r:id="rId11"/>
    <p:sldId id="292" r:id="rId12"/>
    <p:sldId id="296" r:id="rId13"/>
    <p:sldId id="293" r:id="rId14"/>
    <p:sldId id="297" r:id="rId15"/>
    <p:sldId id="298" r:id="rId16"/>
    <p:sldId id="299" r:id="rId17"/>
    <p:sldId id="295" r:id="rId18"/>
    <p:sldId id="257" r:id="rId19"/>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9B60D7-1812-1659-F6B0-D5082A09EA25}" v="62" dt="2025-04-08T13:16:30.167"/>
    <p1510:client id="{BF828F4C-5E70-4EDE-933E-8B560057C633}" v="171" dt="2025-04-08T10:26:33.5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211" autoAdjust="0"/>
  </p:normalViewPr>
  <p:slideViewPr>
    <p:cSldViewPr snapToGrid="0">
      <p:cViewPr varScale="1">
        <p:scale>
          <a:sx n="72" d="100"/>
          <a:sy n="72" d="100"/>
        </p:scale>
        <p:origin x="1075" y="58"/>
      </p:cViewPr>
      <p:guideLst/>
    </p:cSldViewPr>
  </p:slideViewPr>
  <p:notesTextViewPr>
    <p:cViewPr>
      <p:scale>
        <a:sx n="1" d="1"/>
        <a:sy n="1" d="1"/>
      </p:scale>
      <p:origin x="0" y="-9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E4106D-D44D-49BD-8FDC-2D1684259F2C}" type="datetimeFigureOut">
              <a:t>4/8/2025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C9A2C2-3DC4-4391-8537-D13CB8B95CB6}" type="slidenum">
              <a:t>‹#›</a:t>
            </a:fld>
            <a:endParaRPr lang="en-GB"/>
          </a:p>
        </p:txBody>
      </p:sp>
    </p:spTree>
    <p:extLst>
      <p:ext uri="{BB962C8B-B14F-4D97-AF65-F5344CB8AC3E}">
        <p14:creationId xmlns:p14="http://schemas.microsoft.com/office/powerpoint/2010/main" val="3557237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0C9A2C2-3DC4-4391-8537-D13CB8B95CB6}" type="slidenum">
              <a:rPr lang="en-GB" smtClean="0"/>
              <a:t>1</a:t>
            </a:fld>
            <a:endParaRPr lang="en-GB"/>
          </a:p>
        </p:txBody>
      </p:sp>
    </p:spTree>
    <p:extLst>
      <p:ext uri="{BB962C8B-B14F-4D97-AF65-F5344CB8AC3E}">
        <p14:creationId xmlns:p14="http://schemas.microsoft.com/office/powerpoint/2010/main" val="4012986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GB" sz="1050" b="1" i="0" dirty="0">
                <a:solidFill>
                  <a:schemeClr val="tx1"/>
                </a:solidFill>
                <a:effectLst/>
                <a:latin typeface="+mn-lt"/>
              </a:rPr>
              <a:t>Use language that everyone can identify with. </a:t>
            </a:r>
            <a:r>
              <a:rPr lang="en-GB" sz="1050" b="0" i="0" dirty="0">
                <a:solidFill>
                  <a:schemeClr val="tx1"/>
                </a:solidFill>
                <a:effectLst/>
                <a:latin typeface="+mn-lt"/>
              </a:rPr>
              <a:t>As an example, people who use British Sign Language, and who identify as part of the deaf community, may prefer to be referred to as ‘Deaf’ with a capital ‘D’. Someone who has autism or dyslexia may prefer ‘neurodiverse’ or ‘autistic’ or ‘dyslexic’.  </a:t>
            </a:r>
          </a:p>
          <a:p>
            <a:pPr fontAlgn="base"/>
            <a:endParaRPr lang="en-GB" sz="1050" b="0" i="0" dirty="0">
              <a:solidFill>
                <a:schemeClr val="tx1"/>
              </a:solidFill>
              <a:effectLst/>
              <a:latin typeface="+mn-lt"/>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10</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3352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fontAlgn="base"/>
            <a:endParaRPr lang="en-GB" sz="1050" b="0" i="0" dirty="0">
              <a:solidFill>
                <a:schemeClr val="tx1"/>
              </a:solidFill>
              <a:effectLst/>
              <a:latin typeface="+mn-lt"/>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11</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73884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fontAlgn="base"/>
            <a:endParaRPr lang="en-GB" sz="1050" b="0" i="0" dirty="0">
              <a:solidFill>
                <a:schemeClr val="tx1"/>
              </a:solidFill>
              <a:effectLst/>
              <a:latin typeface="+mn-lt"/>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12</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5902684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0AD1F-5DE1-24E9-D642-FDF2486606DB}"/>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DA244467-F5B5-3551-BDFD-422F41CDB20E}"/>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914400" lvl="1" indent="-457200">
              <a:buClr>
                <a:srgbClr val="FF0000"/>
              </a:buClr>
              <a:buFont typeface="Arial" panose="020B0604020202020204" pitchFamily="34" charset="0"/>
              <a:buChar char="•"/>
            </a:pPr>
            <a:r>
              <a:rPr lang="en-GB" b="0" i="0">
                <a:solidFill>
                  <a:srgbClr val="000000"/>
                </a:solidFill>
                <a:effectLst/>
                <a:latin typeface="Calibri" panose="020F0502020204030204" pitchFamily="34" charset="0"/>
              </a:rPr>
              <a:t>A new starter applies within six weeks of their first day - Access to Work will cover the full grant cost. </a:t>
            </a:r>
          </a:p>
          <a:p>
            <a:pPr marL="914400" lvl="1" indent="-457200">
              <a:buClr>
                <a:srgbClr val="FF0000"/>
              </a:buClr>
              <a:buFont typeface="Arial" panose="020B0604020202020204" pitchFamily="34" charset="0"/>
              <a:buChar char="•"/>
            </a:pPr>
            <a:r>
              <a:rPr lang="en-GB" b="0" i="0">
                <a:solidFill>
                  <a:srgbClr val="000000"/>
                </a:solidFill>
                <a:effectLst/>
                <a:latin typeface="Calibri" panose="020F0502020204030204" pitchFamily="34" charset="0"/>
              </a:rPr>
              <a:t>Access to Work prioritises applications from those with an upcoming start date</a:t>
            </a:r>
          </a:p>
          <a:p>
            <a:pPr marL="914400" lvl="1" indent="-457200">
              <a:buClr>
                <a:srgbClr val="FF0000"/>
              </a:buClr>
              <a:buFont typeface="Arial" panose="020B0604020202020204" pitchFamily="34" charset="0"/>
              <a:buChar char="•"/>
            </a:pPr>
            <a:endParaRPr lang="en-GB" sz="2400" b="0" i="0">
              <a:solidFill>
                <a:srgbClr val="000000"/>
              </a:solidFill>
              <a:effectLst/>
              <a:latin typeface="Calibri" panose="020F0502020204030204" pitchFamily="34" charset="0"/>
              <a:cs typeface="Arial" panose="020B0604020202020204" pitchFamily="34" charset="0"/>
            </a:endParaRPr>
          </a:p>
          <a:p>
            <a:pPr marL="914400" lvl="1" indent="-457200">
              <a:buClr>
                <a:srgbClr val="FF0000"/>
              </a:buClr>
              <a:buFont typeface="Arial" panose="020B0604020202020204" pitchFamily="34" charset="0"/>
              <a:buChar char="•"/>
            </a:pPr>
            <a:r>
              <a:rPr lang="en-GB" sz="2400" b="0" i="0">
                <a:solidFill>
                  <a:srgbClr val="000000"/>
                </a:solidFill>
                <a:effectLst/>
                <a:latin typeface="Calibri" panose="020F0502020204030204" pitchFamily="34" charset="0"/>
                <a:cs typeface="Arial" panose="020B0604020202020204" pitchFamily="34" charset="0"/>
              </a:rPr>
              <a:t>Disability Toolkit is coming with more detailed guidance!</a:t>
            </a:r>
            <a:endParaRPr lang="en-GB" sz="2400">
              <a:cs typeface="Arial" panose="020B0604020202020204" pitchFamily="34" charset="0"/>
            </a:endParaRPr>
          </a:p>
        </p:txBody>
      </p:sp>
      <p:sp>
        <p:nvSpPr>
          <p:cNvPr id="4" name="Slide Number Placeholder 3">
            <a:extLst>
              <a:ext uri="{FF2B5EF4-FFF2-40B4-BE49-F238E27FC236}">
                <a16:creationId xmlns:a16="http://schemas.microsoft.com/office/drawing/2014/main" id="{60435982-9974-62AE-51C0-9515118DF95F}"/>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04E6EFB-F4EB-4694-A711-65C169508C27}" type="slidenum">
              <a:t>13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306002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Would drop-ins be helpful? </a:t>
            </a:r>
          </a:p>
        </p:txBody>
      </p:sp>
      <p:sp>
        <p:nvSpPr>
          <p:cNvPr id="4" name="Slide Number Placeholder 3"/>
          <p:cNvSpPr>
            <a:spLocks noGrp="1"/>
          </p:cNvSpPr>
          <p:nvPr>
            <p:ph type="sldNum" sz="quarter" idx="5"/>
          </p:nvPr>
        </p:nvSpPr>
        <p:spPr/>
        <p:txBody>
          <a:bodyPr/>
          <a:lstStyle/>
          <a:p>
            <a:fld id="{D0C9A2C2-3DC4-4391-8537-D13CB8B95CB6}" type="slidenum">
              <a:rPr lang="en-GB" smtClean="0"/>
              <a:t>14</a:t>
            </a:fld>
            <a:endParaRPr lang="en-GB"/>
          </a:p>
        </p:txBody>
      </p:sp>
    </p:spTree>
    <p:extLst>
      <p:ext uri="{BB962C8B-B14F-4D97-AF65-F5344CB8AC3E}">
        <p14:creationId xmlns:p14="http://schemas.microsoft.com/office/powerpoint/2010/main" val="464447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Point 3 - Line managers should always explore with their employees any reasonable adjustments that can be provided as soon as a disability, neurodivergence, health or mental health condition is disclosed.</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2</a:t>
            </a:fld>
            <a:endParaRPr lang="en-GB" sz="1200" b="0" i="0" u="none" strike="noStrike" kern="1200" cap="none" spc="0" baseline="0">
              <a:solidFill>
                <a:srgbClr val="000000"/>
              </a:solidFill>
              <a:uFillTx/>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Inclusive practices are also important for other protected characteristics, this session focusses on disability but it important to consider intersectionality too.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Being inclusive in practices is in line with the Social model of disability which purports that environments, systems and processes disable people rather than the conditions they have. Moving away from the medical model.</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682402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A lot of these may overlap! </a:t>
            </a:r>
          </a:p>
          <a:p>
            <a:pPr lvl="0"/>
            <a:endParaRPr lang="en-GB" dirty="0"/>
          </a:p>
          <a:p>
            <a:pPr lvl="0"/>
            <a:r>
              <a:rPr lang="en-GB" dirty="0"/>
              <a:t>Digital accessibility</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4</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819708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en-GB" dirty="0"/>
              <a:t>Inclusive working environments anticipate needs</a:t>
            </a:r>
          </a:p>
          <a:p>
            <a:pPr lvl="0"/>
            <a:endParaRPr lang="en-GB" dirty="0"/>
          </a:p>
          <a:p>
            <a:pPr lvl="0"/>
            <a:r>
              <a:rPr lang="en-GB" dirty="0"/>
              <a:t>Nosing – high contrast strips on stairs  </a:t>
            </a:r>
          </a:p>
          <a:p>
            <a:pPr lvl="0"/>
            <a:endParaRPr lang="en-GB" dirty="0"/>
          </a:p>
          <a:p>
            <a:pPr lvl="0"/>
            <a:r>
              <a:rPr lang="en-GB"/>
              <a:t>LSE is committed to equity, diversity and inclusion and to promoting a positive working culture which celebrates difference, challenges prejudice and ensures fairness</a:t>
            </a: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5</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75491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Listen to feedback, if adopting new systems and processes think about the possible impact on disabled colleagues.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If moving to new systems, give employees the chance to feed into planning and implementation where possible and give as much notice as possible!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Digital comms can advise on webpages accessibility</a:t>
            </a:r>
          </a:p>
          <a:p>
            <a:pPr lvl="0"/>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6</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5590346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cs typeface="Calibri"/>
              </a:rPr>
              <a:t>Work related stress and anxiety can occur for many reasons, including disability related reasons</a:t>
            </a:r>
            <a:endParaRPr lang="en-GB" dirty="0"/>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7</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742409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lvl="0"/>
            <a:r>
              <a:rPr lang="en-GB" dirty="0"/>
              <a:t>Clarity of what to expect is so crucial and ask if anyone has specific adjustments</a:t>
            </a:r>
          </a:p>
          <a:p>
            <a:pPr lvl="0"/>
            <a:r>
              <a:rPr lang="en-GB" dirty="0"/>
              <a:t>Presentations – share slides in advance! </a:t>
            </a:r>
          </a:p>
          <a:p>
            <a:pPr lvl="0"/>
            <a:r>
              <a:rPr lang="en-GB" dirty="0"/>
              <a:t>Avoid too much text</a:t>
            </a: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8</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856184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8DA15C-A8ED-D024-6EB3-1751AEA672E4}"/>
              </a:ext>
            </a:extLst>
          </p:cNvPr>
          <p:cNvSpPr>
            <a:spLocks noGrp="1" noRot="1" noChangeAspect="1"/>
          </p:cNvSpPr>
          <p:nvPr>
            <p:ph type="sldImg"/>
          </p:nvPr>
        </p:nvSpPr>
        <p:spPr>
          <a:xfrm>
            <a:off x="685800" y="1143000"/>
            <a:ext cx="5486400" cy="3086100"/>
          </a:xfrm>
          <a:noFill/>
          <a:ln w="12701">
            <a:solidFill>
              <a:srgbClr val="000000"/>
            </a:solidFill>
            <a:prstDash val="solid"/>
          </a:ln>
        </p:spPr>
      </p:sp>
      <p:sp>
        <p:nvSpPr>
          <p:cNvPr id="3" name="Notes Placeholder 2">
            <a:extLst>
              <a:ext uri="{FF2B5EF4-FFF2-40B4-BE49-F238E27FC236}">
                <a16:creationId xmlns:a16="http://schemas.microsoft.com/office/drawing/2014/main" id="{38F07C66-CAA5-748B-9834-96BBCC15FCEF}"/>
              </a:ext>
            </a:extLst>
          </p:cNvPr>
          <p:cNvSpPr txBox="1">
            <a:spLocks noGrp="1"/>
          </p:cNvSpPr>
          <p:nvPr>
            <p:ph type="body" sz="quarter" idx="1"/>
          </p:nvPr>
        </p:nvSpPr>
        <p:spPr>
          <a:xfrm>
            <a:off x="685800" y="4400549"/>
            <a:ext cx="5486400" cy="3600450"/>
          </a:xfrm>
          <a:noFill/>
          <a:ln>
            <a:noFill/>
          </a:ln>
        </p:spPr>
        <p:txBody>
          <a:bodyPr wrap="square" anchor="t" anchorCtr="0" compatLnSpc="1">
            <a:noAutofit/>
          </a:bodyPr>
          <a:lstStyle/>
          <a:p>
            <a:pPr fontAlgn="base"/>
            <a:r>
              <a:rPr lang="en-GB" sz="1200" b="0" i="0" dirty="0">
                <a:solidFill>
                  <a:schemeClr val="tx1"/>
                </a:solidFill>
                <a:effectLst/>
                <a:latin typeface="+mn-lt"/>
              </a:rPr>
              <a:t>Consider the audience and communication channels they use – agree with your team the best way to communicate updates for instance</a:t>
            </a:r>
          </a:p>
          <a:p>
            <a:pPr fontAlgn="base"/>
            <a:r>
              <a:rPr lang="en-GB" sz="1200" dirty="0">
                <a:solidFill>
                  <a:schemeClr val="tx1"/>
                </a:solidFill>
                <a:latin typeface="+mn-lt"/>
              </a:rPr>
              <a:t>Think about inclusive language – will anyone feel excluded?</a:t>
            </a:r>
          </a:p>
          <a:p>
            <a:pPr fontAlgn="base"/>
            <a:r>
              <a:rPr lang="en-GB" sz="1200" b="0" i="0" dirty="0">
                <a:solidFill>
                  <a:schemeClr val="tx1"/>
                </a:solidFill>
                <a:effectLst/>
                <a:latin typeface="+mn-lt"/>
              </a:rPr>
              <a:t>Writing styles – clear and concise</a:t>
            </a:r>
          </a:p>
          <a:p>
            <a:pPr fontAlgn="base"/>
            <a:r>
              <a:rPr lang="en-GB" sz="1200" dirty="0">
                <a:solidFill>
                  <a:schemeClr val="tx1"/>
                </a:solidFill>
                <a:latin typeface="+mn-lt"/>
              </a:rPr>
              <a:t>Colours and fonts – 12 font, sans serif – make sure your team knows what they should use</a:t>
            </a:r>
            <a:endParaRPr lang="en-GB" sz="1050" b="0" i="0" dirty="0">
              <a:solidFill>
                <a:schemeClr val="tx1"/>
              </a:solidFill>
              <a:effectLst/>
              <a:latin typeface="+mn-lt"/>
            </a:endParaRPr>
          </a:p>
        </p:txBody>
      </p:sp>
      <p:sp>
        <p:nvSpPr>
          <p:cNvPr id="4" name="Slide Number Placeholder 3">
            <a:extLst>
              <a:ext uri="{FF2B5EF4-FFF2-40B4-BE49-F238E27FC236}">
                <a16:creationId xmlns:a16="http://schemas.microsoft.com/office/drawing/2014/main" id="{4599333D-0116-FFD9-B6EE-E6EFBC32F3D9}"/>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975A084-8E44-4A64-AD5D-E4687F13F5FA}" type="slidenum">
              <a:t>9</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201504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52AC4-7804-E5A1-ED65-BFFAA807087A}"/>
              </a:ext>
            </a:extLst>
          </p:cNvPr>
          <p:cNvSpPr txBox="1">
            <a:spLocks noGrp="1"/>
          </p:cNvSpPr>
          <p:nvPr>
            <p:ph type="title"/>
          </p:nvPr>
        </p:nvSpPr>
        <p:spPr>
          <a:xfrm>
            <a:off x="1019171" y="1304921"/>
            <a:ext cx="10153653" cy="1214158"/>
          </a:xfrm>
        </p:spPr>
        <p:txBody>
          <a:bodyPr lIns="90004" tIns="0" rIns="0" bIns="0" anchor="b"/>
          <a:lstStyle>
            <a:lvl1pPr>
              <a:defRPr sz="4400" b="1">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382DAC33-4431-A17B-71D1-D1AC0BBDF886}"/>
              </a:ext>
            </a:extLst>
          </p:cNvPr>
          <p:cNvSpPr txBox="1">
            <a:spLocks noGrp="1"/>
          </p:cNvSpPr>
          <p:nvPr>
            <p:ph type="subTitle" idx="4294967295"/>
          </p:nvPr>
        </p:nvSpPr>
        <p:spPr>
          <a:xfrm>
            <a:off x="1019171" y="2715073"/>
            <a:ext cx="10153653" cy="468154"/>
          </a:xfrm>
        </p:spPr>
        <p:txBody>
          <a:bodyPr/>
          <a:lstStyle>
            <a:lvl1pPr marL="0">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9FA4760F-4B3F-2216-E7A6-B2880025B195}"/>
              </a:ext>
            </a:extLst>
          </p:cNvPr>
          <p:cNvSpPr txBox="1">
            <a:spLocks noGrp="1"/>
          </p:cNvSpPr>
          <p:nvPr>
            <p:ph type="body" idx="4294967295"/>
          </p:nvPr>
        </p:nvSpPr>
        <p:spPr>
          <a:xfrm>
            <a:off x="1019171" y="3594314"/>
            <a:ext cx="10153653" cy="2092384"/>
          </a:xfrm>
        </p:spPr>
        <p:txBody>
          <a:bodyPr>
            <a:noAutofit/>
          </a:bodyPr>
          <a:lstStyle>
            <a:lvl1pPr marL="0" defTabSz="685800">
              <a:lnSpc>
                <a:spcPts val="1800"/>
              </a:lnSpc>
              <a:spcBef>
                <a:spcPts val="450"/>
              </a:spcBef>
              <a:defRPr lang="en-GB" sz="1600">
                <a:latin typeface="Arial" pitchFamily="34"/>
                <a:cs typeface="Arial" pitchFamily="34"/>
              </a:defRPr>
            </a:lvl1pPr>
            <a:lvl2pPr marL="0" lvl="0" indent="0" defTabSz="685800">
              <a:lnSpc>
                <a:spcPts val="1800"/>
              </a:lnSpc>
              <a:spcBef>
                <a:spcPts val="450"/>
              </a:spcBef>
              <a:buNone/>
              <a:tabLst/>
              <a:defRPr lang="en-GB" sz="1600">
                <a:latin typeface="Arial" pitchFamily="34"/>
                <a:cs typeface="Arial" pitchFamily="34"/>
              </a:defRPr>
            </a:lvl2pPr>
            <a:lvl3pPr marL="0" lvl="0" indent="0" defTabSz="685800">
              <a:lnSpc>
                <a:spcPts val="1800"/>
              </a:lnSpc>
              <a:spcBef>
                <a:spcPts val="450"/>
              </a:spcBef>
              <a:buNone/>
              <a:tabLst/>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77FF936F-6451-EB0C-FF9F-ACF721D09915}"/>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5277EAFB-225E-85BF-B2A6-09656AD0ED5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46ECB3A3-E76E-965C-F7C9-152162884C21}"/>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cs typeface="Arial" pitchFamily="34"/>
              </a:defRPr>
            </a:lvl1pPr>
          </a:lstStyle>
          <a:p>
            <a:pPr lvl="0"/>
            <a:r>
              <a:rPr lang="en-US"/>
              <a:t>@LSE/</a:t>
            </a:r>
          </a:p>
        </p:txBody>
      </p:sp>
    </p:spTree>
    <p:extLst>
      <p:ext uri="{BB962C8B-B14F-4D97-AF65-F5344CB8AC3E}">
        <p14:creationId xmlns:p14="http://schemas.microsoft.com/office/powerpoint/2010/main" val="11353477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3E45F-CCA5-D913-C24C-EBFD7B375060}"/>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A1C87B25-5078-D6C0-C0B6-DC0D56FEF785}"/>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210B5421-066A-6756-AF70-51DD82E84E59}"/>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D33A399D-51D8-9515-ADE8-7F6BC4DE8508}"/>
              </a:ext>
            </a:extLst>
          </p:cNvPr>
          <p:cNvSpPr txBox="1">
            <a:spLocks noGrp="1"/>
          </p:cNvSpPr>
          <p:nvPr>
            <p:ph type="dt" sz="half" idx="7"/>
          </p:nvPr>
        </p:nvSpPr>
        <p:spPr/>
        <p:txBody>
          <a:bodyPr/>
          <a:lstStyle>
            <a:lvl1pPr>
              <a:defRPr/>
            </a:lvl1pPr>
          </a:lstStyle>
          <a:p>
            <a:pPr lvl="0"/>
            <a:fld id="{983B8EA0-1354-4E64-8A8F-0FC1023DD71E}" type="datetime1">
              <a:rPr lang="en-GB"/>
              <a:pPr lvl="0"/>
              <a:t>08/04/2025</a:t>
            </a:fld>
            <a:endParaRPr lang="en-GB"/>
          </a:p>
        </p:txBody>
      </p:sp>
      <p:sp>
        <p:nvSpPr>
          <p:cNvPr id="6" name="Footer Placeholder 5">
            <a:extLst>
              <a:ext uri="{FF2B5EF4-FFF2-40B4-BE49-F238E27FC236}">
                <a16:creationId xmlns:a16="http://schemas.microsoft.com/office/drawing/2014/main" id="{25B8554B-C177-36AC-2F7E-51C27115C880}"/>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C4D49E9B-3564-0B30-8E43-0D752EFA53AB}"/>
              </a:ext>
            </a:extLst>
          </p:cNvPr>
          <p:cNvSpPr txBox="1">
            <a:spLocks noGrp="1"/>
          </p:cNvSpPr>
          <p:nvPr>
            <p:ph type="sldNum" sz="quarter" idx="8"/>
          </p:nvPr>
        </p:nvSpPr>
        <p:spPr/>
        <p:txBody>
          <a:bodyPr/>
          <a:lstStyle>
            <a:lvl1pPr>
              <a:defRPr/>
            </a:lvl1pPr>
          </a:lstStyle>
          <a:p>
            <a:pPr lvl="0"/>
            <a:fld id="{DA90C345-31FC-4413-A38A-A987B96DF612}" type="slidenum">
              <a:t>‹#›</a:t>
            </a:fld>
            <a:endParaRPr lang="en-GB"/>
          </a:p>
        </p:txBody>
      </p:sp>
    </p:spTree>
    <p:extLst>
      <p:ext uri="{BB962C8B-B14F-4D97-AF65-F5344CB8AC3E}">
        <p14:creationId xmlns:p14="http://schemas.microsoft.com/office/powerpoint/2010/main" val="48520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BFB38-E84F-360C-9AA1-EC15829C519F}"/>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3BD1C5A0-C64A-1C67-9D04-0336CBF90B73}"/>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B09FB5-4E0F-B0C0-BDA1-BF0BF5AF1395}"/>
              </a:ext>
            </a:extLst>
          </p:cNvPr>
          <p:cNvSpPr txBox="1">
            <a:spLocks noGrp="1"/>
          </p:cNvSpPr>
          <p:nvPr>
            <p:ph type="dt" sz="half" idx="7"/>
          </p:nvPr>
        </p:nvSpPr>
        <p:spPr/>
        <p:txBody>
          <a:bodyPr/>
          <a:lstStyle>
            <a:lvl1pPr>
              <a:defRPr/>
            </a:lvl1pPr>
          </a:lstStyle>
          <a:p>
            <a:pPr lvl="0"/>
            <a:fld id="{28ED2031-5866-4D19-9A45-13EC5D577F4D}" type="datetime1">
              <a:rPr lang="en-GB"/>
              <a:pPr lvl="0"/>
              <a:t>08/04/2025</a:t>
            </a:fld>
            <a:endParaRPr lang="en-GB"/>
          </a:p>
        </p:txBody>
      </p:sp>
      <p:sp>
        <p:nvSpPr>
          <p:cNvPr id="5" name="Footer Placeholder 4">
            <a:extLst>
              <a:ext uri="{FF2B5EF4-FFF2-40B4-BE49-F238E27FC236}">
                <a16:creationId xmlns:a16="http://schemas.microsoft.com/office/drawing/2014/main" id="{311E0FCA-2459-BEF8-3442-506E55E4C1A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53B639B-A471-1F91-7BB9-3E2E7D70F047}"/>
              </a:ext>
            </a:extLst>
          </p:cNvPr>
          <p:cNvSpPr txBox="1">
            <a:spLocks noGrp="1"/>
          </p:cNvSpPr>
          <p:nvPr>
            <p:ph type="sldNum" sz="quarter" idx="8"/>
          </p:nvPr>
        </p:nvSpPr>
        <p:spPr/>
        <p:txBody>
          <a:bodyPr/>
          <a:lstStyle>
            <a:lvl1pPr>
              <a:defRPr/>
            </a:lvl1pPr>
          </a:lstStyle>
          <a:p>
            <a:pPr lvl="0"/>
            <a:fld id="{00B1AD5A-2478-4015-9862-B5DB9CDFB91B}" type="slidenum">
              <a:t>‹#›</a:t>
            </a:fld>
            <a:endParaRPr lang="en-GB"/>
          </a:p>
        </p:txBody>
      </p:sp>
    </p:spTree>
    <p:extLst>
      <p:ext uri="{BB962C8B-B14F-4D97-AF65-F5344CB8AC3E}">
        <p14:creationId xmlns:p14="http://schemas.microsoft.com/office/powerpoint/2010/main" val="2145605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F2E0C-01FF-485A-F602-2177EE255E58}"/>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06F17A9C-3B6C-D4AB-FC80-DC1B4CD38A2C}"/>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ACAD46-9BD2-3064-AA07-F3E864D85543}"/>
              </a:ext>
            </a:extLst>
          </p:cNvPr>
          <p:cNvSpPr txBox="1">
            <a:spLocks noGrp="1"/>
          </p:cNvSpPr>
          <p:nvPr>
            <p:ph type="dt" sz="half" idx="7"/>
          </p:nvPr>
        </p:nvSpPr>
        <p:spPr/>
        <p:txBody>
          <a:bodyPr/>
          <a:lstStyle>
            <a:lvl1pPr>
              <a:defRPr/>
            </a:lvl1pPr>
          </a:lstStyle>
          <a:p>
            <a:pPr lvl="0"/>
            <a:fld id="{40B4B14B-AA76-4E2A-820C-AD8EBAA362DD}" type="datetime1">
              <a:rPr lang="en-GB"/>
              <a:pPr lvl="0"/>
              <a:t>08/04/2025</a:t>
            </a:fld>
            <a:endParaRPr lang="en-GB"/>
          </a:p>
        </p:txBody>
      </p:sp>
      <p:sp>
        <p:nvSpPr>
          <p:cNvPr id="5" name="Footer Placeholder 4">
            <a:extLst>
              <a:ext uri="{FF2B5EF4-FFF2-40B4-BE49-F238E27FC236}">
                <a16:creationId xmlns:a16="http://schemas.microsoft.com/office/drawing/2014/main" id="{7053F0D8-00AE-BFC2-E13E-F90D50DF1554}"/>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0F5D6A6-F972-3A07-A68E-017AC63C5B70}"/>
              </a:ext>
            </a:extLst>
          </p:cNvPr>
          <p:cNvSpPr txBox="1">
            <a:spLocks noGrp="1"/>
          </p:cNvSpPr>
          <p:nvPr>
            <p:ph type="sldNum" sz="quarter" idx="8"/>
          </p:nvPr>
        </p:nvSpPr>
        <p:spPr/>
        <p:txBody>
          <a:bodyPr/>
          <a:lstStyle>
            <a:lvl1pPr>
              <a:defRPr/>
            </a:lvl1pPr>
          </a:lstStyle>
          <a:p>
            <a:pPr lvl="0"/>
            <a:fld id="{0431C381-850B-45EA-9242-78A04EF3CDC1}" type="slidenum">
              <a:t>‹#›</a:t>
            </a:fld>
            <a:endParaRPr lang="en-GB"/>
          </a:p>
        </p:txBody>
      </p:sp>
    </p:spTree>
    <p:extLst>
      <p:ext uri="{BB962C8B-B14F-4D97-AF65-F5344CB8AC3E}">
        <p14:creationId xmlns:p14="http://schemas.microsoft.com/office/powerpoint/2010/main" val="1879654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68D72-132B-EECF-8923-64ABE01391FE}"/>
              </a:ext>
            </a:extLst>
          </p:cNvPr>
          <p:cNvSpPr txBox="1">
            <a:spLocks noGrp="1"/>
          </p:cNvSpPr>
          <p:nvPr>
            <p:ph type="title"/>
          </p:nvPr>
        </p:nvSpPr>
        <p:spPr>
          <a:xfrm>
            <a:off x="1019171" y="1304921"/>
            <a:ext cx="10153653" cy="1214158"/>
          </a:xfrm>
        </p:spPr>
        <p:txBody>
          <a:bodyPr lIns="90004" tIns="0" rIns="0" bIns="0" anchor="b"/>
          <a:lstStyle>
            <a:lvl1pPr>
              <a:defRPr b="1">
                <a:solidFill>
                  <a:srgbClr val="E0112B"/>
                </a:solidFill>
                <a:latin typeface="Arial" pitchFamily="34"/>
                <a:ea typeface="Roboto" pitchFamily="2"/>
                <a:cs typeface="Arial" pitchFamily="34"/>
              </a:defRPr>
            </a:lvl1pPr>
          </a:lstStyle>
          <a:p>
            <a:pPr lvl="0"/>
            <a:r>
              <a:rPr lang="en-US"/>
              <a:t>Title of presentation 44pt</a:t>
            </a:r>
          </a:p>
        </p:txBody>
      </p:sp>
      <p:sp>
        <p:nvSpPr>
          <p:cNvPr id="3" name="Subtitle 2">
            <a:extLst>
              <a:ext uri="{FF2B5EF4-FFF2-40B4-BE49-F238E27FC236}">
                <a16:creationId xmlns:a16="http://schemas.microsoft.com/office/drawing/2014/main" id="{58098CBC-196E-198B-05A3-D2492ACEB18B}"/>
              </a:ext>
            </a:extLst>
          </p:cNvPr>
          <p:cNvSpPr txBox="1">
            <a:spLocks noGrp="1"/>
          </p:cNvSpPr>
          <p:nvPr>
            <p:ph type="subTitle" idx="4294967295"/>
          </p:nvPr>
        </p:nvSpPr>
        <p:spPr>
          <a:xfrm>
            <a:off x="1019171" y="2715073"/>
            <a:ext cx="10153653" cy="468154"/>
          </a:xfrm>
        </p:spPr>
        <p:txBody>
          <a:bodyPr/>
          <a:lstStyle>
            <a:lvl1pPr marL="0" indent="0">
              <a:buNone/>
              <a:defRPr sz="2400" cap="all">
                <a:latin typeface="Arial" pitchFamily="34"/>
                <a:cs typeface="Arial" pitchFamily="34"/>
              </a:defRPr>
            </a:lvl1pPr>
          </a:lstStyle>
          <a:p>
            <a:pPr lvl="0"/>
            <a:r>
              <a:rPr lang="en-US"/>
              <a:t>Subtitle 24pt</a:t>
            </a:r>
            <a:endParaRPr lang="en-GB"/>
          </a:p>
        </p:txBody>
      </p:sp>
      <p:sp>
        <p:nvSpPr>
          <p:cNvPr id="4" name="Text Placeholder 10">
            <a:extLst>
              <a:ext uri="{FF2B5EF4-FFF2-40B4-BE49-F238E27FC236}">
                <a16:creationId xmlns:a16="http://schemas.microsoft.com/office/drawing/2014/main" id="{CCA7FBF8-DDED-6750-554E-DEA9FE24CBBE}"/>
              </a:ext>
            </a:extLst>
          </p:cNvPr>
          <p:cNvSpPr txBox="1">
            <a:spLocks noGrp="1"/>
          </p:cNvSpPr>
          <p:nvPr>
            <p:ph type="body" idx="4294967295"/>
          </p:nvPr>
        </p:nvSpPr>
        <p:spPr>
          <a:xfrm>
            <a:off x="1019171" y="3594314"/>
            <a:ext cx="10153653" cy="2092384"/>
          </a:xfrm>
        </p:spPr>
        <p:txBody>
          <a:bodyPr>
            <a:noAutofit/>
          </a:bodyPr>
          <a:lstStyle>
            <a:lvl1pPr marL="0" indent="0" defTabSz="685800">
              <a:lnSpc>
                <a:spcPts val="1800"/>
              </a:lnSpc>
              <a:spcBef>
                <a:spcPts val="450"/>
              </a:spcBef>
              <a:buNone/>
              <a:defRPr lang="en-GB" sz="1600">
                <a:latin typeface="Arial" pitchFamily="34"/>
                <a:cs typeface="Arial" pitchFamily="34"/>
              </a:defRPr>
            </a:lvl1pPr>
            <a:lvl2pPr marL="0" lvl="0" indent="0" defTabSz="685800">
              <a:lnSpc>
                <a:spcPts val="1800"/>
              </a:lnSpc>
              <a:spcBef>
                <a:spcPts val="450"/>
              </a:spcBef>
              <a:buNone/>
              <a:defRPr lang="en-GB" sz="1600">
                <a:latin typeface="Arial" pitchFamily="34"/>
                <a:cs typeface="Arial" pitchFamily="34"/>
              </a:defRPr>
            </a:lvl2pPr>
            <a:lvl3pPr marL="0" lvl="0" indent="0" defTabSz="685800">
              <a:lnSpc>
                <a:spcPts val="1800"/>
              </a:lnSpc>
              <a:spcBef>
                <a:spcPts val="450"/>
              </a:spcBef>
              <a:buNone/>
              <a:defRPr lang="en-GB" sz="1600">
                <a:latin typeface="Arial" pitchFamily="34"/>
                <a:cs typeface="Arial" pitchFamily="34"/>
              </a:defRPr>
            </a:lvl3pPr>
          </a:lstStyle>
          <a:p>
            <a:pPr lvl="0"/>
            <a:r>
              <a:rPr lang="en-GB"/>
              <a:t>Speakers: [Title Forname Surname], [Department], [LSE] or [Institution]</a:t>
            </a:r>
          </a:p>
          <a:p>
            <a:pPr lvl="0"/>
            <a:endParaRPr lang="en-GB"/>
          </a:p>
          <a:p>
            <a:pPr lvl="0"/>
            <a:r>
              <a:rPr lang="en-GB"/>
              <a:t>Chair:        [Title Forname Surname], [Department], [LSE] or [Institution]</a:t>
            </a:r>
          </a:p>
        </p:txBody>
      </p:sp>
      <p:sp>
        <p:nvSpPr>
          <p:cNvPr id="5" name="Text Placeholder 12">
            <a:extLst>
              <a:ext uri="{FF2B5EF4-FFF2-40B4-BE49-F238E27FC236}">
                <a16:creationId xmlns:a16="http://schemas.microsoft.com/office/drawing/2014/main" id="{6566B4FD-D47D-A031-B0BB-D41C9C36AA1E}"/>
              </a:ext>
            </a:extLst>
          </p:cNvPr>
          <p:cNvSpPr txBox="1">
            <a:spLocks noGrp="1"/>
          </p:cNvSpPr>
          <p:nvPr>
            <p:ph type="body" idx="4294967295"/>
          </p:nvPr>
        </p:nvSpPr>
        <p:spPr>
          <a:xfrm>
            <a:off x="307357" y="5893152"/>
            <a:ext cx="3236153" cy="279440"/>
          </a:xfrm>
        </p:spPr>
        <p:txBody>
          <a:bodyPr lIns="0" tIns="0" rIns="0" bIns="0"/>
          <a:lstStyle>
            <a:lvl1pPr>
              <a:defRPr sz="1500" b="1">
                <a:solidFill>
                  <a:srgbClr val="E0112B"/>
                </a:solidFill>
                <a:latin typeface="Arial" pitchFamily="34"/>
                <a:ea typeface="Roboto" pitchFamily="2"/>
                <a:cs typeface="Arial" pitchFamily="34"/>
              </a:defRPr>
            </a:lvl1pPr>
          </a:lstStyle>
          <a:p>
            <a:pPr lvl="0"/>
            <a:r>
              <a:rPr lang="en-US"/>
              <a:t>lse.ac.uk/department</a:t>
            </a:r>
          </a:p>
        </p:txBody>
      </p:sp>
      <p:sp>
        <p:nvSpPr>
          <p:cNvPr id="6" name="Text Placeholder 18">
            <a:extLst>
              <a:ext uri="{FF2B5EF4-FFF2-40B4-BE49-F238E27FC236}">
                <a16:creationId xmlns:a16="http://schemas.microsoft.com/office/drawing/2014/main" id="{D9F6FAD9-AF4D-78EF-FD4F-089A05BB01D5}"/>
              </a:ext>
            </a:extLst>
          </p:cNvPr>
          <p:cNvSpPr txBox="1">
            <a:spLocks noGrp="1"/>
          </p:cNvSpPr>
          <p:nvPr>
            <p:ph type="body" idx="4294967295"/>
          </p:nvPr>
        </p:nvSpPr>
        <p:spPr>
          <a:xfrm>
            <a:off x="6096003" y="6195416"/>
            <a:ext cx="5613785" cy="440055"/>
          </a:xfrm>
        </p:spPr>
        <p:txBody>
          <a:bodyPr anchor="ctr"/>
          <a:lstStyle>
            <a:lvl1pPr algn="r">
              <a:defRPr sz="1800">
                <a:latin typeface="Arial" pitchFamily="34"/>
                <a:cs typeface="Arial" pitchFamily="34"/>
              </a:defRPr>
            </a:lvl1pPr>
          </a:lstStyle>
          <a:p>
            <a:pPr lvl="0"/>
            <a:r>
              <a:rPr lang="en-US"/>
              <a:t>Department/Institute/Centre name  </a:t>
            </a:r>
          </a:p>
        </p:txBody>
      </p:sp>
      <p:sp>
        <p:nvSpPr>
          <p:cNvPr id="7" name="Text Placeholder 12">
            <a:extLst>
              <a:ext uri="{FF2B5EF4-FFF2-40B4-BE49-F238E27FC236}">
                <a16:creationId xmlns:a16="http://schemas.microsoft.com/office/drawing/2014/main" id="{7F83C9B2-D4C4-6ADB-483F-30ABEE14A633}"/>
              </a:ext>
            </a:extLst>
          </p:cNvPr>
          <p:cNvSpPr txBox="1">
            <a:spLocks noGrp="1"/>
          </p:cNvSpPr>
          <p:nvPr>
            <p:ph type="body" idx="4294967295"/>
          </p:nvPr>
        </p:nvSpPr>
        <p:spPr>
          <a:xfrm>
            <a:off x="304796" y="6166201"/>
            <a:ext cx="3236262" cy="243166"/>
          </a:xfrm>
        </p:spPr>
        <p:txBody>
          <a:bodyPr lIns="0" tIns="0" rIns="0" bIns="0"/>
          <a:lstStyle>
            <a:lvl1pPr>
              <a:defRPr sz="1100">
                <a:solidFill>
                  <a:srgbClr val="E0112B"/>
                </a:solidFill>
                <a:latin typeface="Arial" pitchFamily="34"/>
                <a:ea typeface="Roboto" pitchFamily="2"/>
                <a:cs typeface="Arial" pitchFamily="34"/>
              </a:defRPr>
            </a:lvl1pPr>
          </a:lstStyle>
          <a:p>
            <a:pPr lvl="0"/>
            <a:r>
              <a:rPr lang="en-US"/>
              <a:t>@LSE/</a:t>
            </a:r>
          </a:p>
        </p:txBody>
      </p:sp>
    </p:spTree>
    <p:extLst>
      <p:ext uri="{BB962C8B-B14F-4D97-AF65-F5344CB8AC3E}">
        <p14:creationId xmlns:p14="http://schemas.microsoft.com/office/powerpoint/2010/main" val="835214473"/>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61CB9-56BE-55A3-8379-87EA11F84181}"/>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D0D485BD-0635-D6A6-C8E7-DBE412068822}"/>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2F68682E-1968-8922-2480-CECB3E103D77}"/>
              </a:ext>
            </a:extLst>
          </p:cNvPr>
          <p:cNvSpPr txBox="1">
            <a:spLocks noGrp="1"/>
          </p:cNvSpPr>
          <p:nvPr>
            <p:ph type="dt" sz="half" idx="7"/>
          </p:nvPr>
        </p:nvSpPr>
        <p:spPr/>
        <p:txBody>
          <a:bodyPr/>
          <a:lstStyle>
            <a:lvl1pPr>
              <a:defRPr/>
            </a:lvl1pPr>
          </a:lstStyle>
          <a:p>
            <a:pPr lvl="0"/>
            <a:fld id="{09601842-3CC6-48EB-8549-684CD5B55CCC}" type="datetime1">
              <a:rPr lang="en-GB"/>
              <a:pPr lvl="0"/>
              <a:t>08/04/2025</a:t>
            </a:fld>
            <a:endParaRPr lang="en-GB"/>
          </a:p>
        </p:txBody>
      </p:sp>
      <p:sp>
        <p:nvSpPr>
          <p:cNvPr id="5" name="Footer Placeholder 4">
            <a:extLst>
              <a:ext uri="{FF2B5EF4-FFF2-40B4-BE49-F238E27FC236}">
                <a16:creationId xmlns:a16="http://schemas.microsoft.com/office/drawing/2014/main" id="{25BA0276-DC83-BDBF-0F6D-DD9EDB7F792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E06841F6-A326-64C2-5129-BDF9478CE547}"/>
              </a:ext>
            </a:extLst>
          </p:cNvPr>
          <p:cNvSpPr txBox="1">
            <a:spLocks noGrp="1"/>
          </p:cNvSpPr>
          <p:nvPr>
            <p:ph type="sldNum" sz="quarter" idx="8"/>
          </p:nvPr>
        </p:nvSpPr>
        <p:spPr/>
        <p:txBody>
          <a:bodyPr/>
          <a:lstStyle>
            <a:lvl1pPr>
              <a:defRPr/>
            </a:lvl1pPr>
          </a:lstStyle>
          <a:p>
            <a:pPr lvl="0"/>
            <a:fld id="{34476099-848A-4844-8A04-76CF61F643D3}" type="slidenum">
              <a:t>‹#›</a:t>
            </a:fld>
            <a:endParaRPr lang="en-GB"/>
          </a:p>
        </p:txBody>
      </p:sp>
    </p:spTree>
    <p:extLst>
      <p:ext uri="{BB962C8B-B14F-4D97-AF65-F5344CB8AC3E}">
        <p14:creationId xmlns:p14="http://schemas.microsoft.com/office/powerpoint/2010/main" val="774148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7822A-23E3-0BFB-5715-455D9E62A3D1}"/>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087A76CB-2D8D-FBF8-A0A0-CAEB173C7F5C}"/>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7C6BBD-9A59-9DBE-643F-6D5DC075BED1}"/>
              </a:ext>
            </a:extLst>
          </p:cNvPr>
          <p:cNvSpPr txBox="1">
            <a:spLocks noGrp="1"/>
          </p:cNvSpPr>
          <p:nvPr>
            <p:ph type="dt" sz="half" idx="7"/>
          </p:nvPr>
        </p:nvSpPr>
        <p:spPr/>
        <p:txBody>
          <a:bodyPr/>
          <a:lstStyle>
            <a:lvl1pPr>
              <a:defRPr/>
            </a:lvl1pPr>
          </a:lstStyle>
          <a:p>
            <a:pPr lvl="0"/>
            <a:fld id="{9A360AD8-2321-4858-AD3A-4129064D0321}" type="datetime1">
              <a:rPr lang="en-GB"/>
              <a:pPr lvl="0"/>
              <a:t>08/04/2025</a:t>
            </a:fld>
            <a:endParaRPr lang="en-GB"/>
          </a:p>
        </p:txBody>
      </p:sp>
      <p:sp>
        <p:nvSpPr>
          <p:cNvPr id="5" name="Footer Placeholder 4">
            <a:extLst>
              <a:ext uri="{FF2B5EF4-FFF2-40B4-BE49-F238E27FC236}">
                <a16:creationId xmlns:a16="http://schemas.microsoft.com/office/drawing/2014/main" id="{024067BE-3F78-AE1D-99CB-3CF5AC879785}"/>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9485A87-40EF-FD9A-62E0-753E61083A00}"/>
              </a:ext>
            </a:extLst>
          </p:cNvPr>
          <p:cNvSpPr txBox="1">
            <a:spLocks noGrp="1"/>
          </p:cNvSpPr>
          <p:nvPr>
            <p:ph type="sldNum" sz="quarter" idx="8"/>
          </p:nvPr>
        </p:nvSpPr>
        <p:spPr/>
        <p:txBody>
          <a:bodyPr/>
          <a:lstStyle>
            <a:lvl1pPr>
              <a:defRPr/>
            </a:lvl1pPr>
          </a:lstStyle>
          <a:p>
            <a:pPr lvl="0"/>
            <a:fld id="{A3E56AC0-56C8-48AC-9DF6-11D022A1EAF9}" type="slidenum">
              <a:t>‹#›</a:t>
            </a:fld>
            <a:endParaRPr lang="en-GB"/>
          </a:p>
        </p:txBody>
      </p:sp>
    </p:spTree>
    <p:extLst>
      <p:ext uri="{BB962C8B-B14F-4D97-AF65-F5344CB8AC3E}">
        <p14:creationId xmlns:p14="http://schemas.microsoft.com/office/powerpoint/2010/main" val="2997368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DC46F-1B8D-3A4C-BF7D-0D206A5D8424}"/>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7AA2571D-F141-CE40-41A3-C959E29CC06B}"/>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AD39663E-53BC-69B9-CEFF-89CA2EF24B8F}"/>
              </a:ext>
            </a:extLst>
          </p:cNvPr>
          <p:cNvSpPr txBox="1">
            <a:spLocks noGrp="1"/>
          </p:cNvSpPr>
          <p:nvPr>
            <p:ph type="dt" sz="half" idx="7"/>
          </p:nvPr>
        </p:nvSpPr>
        <p:spPr/>
        <p:txBody>
          <a:bodyPr/>
          <a:lstStyle>
            <a:lvl1pPr>
              <a:defRPr/>
            </a:lvl1pPr>
          </a:lstStyle>
          <a:p>
            <a:pPr lvl="0"/>
            <a:fld id="{712B39F3-091D-431F-ACB9-E9C63E80C488}" type="datetime1">
              <a:rPr lang="en-GB"/>
              <a:pPr lvl="0"/>
              <a:t>08/04/2025</a:t>
            </a:fld>
            <a:endParaRPr lang="en-GB"/>
          </a:p>
        </p:txBody>
      </p:sp>
      <p:sp>
        <p:nvSpPr>
          <p:cNvPr id="5" name="Footer Placeholder 4">
            <a:extLst>
              <a:ext uri="{FF2B5EF4-FFF2-40B4-BE49-F238E27FC236}">
                <a16:creationId xmlns:a16="http://schemas.microsoft.com/office/drawing/2014/main" id="{5B4D2044-3392-56BA-CBA0-E49D85B6E82C}"/>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81F86C5-F27D-A084-1C53-E8C7DA656946}"/>
              </a:ext>
            </a:extLst>
          </p:cNvPr>
          <p:cNvSpPr txBox="1">
            <a:spLocks noGrp="1"/>
          </p:cNvSpPr>
          <p:nvPr>
            <p:ph type="sldNum" sz="quarter" idx="8"/>
          </p:nvPr>
        </p:nvSpPr>
        <p:spPr/>
        <p:txBody>
          <a:bodyPr/>
          <a:lstStyle>
            <a:lvl1pPr>
              <a:defRPr/>
            </a:lvl1pPr>
          </a:lstStyle>
          <a:p>
            <a:pPr lvl="0"/>
            <a:fld id="{3BD2FD65-7C5E-43BE-894E-95DA02B25D13}" type="slidenum">
              <a:t>‹#›</a:t>
            </a:fld>
            <a:endParaRPr lang="en-GB"/>
          </a:p>
        </p:txBody>
      </p:sp>
    </p:spTree>
    <p:extLst>
      <p:ext uri="{BB962C8B-B14F-4D97-AF65-F5344CB8AC3E}">
        <p14:creationId xmlns:p14="http://schemas.microsoft.com/office/powerpoint/2010/main" val="3788363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CEF5C-DD23-9F93-5AF7-85B033765202}"/>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BC04061E-4398-9D0F-830D-8DE1D7A67148}"/>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1C235C-893F-A6FE-B529-C4CE755A671D}"/>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E95836-F4AF-0679-09F9-913168913DF8}"/>
              </a:ext>
            </a:extLst>
          </p:cNvPr>
          <p:cNvSpPr txBox="1">
            <a:spLocks noGrp="1"/>
          </p:cNvSpPr>
          <p:nvPr>
            <p:ph type="dt" sz="half" idx="7"/>
          </p:nvPr>
        </p:nvSpPr>
        <p:spPr/>
        <p:txBody>
          <a:bodyPr/>
          <a:lstStyle>
            <a:lvl1pPr>
              <a:defRPr/>
            </a:lvl1pPr>
          </a:lstStyle>
          <a:p>
            <a:pPr lvl="0"/>
            <a:fld id="{B5B52842-3020-4401-8823-FC02E6F238F0}" type="datetime1">
              <a:rPr lang="en-GB"/>
              <a:pPr lvl="0"/>
              <a:t>08/04/2025</a:t>
            </a:fld>
            <a:endParaRPr lang="en-GB"/>
          </a:p>
        </p:txBody>
      </p:sp>
      <p:sp>
        <p:nvSpPr>
          <p:cNvPr id="6" name="Footer Placeholder 5">
            <a:extLst>
              <a:ext uri="{FF2B5EF4-FFF2-40B4-BE49-F238E27FC236}">
                <a16:creationId xmlns:a16="http://schemas.microsoft.com/office/drawing/2014/main" id="{1C912528-8F76-D5B2-B87A-6ADC5D666C25}"/>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24F3D06E-18B3-5E32-DDBE-C8EFFD684D99}"/>
              </a:ext>
            </a:extLst>
          </p:cNvPr>
          <p:cNvSpPr txBox="1">
            <a:spLocks noGrp="1"/>
          </p:cNvSpPr>
          <p:nvPr>
            <p:ph type="sldNum" sz="quarter" idx="8"/>
          </p:nvPr>
        </p:nvSpPr>
        <p:spPr/>
        <p:txBody>
          <a:bodyPr/>
          <a:lstStyle>
            <a:lvl1pPr>
              <a:defRPr/>
            </a:lvl1pPr>
          </a:lstStyle>
          <a:p>
            <a:pPr lvl="0"/>
            <a:fld id="{32EB7C6E-6EC3-4301-A42E-57484EAFDEF2}" type="slidenum">
              <a:t>‹#›</a:t>
            </a:fld>
            <a:endParaRPr lang="en-GB"/>
          </a:p>
        </p:txBody>
      </p:sp>
    </p:spTree>
    <p:extLst>
      <p:ext uri="{BB962C8B-B14F-4D97-AF65-F5344CB8AC3E}">
        <p14:creationId xmlns:p14="http://schemas.microsoft.com/office/powerpoint/2010/main" val="457922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CADA9-4F07-504D-9F66-E153B5905C7A}"/>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03BAC8BE-25D9-CBBC-6047-6FB7F7FD9044}"/>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2B0C3F9C-18FF-F0EA-08CD-282EC08E02E3}"/>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2BBC5A-0F37-672D-D77C-A502742FAF3E}"/>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54963AFD-7865-76A6-9B27-F7F5A8961DE5}"/>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C615ACE-889E-FE11-3FB9-43D2B8653865}"/>
              </a:ext>
            </a:extLst>
          </p:cNvPr>
          <p:cNvSpPr txBox="1">
            <a:spLocks noGrp="1"/>
          </p:cNvSpPr>
          <p:nvPr>
            <p:ph type="dt" sz="half" idx="7"/>
          </p:nvPr>
        </p:nvSpPr>
        <p:spPr/>
        <p:txBody>
          <a:bodyPr/>
          <a:lstStyle>
            <a:lvl1pPr>
              <a:defRPr/>
            </a:lvl1pPr>
          </a:lstStyle>
          <a:p>
            <a:pPr lvl="0"/>
            <a:fld id="{B6BF8926-405E-47E3-9B73-545111D8089A}" type="datetime1">
              <a:rPr lang="en-GB"/>
              <a:pPr lvl="0"/>
              <a:t>08/04/2025</a:t>
            </a:fld>
            <a:endParaRPr lang="en-GB"/>
          </a:p>
        </p:txBody>
      </p:sp>
      <p:sp>
        <p:nvSpPr>
          <p:cNvPr id="8" name="Footer Placeholder 7">
            <a:extLst>
              <a:ext uri="{FF2B5EF4-FFF2-40B4-BE49-F238E27FC236}">
                <a16:creationId xmlns:a16="http://schemas.microsoft.com/office/drawing/2014/main" id="{76F364ED-6BB8-80F8-5D1A-E4A9DEB2C550}"/>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E0E24653-3ACF-FAAA-97AE-BF374232C738}"/>
              </a:ext>
            </a:extLst>
          </p:cNvPr>
          <p:cNvSpPr txBox="1">
            <a:spLocks noGrp="1"/>
          </p:cNvSpPr>
          <p:nvPr>
            <p:ph type="sldNum" sz="quarter" idx="8"/>
          </p:nvPr>
        </p:nvSpPr>
        <p:spPr/>
        <p:txBody>
          <a:bodyPr/>
          <a:lstStyle>
            <a:lvl1pPr>
              <a:defRPr/>
            </a:lvl1pPr>
          </a:lstStyle>
          <a:p>
            <a:pPr lvl="0"/>
            <a:fld id="{4870D52E-0609-4A53-B61D-49890A216BCF}" type="slidenum">
              <a:t>‹#›</a:t>
            </a:fld>
            <a:endParaRPr lang="en-GB"/>
          </a:p>
        </p:txBody>
      </p:sp>
    </p:spTree>
    <p:extLst>
      <p:ext uri="{BB962C8B-B14F-4D97-AF65-F5344CB8AC3E}">
        <p14:creationId xmlns:p14="http://schemas.microsoft.com/office/powerpoint/2010/main" val="214365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810B4-E757-70A4-F32F-F2F0FF131B1E}"/>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41EB267C-852E-40D8-5494-C6A6C561EC25}"/>
              </a:ext>
            </a:extLst>
          </p:cNvPr>
          <p:cNvSpPr txBox="1">
            <a:spLocks noGrp="1"/>
          </p:cNvSpPr>
          <p:nvPr>
            <p:ph type="dt" sz="half" idx="7"/>
          </p:nvPr>
        </p:nvSpPr>
        <p:spPr/>
        <p:txBody>
          <a:bodyPr/>
          <a:lstStyle>
            <a:lvl1pPr>
              <a:defRPr/>
            </a:lvl1pPr>
          </a:lstStyle>
          <a:p>
            <a:pPr lvl="0"/>
            <a:fld id="{BFED479B-C5A1-4352-A7F1-687F8F585786}" type="datetime1">
              <a:rPr lang="en-GB"/>
              <a:pPr lvl="0"/>
              <a:t>08/04/2025</a:t>
            </a:fld>
            <a:endParaRPr lang="en-GB"/>
          </a:p>
        </p:txBody>
      </p:sp>
      <p:sp>
        <p:nvSpPr>
          <p:cNvPr id="4" name="Footer Placeholder 3">
            <a:extLst>
              <a:ext uri="{FF2B5EF4-FFF2-40B4-BE49-F238E27FC236}">
                <a16:creationId xmlns:a16="http://schemas.microsoft.com/office/drawing/2014/main" id="{5B2B70CF-4D52-B8CF-B31A-AF265916AADF}"/>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5C53E434-A0BC-5503-6A44-475B29404F3F}"/>
              </a:ext>
            </a:extLst>
          </p:cNvPr>
          <p:cNvSpPr txBox="1">
            <a:spLocks noGrp="1"/>
          </p:cNvSpPr>
          <p:nvPr>
            <p:ph type="sldNum" sz="quarter" idx="8"/>
          </p:nvPr>
        </p:nvSpPr>
        <p:spPr/>
        <p:txBody>
          <a:bodyPr/>
          <a:lstStyle>
            <a:lvl1pPr>
              <a:defRPr/>
            </a:lvl1pPr>
          </a:lstStyle>
          <a:p>
            <a:pPr lvl="0"/>
            <a:fld id="{82EFA339-35FB-4A60-88A2-1A398C457A08}" type="slidenum">
              <a:t>‹#›</a:t>
            </a:fld>
            <a:endParaRPr lang="en-GB"/>
          </a:p>
        </p:txBody>
      </p:sp>
    </p:spTree>
    <p:extLst>
      <p:ext uri="{BB962C8B-B14F-4D97-AF65-F5344CB8AC3E}">
        <p14:creationId xmlns:p14="http://schemas.microsoft.com/office/powerpoint/2010/main" val="352765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E82FA1-0534-E703-863E-A16E3E0BF409}"/>
              </a:ext>
            </a:extLst>
          </p:cNvPr>
          <p:cNvSpPr txBox="1">
            <a:spLocks noGrp="1"/>
          </p:cNvSpPr>
          <p:nvPr>
            <p:ph type="dt" sz="half" idx="7"/>
          </p:nvPr>
        </p:nvSpPr>
        <p:spPr/>
        <p:txBody>
          <a:bodyPr/>
          <a:lstStyle>
            <a:lvl1pPr>
              <a:defRPr/>
            </a:lvl1pPr>
          </a:lstStyle>
          <a:p>
            <a:pPr lvl="0"/>
            <a:fld id="{63509B11-5BE4-406F-871E-6EF90A7F0E12}" type="datetime1">
              <a:rPr lang="en-GB"/>
              <a:pPr lvl="0"/>
              <a:t>08/04/2025</a:t>
            </a:fld>
            <a:endParaRPr lang="en-GB"/>
          </a:p>
        </p:txBody>
      </p:sp>
      <p:sp>
        <p:nvSpPr>
          <p:cNvPr id="3" name="Footer Placeholder 2">
            <a:extLst>
              <a:ext uri="{FF2B5EF4-FFF2-40B4-BE49-F238E27FC236}">
                <a16:creationId xmlns:a16="http://schemas.microsoft.com/office/drawing/2014/main" id="{C725159B-A011-CD30-E316-C9F92FC90C91}"/>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50D3F871-97D8-0463-2192-D77C28ECFA60}"/>
              </a:ext>
            </a:extLst>
          </p:cNvPr>
          <p:cNvSpPr txBox="1">
            <a:spLocks noGrp="1"/>
          </p:cNvSpPr>
          <p:nvPr>
            <p:ph type="sldNum" sz="quarter" idx="8"/>
          </p:nvPr>
        </p:nvSpPr>
        <p:spPr/>
        <p:txBody>
          <a:bodyPr/>
          <a:lstStyle>
            <a:lvl1pPr>
              <a:defRPr/>
            </a:lvl1pPr>
          </a:lstStyle>
          <a:p>
            <a:pPr lvl="0"/>
            <a:fld id="{A264880E-AD4B-4D09-94E9-3EB039F08C45}" type="slidenum">
              <a:t>‹#›</a:t>
            </a:fld>
            <a:endParaRPr lang="en-GB"/>
          </a:p>
        </p:txBody>
      </p:sp>
    </p:spTree>
    <p:extLst>
      <p:ext uri="{BB962C8B-B14F-4D97-AF65-F5344CB8AC3E}">
        <p14:creationId xmlns:p14="http://schemas.microsoft.com/office/powerpoint/2010/main" val="1203930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91800-6B30-9A9F-CDAC-462D8BD2D8E9}"/>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6BE1AAD1-C92E-5DC1-03C9-21C6EA59A616}"/>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FF2A2EA-065E-7949-B751-7948975246D5}"/>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5F04BE3C-FBDF-2DCB-A0AE-6FB7466C2F6F}"/>
              </a:ext>
            </a:extLst>
          </p:cNvPr>
          <p:cNvSpPr txBox="1">
            <a:spLocks noGrp="1"/>
          </p:cNvSpPr>
          <p:nvPr>
            <p:ph type="dt" sz="half" idx="7"/>
          </p:nvPr>
        </p:nvSpPr>
        <p:spPr/>
        <p:txBody>
          <a:bodyPr/>
          <a:lstStyle>
            <a:lvl1pPr>
              <a:defRPr/>
            </a:lvl1pPr>
          </a:lstStyle>
          <a:p>
            <a:pPr lvl="0"/>
            <a:fld id="{EB67F553-E195-4CCF-BC13-434545104285}" type="datetime1">
              <a:rPr lang="en-GB"/>
              <a:pPr lvl="0"/>
              <a:t>08/04/2025</a:t>
            </a:fld>
            <a:endParaRPr lang="en-GB"/>
          </a:p>
        </p:txBody>
      </p:sp>
      <p:sp>
        <p:nvSpPr>
          <p:cNvPr id="6" name="Footer Placeholder 5">
            <a:extLst>
              <a:ext uri="{FF2B5EF4-FFF2-40B4-BE49-F238E27FC236}">
                <a16:creationId xmlns:a16="http://schemas.microsoft.com/office/drawing/2014/main" id="{DBE1F56D-7DDF-5506-222A-30C714ABB048}"/>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ECD16BD7-0C05-9819-04F9-ABF7599AB694}"/>
              </a:ext>
            </a:extLst>
          </p:cNvPr>
          <p:cNvSpPr txBox="1">
            <a:spLocks noGrp="1"/>
          </p:cNvSpPr>
          <p:nvPr>
            <p:ph type="sldNum" sz="quarter" idx="8"/>
          </p:nvPr>
        </p:nvSpPr>
        <p:spPr/>
        <p:txBody>
          <a:bodyPr/>
          <a:lstStyle>
            <a:lvl1pPr>
              <a:defRPr/>
            </a:lvl1pPr>
          </a:lstStyle>
          <a:p>
            <a:pPr lvl="0"/>
            <a:fld id="{0EB6F18E-72D9-4037-A70F-F254ECBB69B2}" type="slidenum">
              <a:t>‹#›</a:t>
            </a:fld>
            <a:endParaRPr lang="en-GB"/>
          </a:p>
        </p:txBody>
      </p:sp>
    </p:spTree>
    <p:extLst>
      <p:ext uri="{BB962C8B-B14F-4D97-AF65-F5344CB8AC3E}">
        <p14:creationId xmlns:p14="http://schemas.microsoft.com/office/powerpoint/2010/main" val="319397698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4AA6A7-9607-C27D-701C-172702AB072F}"/>
              </a:ext>
            </a:extLst>
          </p:cNvPr>
          <p:cNvSpPr txBox="1">
            <a:spLocks noGrp="1"/>
          </p:cNvSpPr>
          <p:nvPr>
            <p:ph type="title"/>
          </p:nvPr>
        </p:nvSpPr>
        <p:spPr>
          <a:xfrm>
            <a:off x="1019171" y="296859"/>
            <a:ext cx="10153653" cy="1403347"/>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p>
        </p:txBody>
      </p:sp>
      <p:sp>
        <p:nvSpPr>
          <p:cNvPr id="3" name="Text Placeholder 1">
            <a:extLst>
              <a:ext uri="{FF2B5EF4-FFF2-40B4-BE49-F238E27FC236}">
                <a16:creationId xmlns:a16="http://schemas.microsoft.com/office/drawing/2014/main" id="{8C2E4533-E70D-64A5-59D0-28AD4103BFC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64" r:id="rId1"/>
  </p:sldLayoutIdLst>
  <p:txStyles>
    <p:titleStyle>
      <a:lvl1pPr marL="0" marR="0" lvl="0" indent="0" algn="l" defTabSz="914400" rtl="0" fontAlgn="auto" hangingPunct="1">
        <a:lnSpc>
          <a:spcPts val="5280"/>
        </a:lnSpc>
        <a:spcBef>
          <a:spcPts val="0"/>
        </a:spcBef>
        <a:spcAft>
          <a:spcPts val="0"/>
        </a:spcAft>
        <a:buNone/>
        <a:tabLst/>
        <a:defRPr lang="en-US" sz="3700" b="0" i="0" u="none" strike="noStrike" kern="1200" cap="none" spc="0" baseline="0">
          <a:solidFill>
            <a:srgbClr val="E0112B"/>
          </a:solidFill>
          <a:uFillTx/>
          <a:latin typeface="Roboto Medium" pitchFamily="2"/>
          <a:ea typeface="Roboto Medium" pitchFamily="2"/>
        </a:defRPr>
      </a:lvl1pPr>
    </p:titleStyle>
    <p:bodyStyle>
      <a:lvl1pPr marL="7936" marR="0" lvl="0" indent="0" algn="l" defTabSz="914400" rtl="0" fontAlgn="auto" hangingPunct="1">
        <a:lnSpc>
          <a:spcPct val="90000"/>
        </a:lnSpc>
        <a:spcBef>
          <a:spcPts val="1000"/>
        </a:spcBef>
        <a:spcAft>
          <a:spcPts val="0"/>
        </a:spcAft>
        <a:buNone/>
        <a:tabLst/>
        <a:defRPr lang="en-US" sz="2000" b="0" i="0" u="none" strike="noStrike" kern="1200" cap="none" spc="0" baseline="0">
          <a:solidFill>
            <a:srgbClr val="000000"/>
          </a:solidFill>
          <a:uFillTx/>
          <a:latin typeface="Roboto" pitchFamily="2"/>
          <a:ea typeface="Roboto" pitchFamily="2"/>
        </a:defRPr>
      </a:lvl1pPr>
      <a:lvl2pPr marL="184151" marR="0" lvl="1"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2000" b="0" i="0" u="none" strike="noStrike" kern="1200" cap="none" spc="0" baseline="0">
          <a:solidFill>
            <a:srgbClr val="000000"/>
          </a:solidFill>
          <a:uFillTx/>
          <a:latin typeface="Roboto" pitchFamily="2"/>
          <a:ea typeface="Roboto" pitchFamily="2"/>
        </a:defRPr>
      </a:lvl2pPr>
      <a:lvl3pPr marL="185742" marR="0" lvl="2"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45" algn="l"/>
        </a:tabLst>
        <a:defRPr lang="en-US" sz="2000" b="0" i="0" u="none" strike="noStrike" kern="1200" cap="none" spc="0" baseline="0">
          <a:solidFill>
            <a:srgbClr val="000000"/>
          </a:solidFill>
          <a:uFillTx/>
          <a:latin typeface="Roboto" pitchFamily="2"/>
          <a:ea typeface="Roboto" pitchFamily="2"/>
        </a:defRPr>
      </a:lvl3pPr>
      <a:lvl4pPr marL="541333" marR="0" lvl="3" indent="-177795"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4pPr>
      <a:lvl5pPr marL="717547" marR="0" lvl="4" indent="-176214" algn="l" defTabSz="899998" rtl="0" fontAlgn="auto" hangingPunct="1">
        <a:lnSpc>
          <a:spcPts val="3000"/>
        </a:lnSpc>
        <a:spcBef>
          <a:spcPts val="0"/>
        </a:spcBef>
        <a:spcAft>
          <a:spcPts val="0"/>
        </a:spcAft>
        <a:buClr>
          <a:srgbClr val="E0112B"/>
        </a:buClr>
        <a:buSzPct val="130000"/>
        <a:buFont typeface="Wingdings" pitchFamily="2"/>
        <a:buChar char="§"/>
        <a:tabLst>
          <a:tab pos="3995735" algn="l"/>
        </a:tabLst>
        <a:defRPr lang="en-US" sz="1700" b="0" i="0" u="none" strike="noStrike" kern="1200" cap="none" spc="0" baseline="0">
          <a:solidFill>
            <a:srgbClr val="000000"/>
          </a:solidFill>
          <a:uFillTx/>
          <a:latin typeface="Roboto" pitchFamily="2"/>
          <a:ea typeface="Roboto"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BE904C-A247-D9B8-AFC5-85B1366269D4}"/>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95D93ECD-2E3E-CCDA-BD4D-5ED753E6797B}"/>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E06311-9AA3-AF43-7500-99B4A10B3689}"/>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52AFFB3D-35B5-4F6D-BDD9-049169A500D8}" type="datetime1">
              <a:rPr lang="en-GB"/>
              <a:pPr lvl="0"/>
              <a:t>08/04/2025</a:t>
            </a:fld>
            <a:endParaRPr lang="en-GB"/>
          </a:p>
        </p:txBody>
      </p:sp>
      <p:sp>
        <p:nvSpPr>
          <p:cNvPr id="5" name="Footer Placeholder 4">
            <a:extLst>
              <a:ext uri="{FF2B5EF4-FFF2-40B4-BE49-F238E27FC236}">
                <a16:creationId xmlns:a16="http://schemas.microsoft.com/office/drawing/2014/main" id="{24567343-ABCF-DB14-835F-B8DFF2C1859F}"/>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1547908E-F82B-A7D4-EA4F-AABA3BAAD52A}"/>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789D4CEC-DD9A-407E-8DC1-0101176610E0}"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hyperlink" Target="https://www.w3.org/WAI/" TargetMode="External"/><Relationship Id="rId3" Type="http://schemas.openxmlformats.org/officeDocument/2006/relationships/image" Target="../media/image1.jpeg"/><Relationship Id="rId7" Type="http://schemas.openxmlformats.org/officeDocument/2006/relationships/hyperlink" Target="https://info.lse.ac.uk/staff/divisions/Eden-Centre/Assets-EC/Documents/Quick-Guides/Digital-Accessibility-Checklist.pdf" TargetMode="External"/><Relationship Id="rId2" Type="http://schemas.openxmlformats.org/officeDocument/2006/relationships/notesSlide" Target="../notesSlides/notesSlide13.xml"/><Relationship Id="rId1" Type="http://schemas.openxmlformats.org/officeDocument/2006/relationships/slideLayout" Target="../slideLayouts/slideLayout13.xml"/><Relationship Id="rId6" Type="http://schemas.openxmlformats.org/officeDocument/2006/relationships/hyperlink" Target="https://www.accessable.co.uk/london-school-of-economics" TargetMode="External"/><Relationship Id="rId5" Type="http://schemas.openxmlformats.org/officeDocument/2006/relationships/hyperlink" Target="https://businessdisabilityforum.org.uk/knowledge-hub/toolkits/inclusive-communication-toolkit/" TargetMode="External"/><Relationship Id="rId10" Type="http://schemas.openxmlformats.org/officeDocument/2006/relationships/hyperlink" Target="https://www.w3.org/WAI/standards-guidelines/wcag/" TargetMode="External"/><Relationship Id="rId4" Type="http://schemas.openxmlformats.org/officeDocument/2006/relationships/hyperlink" Target="https://businessdisabilityforum.org.uk/knowledge-hub/toolkits/neurodiversity-toolkit/" TargetMode="External"/><Relationship Id="rId9" Type="http://schemas.openxmlformats.org/officeDocument/2006/relationships/hyperlink" Target="https://www.w3.org/WAI/fundamental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mailto:l.h.mu@lse.ac.uk"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info.lse.ac.uk/staff/services/Policies-and-procedures/Assets/Documents/internal/DigWorSta.pdf#id_token=eyJ0eXAiOiJKV1QiLCJhbGciOiJSUzI1NiIsIng1dCI6ImFlRVVnYm1aRzBxZ3loSXlUTlRnOXROemZ3WSIsImtpZCI6ImFlRVVnYm1aRzBxZ3loSXlUTlRnOXROemZ3WSJ9.eyJpc3MiOiJodHRwczovL2Ntcy1pbHNlLmNsb3VkLmNvbnRlbnNpcy5jb20vYXV0aGVudGljYXRlIiwiYXVkIjoiV2Vic2l0ZUFkZnNDbGllbnQiLCJleHAiOjE3MTI3NTM4MTAsIm5iZiI6MTcxMjc1MzUxMCwibm9uY2UiOiI1YmUwNjQ3Y2FkZDg0YzllYjRlMjY4MzM5NzIxMWFjNyIsImlhdCI6MTcxMjc1MzUxMCwic2lkIjoiMDM0N2ZhMjUxMjhkMWVhNTMwZjNlNWYyNjAzNTA3YTAiLCJzdWIiOiJmZjkzZjY5MS02NjJiLTRhOWMtYWJlYi0yMGU3MmNkMzk1ZWMiLCJhdXRoX3RpbWUiOjE3MTI3NTM1MTAsImlkcCI6Imlkc3J2IiwiYW1yIjpbInBhc3N3b3JkIl19.gU2TukrwVWrPAEBpoemidjK1b8VsSPwlXRfaZz5SZQT7NMfWqatTFR_5bVasbJXpIVauHuzL0VI9bFvf2bOAvr5iaDOUGaXz1BY0G0O_BW0e8y6OnKu022GioUfiSTmjivFZercOLIoOYqUAzloibVIJw4PM35caItWWSMZqjrIA5KHcgt5xp6Rq5d-bBz2BrfiC53k2C_BZV-TUbjvbhQFkJFG6Mh59ND2BmAeYGUMYYsnDplOyH8_ua9v43wgKUxz5R7xBA1LlzNnyPskvBVfGLGFLJzXhve_xZ3_f12j7e4I_Z3uay_sm9oTDwhRH_hvUWWFIj9tVnXXXeaBddQ&amp;scope=openid&amp;state=eb0e0f9e1f144fd0a154fe4ee0f9bdba&amp;session_state=oStGNx1u91DYjWIm3aiwxizZI0ccpEO2Hs-jSSESBIc.b6540360cbfae4974fd1a0817cbee5c1"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hyperlink" Target="https://www.w3.org/TR/WCAG21/" TargetMode="External"/><Relationship Id="rId7"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hyperlink" Target="https://info.lse.ac.uk/staff/services/Policies-and-procedures/Assets/Documents/harPol.pdf" TargetMode="External"/><Relationship Id="rId5" Type="http://schemas.openxmlformats.org/officeDocument/2006/relationships/hyperlink" Target="https://info.lse.ac.uk/staff/services/Policies-and-procedures/Assets/Documents/schPolDis.pdf" TargetMode="External"/><Relationship Id="rId4" Type="http://schemas.openxmlformats.org/officeDocument/2006/relationships/hyperlink" Target="https://info.lse.ac.uk/staff/divisions/Human-Resources/Flexible-Working-Toolkit/Flexible-Working-Toolkit"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name="Slide73">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75A7FEE1-B1DF-8DA1-AB10-5F90FB9F2796}"/>
              </a:ext>
            </a:extLst>
          </p:cNvPr>
          <p:cNvSpPr txBox="1">
            <a:spLocks noGrp="1"/>
          </p:cNvSpPr>
          <p:nvPr>
            <p:ph type="title"/>
          </p:nvPr>
        </p:nvSpPr>
        <p:spPr>
          <a:xfrm>
            <a:off x="1081315" y="4649783"/>
            <a:ext cx="10153653" cy="599595"/>
          </a:xfrm>
        </p:spPr>
        <p:txBody>
          <a:bodyPr>
            <a:normAutofit fontScale="90000"/>
          </a:bodyPr>
          <a:lstStyle/>
          <a:p>
            <a:r>
              <a:rPr lang="en-GB" sz="3600" dirty="0">
                <a:solidFill>
                  <a:srgbClr val="C00000"/>
                </a:solidFill>
                <a:latin typeface="Calibri"/>
                <a:ea typeface="Roboto"/>
                <a:cs typeface="Calibri"/>
              </a:rPr>
              <a:t>LSE Manager Forum: Demystifying Disability in the workplace </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ea typeface="Roboto"/>
                <a:cs typeface="Calibri" panose="020F0502020204030204" pitchFamily="34" charset="0"/>
              </a:rPr>
            </a:br>
            <a:r>
              <a:rPr lang="en-GB" sz="3600" dirty="0">
                <a:solidFill>
                  <a:srgbClr val="C00000"/>
                </a:solidFill>
                <a:latin typeface="Calibri"/>
                <a:ea typeface="Roboto"/>
                <a:cs typeface="Calibri"/>
              </a:rPr>
              <a:t>Tuesday 8 April 2025 1pm to 2pm</a:t>
            </a:r>
            <a:br>
              <a:rPr lang="en-GB" sz="3600" dirty="0">
                <a:latin typeface="Calibri" panose="020F0502020204030204" pitchFamily="34" charset="0"/>
                <a:ea typeface="Roboto"/>
                <a:cs typeface="Calibri" panose="020F0502020204030204" pitchFamily="34" charset="0"/>
              </a:rPr>
            </a:br>
            <a:br>
              <a:rPr lang="en-GB" sz="3600" dirty="0">
                <a:latin typeface="Calibri" panose="020F0502020204030204" pitchFamily="34" charset="0"/>
                <a:cs typeface="Calibri" panose="020F0502020204030204" pitchFamily="34" charset="0"/>
              </a:rPr>
            </a:br>
            <a:r>
              <a:rPr lang="en-GB" sz="5300" dirty="0">
                <a:solidFill>
                  <a:srgbClr val="C00000"/>
                </a:solidFill>
                <a:latin typeface="Calibri"/>
                <a:ea typeface="Roboto"/>
                <a:cs typeface="Calibri"/>
              </a:rPr>
              <a:t>Inclusive Practices in the Workplace</a:t>
            </a:r>
          </a:p>
        </p:txBody>
      </p:sp>
      <p:pic>
        <p:nvPicPr>
          <p:cNvPr id="3" name="Picture 5" descr="A picture containing text, font, screenshot, graphics&#10;&#10;Description automatically generated">
            <a:extLst>
              <a:ext uri="{FF2B5EF4-FFF2-40B4-BE49-F238E27FC236}">
                <a16:creationId xmlns:a16="http://schemas.microsoft.com/office/drawing/2014/main" id="{308326E2-8BAD-7C65-8C0F-94EE9EE70F52}"/>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B1008B71-F467-E789-875F-1B6ED8E46295}"/>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60191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algn="l">
              <a:buNone/>
            </a:pPr>
            <a:r>
              <a:rPr lang="en-GB" b="1" i="0" dirty="0">
                <a:solidFill>
                  <a:srgbClr val="C00000"/>
                </a:solidFill>
                <a:effectLst/>
                <a:latin typeface="+mn-lt"/>
              </a:rPr>
              <a:t>Using inclusive language: Top tips</a:t>
            </a:r>
          </a:p>
          <a:p>
            <a:pPr algn="l"/>
            <a:r>
              <a:rPr lang="en-GB" sz="2000" b="1" i="0" dirty="0">
                <a:solidFill>
                  <a:schemeClr val="tx1"/>
                </a:solidFill>
                <a:effectLst/>
                <a:latin typeface="+mn-lt"/>
              </a:rPr>
              <a:t>Ask someone the language they would like you to use</a:t>
            </a:r>
            <a:r>
              <a:rPr lang="en-GB" sz="2000" b="0" i="0" dirty="0">
                <a:solidFill>
                  <a:schemeClr val="tx1"/>
                </a:solidFill>
                <a:effectLst/>
                <a:latin typeface="+mn-lt"/>
              </a:rPr>
              <a:t>. If you are unsure, then ask. Don’t make assumptions. </a:t>
            </a:r>
          </a:p>
          <a:p>
            <a:pPr algn="l"/>
            <a:r>
              <a:rPr lang="en-GB" sz="2000" b="1" i="0" dirty="0">
                <a:solidFill>
                  <a:schemeClr val="tx1"/>
                </a:solidFill>
                <a:effectLst/>
                <a:latin typeface="+mn-lt"/>
              </a:rPr>
              <a:t>Focus on removing barriers. </a:t>
            </a:r>
            <a:r>
              <a:rPr lang="en-GB" sz="2000" b="0" i="0" dirty="0">
                <a:solidFill>
                  <a:schemeClr val="tx1"/>
                </a:solidFill>
                <a:effectLst/>
                <a:latin typeface="+mn-lt"/>
              </a:rPr>
              <a:t>Having a disability is just one aspect of a who a person is. Try not to define someone by their disability. Often, it is not necessary or appropriate to mention a person’s disability. Ask what you can do to make things easier for that person rather than about their disability.   </a:t>
            </a:r>
          </a:p>
          <a:p>
            <a:pPr algn="l"/>
            <a:r>
              <a:rPr lang="en-GB" sz="2000" b="1" i="0" dirty="0">
                <a:solidFill>
                  <a:schemeClr val="tx1"/>
                </a:solidFill>
                <a:effectLst/>
                <a:latin typeface="+mn-lt"/>
              </a:rPr>
              <a:t>Use language that everyone can identify with. </a:t>
            </a:r>
            <a:r>
              <a:rPr lang="en-GB" sz="2000" b="0" i="0" dirty="0">
                <a:solidFill>
                  <a:schemeClr val="tx1"/>
                </a:solidFill>
                <a:effectLst/>
                <a:latin typeface="+mn-lt"/>
              </a:rPr>
              <a:t>A person may be defined as disabled under the law but may not regard themselves as having a disability or ever use the term ‘disabled’ to describe themselves. </a:t>
            </a:r>
          </a:p>
          <a:p>
            <a:pPr algn="l"/>
            <a:r>
              <a:rPr lang="en-GB" sz="2000" b="1" i="0" dirty="0">
                <a:solidFill>
                  <a:schemeClr val="tx1"/>
                </a:solidFill>
                <a:effectLst/>
                <a:latin typeface="+mn-lt"/>
              </a:rPr>
              <a:t>Avoid emotive language</a:t>
            </a:r>
            <a:r>
              <a:rPr lang="en-GB" sz="2000" b="0" i="0" dirty="0">
                <a:solidFill>
                  <a:schemeClr val="tx1"/>
                </a:solidFill>
                <a:effectLst/>
                <a:latin typeface="+mn-lt"/>
              </a:rPr>
              <a:t>. This includes terms such as ‘victim’ and ‘sufferer’, unless the person themselves chooses to use them. It also includes terms which disempower disabled people, such as “vulnerable”, “frail” and “dependent”. </a:t>
            </a:r>
          </a:p>
          <a:p>
            <a:pPr marL="0" indent="0" defTabSz="685800">
              <a:lnSpc>
                <a:spcPts val="1500"/>
              </a:lnSpc>
              <a:spcBef>
                <a:spcPts val="1200"/>
              </a:spcBef>
              <a:spcAft>
                <a:spcPts val="1000"/>
              </a:spcAft>
              <a:buNone/>
            </a:pPr>
            <a:endParaRPr lang="en-US" sz="2000" b="1" dirty="0">
              <a:solidFill>
                <a:srgbClr val="C00000"/>
              </a:solidFill>
              <a:latin typeface="+mn-lt"/>
              <a:cs typeface="Arial"/>
            </a:endParaRPr>
          </a:p>
          <a:p>
            <a:pPr fontAlgn="base"/>
            <a:endParaRPr lang="en-GB" sz="2000" b="0" i="0" dirty="0">
              <a:solidFill>
                <a:schemeClr val="tx1"/>
              </a:solidFill>
              <a:effectLst/>
              <a:latin typeface="+mn-lt"/>
            </a:endParaRPr>
          </a:p>
          <a:p>
            <a:pPr algn="l" fontAlgn="base"/>
            <a:endParaRPr lang="en-GB" sz="2000" dirty="0">
              <a:latin typeface="+mn-lt"/>
              <a:cs typeface="Calibri"/>
            </a:endParaRPr>
          </a:p>
          <a:p>
            <a:pPr marL="457200" lvl="1" indent="-457200" defTabSz="685800">
              <a:buNone/>
            </a:pPr>
            <a:endParaRPr lang="en-GB" sz="2000" dirty="0">
              <a:latin typeface="+mn-lt"/>
              <a:cs typeface="Calibri"/>
            </a:endParaRPr>
          </a:p>
          <a:p>
            <a:pPr marL="0" lvl="0" indent="0" defTabSz="685800">
              <a:lnSpc>
                <a:spcPts val="2220"/>
              </a:lnSpc>
              <a:spcBef>
                <a:spcPts val="0"/>
              </a:spcBef>
              <a:spcAft>
                <a:spcPts val="600"/>
              </a:spcAft>
              <a:buNone/>
            </a:pPr>
            <a:endParaRPr lang="en-GB" sz="2000" dirty="0">
              <a:latin typeface="+mn-lt"/>
              <a:cs typeface="Arial" pitchFamily="34"/>
            </a:endParaRPr>
          </a:p>
          <a:p>
            <a:pPr marL="0" indent="0" defTabSz="685800">
              <a:lnSpc>
                <a:spcPts val="2220"/>
              </a:lnSpc>
              <a:spcBef>
                <a:spcPts val="0"/>
              </a:spcBef>
              <a:spcAft>
                <a:spcPts val="400"/>
              </a:spcAft>
              <a:buNone/>
            </a:pPr>
            <a:endParaRPr lang="en-GB" sz="20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156926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algn="l">
              <a:buNone/>
            </a:pPr>
            <a:r>
              <a:rPr lang="en-GB" b="1" i="0" dirty="0">
                <a:solidFill>
                  <a:srgbClr val="C00000"/>
                </a:solidFill>
                <a:effectLst/>
                <a:latin typeface="+mn-lt"/>
              </a:rPr>
              <a:t>Using inclusive language: Top tips</a:t>
            </a:r>
          </a:p>
          <a:p>
            <a:pPr algn="l"/>
            <a:r>
              <a:rPr lang="en-GB" sz="2000" b="1" i="0" dirty="0">
                <a:solidFill>
                  <a:schemeClr val="tx1"/>
                </a:solidFill>
                <a:effectLst/>
                <a:latin typeface="+mn-lt"/>
              </a:rPr>
              <a:t>Avoid terms which are patronising</a:t>
            </a:r>
            <a:r>
              <a:rPr lang="en-GB" sz="2000" b="0" i="0" dirty="0">
                <a:solidFill>
                  <a:schemeClr val="tx1"/>
                </a:solidFill>
                <a:effectLst/>
                <a:latin typeface="+mn-lt"/>
              </a:rPr>
              <a:t>. Don’t imply that someone is ‘inspiring’, ‘brave’ or a ‘superhero’ just because they have a disability.  </a:t>
            </a:r>
          </a:p>
          <a:p>
            <a:pPr algn="l"/>
            <a:r>
              <a:rPr lang="en-GB" sz="2000" b="1" i="0" dirty="0">
                <a:solidFill>
                  <a:schemeClr val="tx1"/>
                </a:solidFill>
                <a:effectLst/>
                <a:latin typeface="+mn-lt"/>
              </a:rPr>
              <a:t>Use neutral language. </a:t>
            </a:r>
            <a:r>
              <a:rPr lang="en-GB" sz="2000" b="0" i="0" dirty="0">
                <a:solidFill>
                  <a:schemeClr val="tx1"/>
                </a:solidFill>
                <a:effectLst/>
                <a:latin typeface="+mn-lt"/>
              </a:rPr>
              <a:t>For example, use terms such as ‘condition’ instead of terms such as ‘problem’ or ‘issue’, which some people may find negative.  </a:t>
            </a:r>
          </a:p>
          <a:p>
            <a:pPr algn="l"/>
            <a:r>
              <a:rPr lang="en-GB" sz="2000" b="1" i="0" dirty="0">
                <a:solidFill>
                  <a:schemeClr val="tx1"/>
                </a:solidFill>
                <a:effectLst/>
                <a:latin typeface="+mn-lt"/>
              </a:rPr>
              <a:t>Avoid collective nouns</a:t>
            </a:r>
            <a:r>
              <a:rPr lang="en-GB" sz="2000" b="0" i="0" dirty="0">
                <a:solidFill>
                  <a:schemeClr val="tx1"/>
                </a:solidFill>
                <a:effectLst/>
                <a:latin typeface="+mn-lt"/>
              </a:rPr>
              <a:t>. Terms such as ‘the disabled’ or ‘the blind’ suggest that people are part of a uniform group, rather than individuals with their own preferences and identity.  </a:t>
            </a:r>
          </a:p>
          <a:p>
            <a:pPr algn="l"/>
            <a:r>
              <a:rPr lang="en-GB" sz="2000" b="1" i="0" dirty="0">
                <a:solidFill>
                  <a:schemeClr val="tx1"/>
                </a:solidFill>
                <a:effectLst/>
                <a:latin typeface="+mn-lt"/>
              </a:rPr>
              <a:t>In general, avoid medical terms</a:t>
            </a:r>
            <a:r>
              <a:rPr lang="en-GB" sz="2000" b="0" i="0" dirty="0">
                <a:solidFill>
                  <a:schemeClr val="tx1"/>
                </a:solidFill>
                <a:effectLst/>
                <a:latin typeface="+mn-lt"/>
              </a:rPr>
              <a:t>. Terms such as ‘diagnosis of’ or ‘illness’, may cause offence, although some people choose to use them about themselves. Of course, these terms may be the most appropriate and necessary if you are writing in a medical context. But it is still good to be aware of how they can be viewed by disabled people and people with long term conditions. </a:t>
            </a:r>
          </a:p>
          <a:p>
            <a:pPr marL="0" indent="0" defTabSz="685800">
              <a:lnSpc>
                <a:spcPts val="1500"/>
              </a:lnSpc>
              <a:spcBef>
                <a:spcPts val="1200"/>
              </a:spcBef>
              <a:spcAft>
                <a:spcPts val="1000"/>
              </a:spcAft>
              <a:buNone/>
            </a:pPr>
            <a:endParaRPr lang="en-US" sz="2000" b="1" dirty="0">
              <a:solidFill>
                <a:srgbClr val="C00000"/>
              </a:solidFill>
              <a:latin typeface="+mn-lt"/>
              <a:cs typeface="Arial"/>
            </a:endParaRPr>
          </a:p>
          <a:p>
            <a:pPr fontAlgn="base"/>
            <a:endParaRPr lang="en-GB" sz="2000" b="0" i="0" dirty="0">
              <a:solidFill>
                <a:schemeClr val="tx1"/>
              </a:solidFill>
              <a:effectLst/>
              <a:latin typeface="+mn-lt"/>
            </a:endParaRPr>
          </a:p>
          <a:p>
            <a:pPr algn="l" fontAlgn="base"/>
            <a:endParaRPr lang="en-GB" sz="2000" dirty="0">
              <a:latin typeface="+mn-lt"/>
              <a:cs typeface="Calibri"/>
            </a:endParaRPr>
          </a:p>
          <a:p>
            <a:pPr marL="457200" lvl="1" indent="-457200" defTabSz="685800">
              <a:buNone/>
            </a:pPr>
            <a:endParaRPr lang="en-GB" sz="2000" dirty="0">
              <a:latin typeface="+mn-lt"/>
              <a:cs typeface="Calibri"/>
            </a:endParaRPr>
          </a:p>
          <a:p>
            <a:pPr marL="0" lvl="0" indent="0" defTabSz="685800">
              <a:lnSpc>
                <a:spcPts val="2220"/>
              </a:lnSpc>
              <a:spcBef>
                <a:spcPts val="0"/>
              </a:spcBef>
              <a:spcAft>
                <a:spcPts val="600"/>
              </a:spcAft>
              <a:buNone/>
            </a:pPr>
            <a:endParaRPr lang="en-GB" sz="2000" dirty="0">
              <a:latin typeface="+mn-lt"/>
              <a:cs typeface="Arial" pitchFamily="34"/>
            </a:endParaRPr>
          </a:p>
          <a:p>
            <a:pPr marL="0" indent="0" defTabSz="685800">
              <a:lnSpc>
                <a:spcPts val="2220"/>
              </a:lnSpc>
              <a:spcBef>
                <a:spcPts val="0"/>
              </a:spcBef>
              <a:spcAft>
                <a:spcPts val="400"/>
              </a:spcAft>
              <a:buNone/>
            </a:pPr>
            <a:endParaRPr lang="en-GB" sz="20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51967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algn="l">
              <a:buNone/>
            </a:pPr>
            <a:r>
              <a:rPr lang="en-GB" b="1" i="0" dirty="0">
                <a:solidFill>
                  <a:srgbClr val="C00000"/>
                </a:solidFill>
                <a:effectLst/>
                <a:latin typeface="+mn-lt"/>
              </a:rPr>
              <a:t>Using inclusive language: Top tips</a:t>
            </a:r>
          </a:p>
          <a:p>
            <a:pPr algn="l"/>
            <a:r>
              <a:rPr lang="en-GB" sz="1800" b="1" i="0" dirty="0">
                <a:solidFill>
                  <a:schemeClr val="tx1"/>
                </a:solidFill>
                <a:effectLst/>
                <a:latin typeface="+mn-lt"/>
              </a:rPr>
              <a:t>Avoid phrases with a negative connotation. </a:t>
            </a:r>
            <a:r>
              <a:rPr lang="en-GB" sz="1800" b="0" i="0" dirty="0">
                <a:solidFill>
                  <a:schemeClr val="tx1"/>
                </a:solidFill>
                <a:effectLst/>
                <a:latin typeface="+mn-lt"/>
              </a:rPr>
              <a:t>Most everyday phrases such as ‘see you later’ or ‘look forward to hearing from you’ are acceptable to someone who is blind or D/deaf. The exception is if the phrase has a negative connotation, such as ‘to turn a blind eye’ or ‘it fell on deaf ears’. </a:t>
            </a:r>
          </a:p>
          <a:p>
            <a:pPr algn="l"/>
            <a:r>
              <a:rPr lang="en-GB" sz="1800" b="1" i="0" dirty="0">
                <a:solidFill>
                  <a:schemeClr val="tx1"/>
                </a:solidFill>
                <a:effectLst/>
                <a:latin typeface="+mn-lt"/>
              </a:rPr>
              <a:t>Do not ask people to ‘declare or disclose’ their disability. </a:t>
            </a:r>
            <a:r>
              <a:rPr lang="en-GB" sz="1800" b="0" i="0" dirty="0">
                <a:solidFill>
                  <a:schemeClr val="tx1"/>
                </a:solidFill>
                <a:effectLst/>
                <a:latin typeface="+mn-lt"/>
              </a:rPr>
              <a:t>Some people are ok with this but many others aren’t. It is safer to use plainer language, such as “tell us if you have a disability or condition” or simply ask if people need an adjustment</a:t>
            </a:r>
            <a:r>
              <a:rPr lang="en-GB" sz="1800" b="1" i="0" dirty="0">
                <a:solidFill>
                  <a:schemeClr val="tx1"/>
                </a:solidFill>
                <a:effectLst/>
                <a:latin typeface="+mn-lt"/>
              </a:rPr>
              <a:t>. </a:t>
            </a:r>
            <a:r>
              <a:rPr lang="en-GB" sz="1800" b="0" i="0" dirty="0">
                <a:solidFill>
                  <a:schemeClr val="tx1"/>
                </a:solidFill>
                <a:effectLst/>
                <a:latin typeface="+mn-lt"/>
              </a:rPr>
              <a:t>It is good practice to ask everyone if you can do anything differently to make things easier for them. </a:t>
            </a:r>
          </a:p>
          <a:p>
            <a:pPr algn="l"/>
            <a:r>
              <a:rPr lang="en-GB" sz="1800" b="1" i="0" dirty="0">
                <a:solidFill>
                  <a:schemeClr val="tx1"/>
                </a:solidFill>
                <a:effectLst/>
                <a:latin typeface="+mn-lt"/>
              </a:rPr>
              <a:t>Consider your audience. </a:t>
            </a:r>
            <a:r>
              <a:rPr lang="en-GB" sz="1800" b="0" i="0" dirty="0">
                <a:solidFill>
                  <a:schemeClr val="tx1"/>
                </a:solidFill>
                <a:effectLst/>
                <a:latin typeface="+mn-lt"/>
              </a:rPr>
              <a:t>Generally, if writing for a UK audience, then ‘disabled people’ is often preferred over ‘people with disabilities’. ‘Disabled people’ recognises that people are ‘disabled’ by society’s response to them or by their long-term condition. This is called identify first language. If communicating with a global audience, then ‘people with disabilities’ is more widely used. This is called people first language and emphasises the person over their disability.  </a:t>
            </a:r>
          </a:p>
          <a:p>
            <a:pPr algn="l"/>
            <a:r>
              <a:rPr lang="en-GB" sz="1800" b="1" i="0" dirty="0">
                <a:solidFill>
                  <a:schemeClr val="tx1"/>
                </a:solidFill>
                <a:effectLst/>
                <a:latin typeface="+mn-lt"/>
              </a:rPr>
              <a:t>Take into account cultural meaning</a:t>
            </a:r>
            <a:r>
              <a:rPr lang="en-GB" sz="1800" b="0" i="0" dirty="0">
                <a:solidFill>
                  <a:schemeClr val="tx1"/>
                </a:solidFill>
                <a:effectLst/>
                <a:latin typeface="+mn-lt"/>
              </a:rPr>
              <a:t>. Different words will be viewed as acceptable and unacceptable in other languages and cultures – </a:t>
            </a:r>
            <a:r>
              <a:rPr lang="en-GB" sz="1800" dirty="0">
                <a:solidFill>
                  <a:schemeClr val="tx1"/>
                </a:solidFill>
                <a:latin typeface="+mn-lt"/>
              </a:rPr>
              <a:t>check with the individual what their preferences are.</a:t>
            </a:r>
            <a:endParaRPr lang="en-US" sz="2000" b="1" dirty="0">
              <a:solidFill>
                <a:schemeClr val="tx1"/>
              </a:solidFill>
              <a:latin typeface="+mn-lt"/>
              <a:cs typeface="Arial"/>
            </a:endParaRPr>
          </a:p>
          <a:p>
            <a:pPr fontAlgn="base"/>
            <a:endParaRPr lang="en-GB" sz="2000" b="0" i="0" dirty="0">
              <a:solidFill>
                <a:schemeClr val="tx1"/>
              </a:solidFill>
              <a:effectLst/>
              <a:latin typeface="+mn-lt"/>
            </a:endParaRPr>
          </a:p>
          <a:p>
            <a:pPr algn="l" fontAlgn="base"/>
            <a:endParaRPr lang="en-GB" sz="2000" dirty="0">
              <a:latin typeface="+mn-lt"/>
              <a:cs typeface="Calibri"/>
            </a:endParaRPr>
          </a:p>
          <a:p>
            <a:pPr marL="457200" lvl="1" indent="-457200" defTabSz="685800">
              <a:buNone/>
            </a:pPr>
            <a:endParaRPr lang="en-GB" sz="2000" dirty="0">
              <a:latin typeface="+mn-lt"/>
              <a:cs typeface="Calibri"/>
            </a:endParaRPr>
          </a:p>
          <a:p>
            <a:pPr marL="0" lvl="0" indent="0" defTabSz="685800">
              <a:lnSpc>
                <a:spcPts val="2220"/>
              </a:lnSpc>
              <a:spcBef>
                <a:spcPts val="0"/>
              </a:spcBef>
              <a:spcAft>
                <a:spcPts val="600"/>
              </a:spcAft>
              <a:buNone/>
            </a:pPr>
            <a:endParaRPr lang="en-GB" sz="2000" dirty="0">
              <a:latin typeface="+mn-lt"/>
              <a:cs typeface="Arial" pitchFamily="34"/>
            </a:endParaRPr>
          </a:p>
          <a:p>
            <a:pPr marL="0" indent="0" defTabSz="685800">
              <a:lnSpc>
                <a:spcPts val="2220"/>
              </a:lnSpc>
              <a:spcBef>
                <a:spcPts val="0"/>
              </a:spcBef>
              <a:spcAft>
                <a:spcPts val="400"/>
              </a:spcAft>
              <a:buNone/>
            </a:pPr>
            <a:endParaRPr lang="en-GB" sz="20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703632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DCC53EAE-96A3-C2D8-6F48-34AE4008D7E8}"/>
              </a:ext>
            </a:extLst>
          </p:cNvPr>
          <p:cNvSpPr txBox="1">
            <a:spLocks noGrp="1"/>
          </p:cNvSpPr>
          <p:nvPr>
            <p:ph type="body" idx="4294967295"/>
          </p:nvPr>
        </p:nvSpPr>
        <p:spPr>
          <a:xfrm>
            <a:off x="1019171" y="1358368"/>
            <a:ext cx="10153653" cy="4141253"/>
          </a:xfrm>
        </p:spPr>
        <p:txBody>
          <a:bodyPr>
            <a:noAutofit/>
          </a:bodyPr>
          <a:lstStyle/>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457200" lvl="0" indent="-457200" defTabSz="685800">
              <a:lnSpc>
                <a:spcPts val="1800"/>
              </a:lnSpc>
              <a:spcBef>
                <a:spcPts val="450"/>
              </a:spcBef>
              <a:buClr>
                <a:srgbClr val="FF0000"/>
              </a:buClr>
              <a:buSzPct val="110000"/>
            </a:pPr>
            <a:endParaRPr lang="en-GB" sz="2400" dirty="0">
              <a:cs typeface="Calibri"/>
            </a:endParaRPr>
          </a:p>
          <a:p>
            <a:pPr marL="0" lvl="0" indent="0" defTabSz="685800">
              <a:lnSpc>
                <a:spcPts val="2220"/>
              </a:lnSpc>
              <a:spcBef>
                <a:spcPts val="0"/>
              </a:spcBef>
              <a:spcAft>
                <a:spcPts val="600"/>
              </a:spcAft>
              <a:buNone/>
            </a:pPr>
            <a:endParaRPr lang="en-GB" sz="1600" dirty="0">
              <a:latin typeface="Arial" pitchFamily="34"/>
              <a:cs typeface="Arial" pitchFamily="34"/>
            </a:endParaRPr>
          </a:p>
          <a:p>
            <a:pPr marL="0" lvl="0" indent="0" defTabSz="685800">
              <a:lnSpc>
                <a:spcPts val="2220"/>
              </a:lnSpc>
              <a:spcBef>
                <a:spcPts val="0"/>
              </a:spcBef>
              <a:spcAft>
                <a:spcPts val="400"/>
              </a:spcAft>
              <a:buNone/>
            </a:pPr>
            <a:endParaRPr lang="en-GB" sz="1600" dirty="0">
              <a:latin typeface="Arial" pitchFamily="34"/>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E35BC225-8D83-3676-A772-072EBBE34A99}"/>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22E4AB57-1401-C8BA-F962-7672A57FCA54}"/>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
        <p:nvSpPr>
          <p:cNvPr id="5" name="TextBox 4">
            <a:extLst>
              <a:ext uri="{FF2B5EF4-FFF2-40B4-BE49-F238E27FC236}">
                <a16:creationId xmlns:a16="http://schemas.microsoft.com/office/drawing/2014/main" id="{98E22EA0-310F-E1FB-6311-7BA6158849E8}"/>
              </a:ext>
            </a:extLst>
          </p:cNvPr>
          <p:cNvSpPr txBox="1"/>
          <p:nvPr/>
        </p:nvSpPr>
        <p:spPr>
          <a:xfrm>
            <a:off x="1200919" y="1059355"/>
            <a:ext cx="10153653" cy="5981125"/>
          </a:xfrm>
          <a:prstGeom prst="rect">
            <a:avLst/>
          </a:prstGeom>
          <a:noFill/>
        </p:spPr>
        <p:txBody>
          <a:bodyPr wrap="square" lIns="91440" tIns="45720" rIns="91440" bIns="45720" rtlCol="0" anchor="t">
            <a:spAutoFit/>
          </a:bodyPr>
          <a:lstStyle/>
          <a:p>
            <a:pPr marL="0" lvl="0" indent="0" defTabSz="685800">
              <a:lnSpc>
                <a:spcPts val="2220"/>
              </a:lnSpc>
              <a:spcBef>
                <a:spcPts val="0"/>
              </a:spcBef>
              <a:spcAft>
                <a:spcPts val="600"/>
              </a:spcAft>
              <a:buNone/>
            </a:pPr>
            <a:r>
              <a:rPr lang="en-GB" sz="3200" b="1" dirty="0">
                <a:solidFill>
                  <a:srgbClr val="C00000"/>
                </a:solidFill>
                <a:latin typeface="Arial"/>
                <a:ea typeface="Roboto"/>
                <a:cs typeface="Arial"/>
              </a:rPr>
              <a:t>Useful links</a:t>
            </a:r>
            <a:endParaRPr kumimoji="0" lang="en-GB" sz="3200" b="1" i="0" u="none" strike="noStrike" kern="1200" cap="none" spc="0" normalizeH="0" baseline="0" noProof="0" dirty="0">
              <a:ln>
                <a:noFill/>
              </a:ln>
              <a:solidFill>
                <a:srgbClr val="C00000"/>
              </a:solidFill>
              <a:effectLst/>
              <a:uLnTx/>
              <a:uFillTx/>
              <a:latin typeface="Arial"/>
              <a:ea typeface="Roboto"/>
              <a:cs typeface="Arial"/>
            </a:endParaRPr>
          </a:p>
          <a:p>
            <a:pPr marL="0" lvl="0" indent="0" defTabSz="685800">
              <a:lnSpc>
                <a:spcPts val="2220"/>
              </a:lnSpc>
              <a:spcBef>
                <a:spcPts val="0"/>
              </a:spcBef>
              <a:spcAft>
                <a:spcPts val="600"/>
              </a:spcAft>
              <a:buNone/>
            </a:pPr>
            <a:endParaRPr lang="en-GB" sz="3200" b="1" dirty="0">
              <a:solidFill>
                <a:srgbClr val="C00000"/>
              </a:solidFill>
              <a:latin typeface="Arial" pitchFamily="34"/>
              <a:ea typeface="Roboto" pitchFamily="2"/>
              <a:cs typeface="Arial" pitchFamily="34"/>
            </a:endParaRPr>
          </a:p>
          <a:p>
            <a:pPr marL="457200" indent="-457200">
              <a:lnSpc>
                <a:spcPct val="150000"/>
              </a:lnSpc>
              <a:buClr>
                <a:srgbClr val="FF0000"/>
              </a:buClr>
              <a:buFont typeface="Arial" panose="020B0604020202020204" pitchFamily="34" charset="0"/>
              <a:buChar char="•"/>
            </a:pPr>
            <a:r>
              <a:rPr lang="en-GB" sz="2400" dirty="0">
                <a:ea typeface="Times New Roman" panose="02020603050405020304" pitchFamily="18" charset="0"/>
                <a:cs typeface="Calibri"/>
              </a:rPr>
              <a:t>Register with the </a:t>
            </a:r>
            <a:r>
              <a:rPr lang="en-GB" sz="2400" u="sng" dirty="0">
                <a:solidFill>
                  <a:srgbClr val="0563C1"/>
                </a:solidFill>
                <a:ea typeface="Times New Roman" panose="02020603050405020304" pitchFamily="18" charset="0"/>
                <a:cs typeface="Calibri"/>
                <a:hlinkClick r:id="rId4"/>
              </a:rPr>
              <a:t>Business Disability Forum</a:t>
            </a:r>
            <a:r>
              <a:rPr lang="en-GB" sz="2400" dirty="0">
                <a:ea typeface="Times New Roman" panose="02020603050405020304" pitchFamily="18" charset="0"/>
                <a:cs typeface="Calibri"/>
              </a:rPr>
              <a:t> (LSE are members) to access resources including the </a:t>
            </a:r>
            <a:r>
              <a:rPr lang="en-GB" sz="2400" dirty="0">
                <a:ea typeface="Times New Roman" panose="02020603050405020304" pitchFamily="18" charset="0"/>
                <a:cs typeface="Calibri"/>
                <a:hlinkClick r:id="rId5"/>
              </a:rPr>
              <a:t>Inclusive Communication Toolkit</a:t>
            </a:r>
            <a:r>
              <a:rPr lang="en-GB" sz="2400" dirty="0">
                <a:ea typeface="Times New Roman" panose="02020603050405020304" pitchFamily="18" charset="0"/>
                <a:cs typeface="Calibri"/>
              </a:rPr>
              <a:t> </a:t>
            </a:r>
          </a:p>
          <a:p>
            <a:pPr marL="457200" indent="-457200">
              <a:lnSpc>
                <a:spcPct val="150000"/>
              </a:lnSpc>
              <a:buClr>
                <a:srgbClr val="FF0000"/>
              </a:buClr>
              <a:buFont typeface="Arial" panose="020B0604020202020204" pitchFamily="34" charset="0"/>
              <a:buChar char="•"/>
            </a:pPr>
            <a:r>
              <a:rPr lang="en-GB" sz="2400" dirty="0">
                <a:cs typeface="Calibri"/>
                <a:hlinkClick r:id="rId6"/>
              </a:rPr>
              <a:t>AccessAble</a:t>
            </a:r>
            <a:r>
              <a:rPr lang="en-GB" sz="2400" dirty="0">
                <a:cs typeface="Calibri"/>
              </a:rPr>
              <a:t> (previously Disabled Go) provides LSE access guides (mainly student spaces) </a:t>
            </a:r>
            <a:endParaRPr lang="en-GB" sz="2400" dirty="0"/>
          </a:p>
          <a:p>
            <a:pPr marL="457200" indent="-457200">
              <a:lnSpc>
                <a:spcPct val="150000"/>
              </a:lnSpc>
              <a:buClr>
                <a:srgbClr val="FF0000"/>
              </a:buClr>
              <a:buFont typeface="Arial" panose="020B0604020202020204" pitchFamily="34" charset="0"/>
              <a:buChar char="•"/>
            </a:pPr>
            <a:r>
              <a:rPr lang="en-GB" sz="2400" dirty="0"/>
              <a:t>Eden Centre - </a:t>
            </a:r>
            <a:r>
              <a:rPr lang="en-GB" sz="2400" dirty="0">
                <a:hlinkClick r:id="rId7"/>
              </a:rPr>
              <a:t>Quick guide: Digital accessibility essentials</a:t>
            </a:r>
            <a:endParaRPr lang="en-GB" sz="2400" dirty="0">
              <a:cs typeface="Arial"/>
              <a:hlinkClick r:id="rId8"/>
            </a:endParaRPr>
          </a:p>
          <a:p>
            <a:pPr marL="457200" indent="-457200">
              <a:lnSpc>
                <a:spcPct val="150000"/>
              </a:lnSpc>
              <a:buClr>
                <a:srgbClr val="FF0000"/>
              </a:buClr>
              <a:buFont typeface="Arial" panose="020B0604020202020204" pitchFamily="34" charset="0"/>
              <a:buChar char="•"/>
            </a:pPr>
            <a:r>
              <a:rPr lang="en-GB" sz="2400" dirty="0">
                <a:cs typeface="Arial"/>
                <a:hlinkClick r:id="rId8"/>
              </a:rPr>
              <a:t>Web Accessibility Initiative</a:t>
            </a:r>
            <a:endParaRPr lang="en-GB" sz="2400" dirty="0">
              <a:cs typeface="Arial"/>
            </a:endParaRPr>
          </a:p>
          <a:p>
            <a:pPr marL="914400" lvl="1" indent="-457200">
              <a:lnSpc>
                <a:spcPct val="150000"/>
              </a:lnSpc>
              <a:buClr>
                <a:srgbClr val="FF0000"/>
              </a:buClr>
              <a:buFont typeface="Arial" panose="020B0604020202020204" pitchFamily="34" charset="0"/>
              <a:buChar char="•"/>
            </a:pPr>
            <a:r>
              <a:rPr lang="en-GB" sz="2400" dirty="0">
                <a:cs typeface="Arial"/>
                <a:hlinkClick r:id="rId9"/>
              </a:rPr>
              <a:t>Accessibility Fundamentals Overview</a:t>
            </a:r>
            <a:endParaRPr lang="en-GB" sz="2400" dirty="0">
              <a:cs typeface="Arial"/>
            </a:endParaRPr>
          </a:p>
          <a:p>
            <a:pPr marL="914400" lvl="1" indent="-457200">
              <a:lnSpc>
                <a:spcPct val="150000"/>
              </a:lnSpc>
              <a:buClr>
                <a:srgbClr val="FF0000"/>
              </a:buClr>
              <a:buFont typeface="Arial" panose="020B0604020202020204" pitchFamily="34" charset="0"/>
              <a:buChar char="•"/>
            </a:pPr>
            <a:r>
              <a:rPr lang="en-GB" sz="2400" dirty="0">
                <a:cs typeface="Arial"/>
                <a:hlinkClick r:id="rId10"/>
              </a:rPr>
              <a:t>Web Content Accessibility Guidelines (WCAG) Overview</a:t>
            </a:r>
            <a:endParaRPr lang="en-GB" sz="2400" dirty="0">
              <a:cs typeface="Arial"/>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a:p>
            <a:pPr marL="457200" indent="-457200">
              <a:buClr>
                <a:srgbClr val="FF0000"/>
              </a:buClr>
              <a:buFont typeface="Arial" panose="020B0604020202020204" pitchFamily="34" charset="0"/>
              <a:buChar char="•"/>
            </a:pPr>
            <a:endParaRPr lang="en-GB" sz="2400" dirty="0">
              <a:cs typeface="Arial" panose="020B0604020202020204" pitchFamily="34" charset="0"/>
            </a:endParaRPr>
          </a:p>
        </p:txBody>
      </p:sp>
    </p:spTree>
    <p:extLst>
      <p:ext uri="{BB962C8B-B14F-4D97-AF65-F5344CB8AC3E}">
        <p14:creationId xmlns:p14="http://schemas.microsoft.com/office/powerpoint/2010/main" val="915320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9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EF9C-1793-DF8A-4AD4-760C7EC76939}"/>
              </a:ext>
            </a:extLst>
          </p:cNvPr>
          <p:cNvSpPr txBox="1">
            <a:spLocks noGrp="1"/>
          </p:cNvSpPr>
          <p:nvPr>
            <p:ph type="title"/>
          </p:nvPr>
        </p:nvSpPr>
        <p:spPr>
          <a:xfrm>
            <a:off x="1019171" y="918843"/>
            <a:ext cx="10153653" cy="1214158"/>
          </a:xfrm>
        </p:spPr>
        <p:txBody>
          <a:bodyPr/>
          <a:lstStyle/>
          <a:p>
            <a:pPr lvl="0"/>
            <a:r>
              <a:rPr lang="en-GB">
                <a:latin typeface="Arial"/>
                <a:ea typeface="Roboto"/>
                <a:cs typeface="Arial"/>
              </a:rPr>
              <a:t>Thank you! </a:t>
            </a:r>
            <a:endParaRPr lang="en-GB"/>
          </a:p>
        </p:txBody>
      </p:sp>
      <p:sp>
        <p:nvSpPr>
          <p:cNvPr id="3" name="Text Placeholder 3">
            <a:extLst>
              <a:ext uri="{FF2B5EF4-FFF2-40B4-BE49-F238E27FC236}">
                <a16:creationId xmlns:a16="http://schemas.microsoft.com/office/drawing/2014/main" id="{F67A9955-61B6-4FA5-88EA-0F84E48CA07B}"/>
              </a:ext>
            </a:extLst>
          </p:cNvPr>
          <p:cNvSpPr txBox="1">
            <a:spLocks noGrp="1"/>
          </p:cNvSpPr>
          <p:nvPr>
            <p:ph type="body" idx="4294967295"/>
          </p:nvPr>
        </p:nvSpPr>
        <p:spPr>
          <a:xfrm>
            <a:off x="1019171" y="2700232"/>
            <a:ext cx="10153653" cy="2986466"/>
          </a:xfrm>
        </p:spPr>
        <p:txBody>
          <a:bodyPr/>
          <a:lstStyle/>
          <a:p>
            <a:pPr lvl="0" algn="ctr"/>
            <a:r>
              <a:rPr lang="en-GB" sz="3600" b="1">
                <a:latin typeface="Arial"/>
                <a:ea typeface="Roboto"/>
                <a:cs typeface="Arial"/>
              </a:rPr>
              <a:t>Thoughts/suggestions/questions? </a:t>
            </a:r>
            <a:endParaRPr lang="en-GB" sz="3600" b="1"/>
          </a:p>
          <a:p>
            <a:pPr lvl="0" algn="ctr"/>
            <a:endParaRPr lang="en-GB" sz="3600" b="1"/>
          </a:p>
          <a:p>
            <a:pPr lvl="0"/>
            <a:endParaRPr lang="en-GB" sz="3600"/>
          </a:p>
          <a:p>
            <a:pPr lvl="0" algn="ctr"/>
            <a:r>
              <a:rPr lang="en-GB" sz="2400">
                <a:latin typeface="Arial"/>
                <a:ea typeface="Roboto"/>
                <a:cs typeface="Arial"/>
              </a:rPr>
              <a:t>Feel free to get in touch via </a:t>
            </a:r>
            <a:r>
              <a:rPr lang="en-GB" sz="2400">
                <a:latin typeface="Arial"/>
                <a:ea typeface="Roboto"/>
                <a:cs typeface="Arial"/>
                <a:hlinkClick r:id="rId3"/>
              </a:rPr>
              <a:t>l.h.mu@lse.ac.uk</a:t>
            </a:r>
            <a:r>
              <a:rPr lang="en-GB" sz="2400">
                <a:latin typeface="Arial"/>
                <a:ea typeface="Roboto"/>
                <a:cs typeface="Arial"/>
              </a:rPr>
              <a:t> </a:t>
            </a:r>
            <a:endParaRPr lang="en-GB" sz="2400"/>
          </a:p>
        </p:txBody>
      </p:sp>
    </p:spTree>
    <p:extLst>
      <p:ext uri="{BB962C8B-B14F-4D97-AF65-F5344CB8AC3E}">
        <p14:creationId xmlns:p14="http://schemas.microsoft.com/office/powerpoint/2010/main" val="4204191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93">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74621"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Today’s forum</a:t>
            </a:r>
          </a:p>
          <a:p>
            <a:pPr defTabSz="685800">
              <a:lnSpc>
                <a:spcPts val="1500"/>
              </a:lnSpc>
              <a:spcBef>
                <a:spcPts val="1200"/>
              </a:spcBef>
              <a:spcAft>
                <a:spcPts val="1000"/>
              </a:spcAft>
            </a:pPr>
            <a:r>
              <a:rPr lang="en-US" sz="2400" dirty="0">
                <a:solidFill>
                  <a:schemeClr val="tx1"/>
                </a:solidFill>
                <a:latin typeface="+mn-lt"/>
                <a:cs typeface="Arial"/>
              </a:rPr>
              <a:t>What do we mean by Inclusive Practices at work?</a:t>
            </a:r>
          </a:p>
          <a:p>
            <a:pPr defTabSz="685800">
              <a:lnSpc>
                <a:spcPts val="1500"/>
              </a:lnSpc>
              <a:spcBef>
                <a:spcPts val="1200"/>
              </a:spcBef>
              <a:spcAft>
                <a:spcPts val="1000"/>
              </a:spcAft>
            </a:pPr>
            <a:r>
              <a:rPr lang="en-US" sz="2400" dirty="0">
                <a:solidFill>
                  <a:schemeClr val="tx1"/>
                </a:solidFill>
                <a:latin typeface="+mn-lt"/>
                <a:cs typeface="Arial"/>
              </a:rPr>
              <a:t>Key areas to consider</a:t>
            </a:r>
          </a:p>
          <a:p>
            <a:pPr defTabSz="685800">
              <a:lnSpc>
                <a:spcPts val="1500"/>
              </a:lnSpc>
              <a:spcBef>
                <a:spcPts val="1200"/>
              </a:spcBef>
              <a:spcAft>
                <a:spcPts val="1000"/>
              </a:spcAft>
            </a:pPr>
            <a:r>
              <a:rPr lang="en-US" sz="2400" dirty="0">
                <a:solidFill>
                  <a:schemeClr val="tx1"/>
                </a:solidFill>
                <a:latin typeface="+mn-lt"/>
                <a:cs typeface="Arial"/>
              </a:rPr>
              <a:t>Inclusive work environments</a:t>
            </a:r>
          </a:p>
          <a:p>
            <a:pPr defTabSz="685800">
              <a:lnSpc>
                <a:spcPts val="1500"/>
              </a:lnSpc>
              <a:spcBef>
                <a:spcPts val="1200"/>
              </a:spcBef>
              <a:spcAft>
                <a:spcPts val="1000"/>
              </a:spcAft>
            </a:pPr>
            <a:r>
              <a:rPr lang="en-GB" sz="2400" dirty="0">
                <a:solidFill>
                  <a:schemeClr val="tx1"/>
                </a:solidFill>
                <a:latin typeface="Calibri" panose="020F0502020204030204" pitchFamily="34" charset="0"/>
                <a:cs typeface="Calibri" panose="020F0502020204030204" pitchFamily="34" charset="0"/>
              </a:rPr>
              <a:t>Inclusive systems and processes</a:t>
            </a:r>
            <a:endParaRPr lang="en-GB" sz="2400" b="0" i="0" dirty="0">
              <a:solidFill>
                <a:schemeClr val="tx1"/>
              </a:solidFill>
              <a:effectLst/>
              <a:latin typeface="Calibri" panose="020F0502020204030204" pitchFamily="34" charset="0"/>
              <a:cs typeface="Calibri" panose="020F0502020204030204" pitchFamily="34" charset="0"/>
            </a:endParaRPr>
          </a:p>
          <a:p>
            <a:pPr defTabSz="685800">
              <a:lnSpc>
                <a:spcPts val="1500"/>
              </a:lnSpc>
              <a:spcBef>
                <a:spcPts val="1200"/>
              </a:spcBef>
              <a:spcAft>
                <a:spcPts val="1000"/>
              </a:spcAft>
            </a:pPr>
            <a:r>
              <a:rPr lang="en-US" sz="2400" dirty="0">
                <a:solidFill>
                  <a:schemeClr val="tx1"/>
                </a:solidFill>
                <a:latin typeface="+mn-lt"/>
                <a:cs typeface="Arial"/>
              </a:rPr>
              <a:t>Inclusive meetings</a:t>
            </a:r>
          </a:p>
          <a:p>
            <a:pPr defTabSz="685800">
              <a:lnSpc>
                <a:spcPts val="1500"/>
              </a:lnSpc>
              <a:spcBef>
                <a:spcPts val="1200"/>
              </a:spcBef>
              <a:spcAft>
                <a:spcPts val="1000"/>
              </a:spcAft>
            </a:pPr>
            <a:r>
              <a:rPr lang="en-US" sz="2400" dirty="0">
                <a:solidFill>
                  <a:schemeClr val="tx1"/>
                </a:solidFill>
                <a:latin typeface="+mn-lt"/>
                <a:cs typeface="Arial"/>
              </a:rPr>
              <a:t>Inclusive events</a:t>
            </a:r>
          </a:p>
          <a:p>
            <a:pPr defTabSz="685800">
              <a:lnSpc>
                <a:spcPts val="1500"/>
              </a:lnSpc>
              <a:spcBef>
                <a:spcPts val="1200"/>
              </a:spcBef>
              <a:spcAft>
                <a:spcPts val="1000"/>
              </a:spcAft>
            </a:pPr>
            <a:r>
              <a:rPr lang="en-GB" sz="2400" dirty="0">
                <a:solidFill>
                  <a:schemeClr val="tx1"/>
                </a:solidFill>
                <a:latin typeface="Calibri" panose="020F0502020204030204" pitchFamily="34" charset="0"/>
                <a:cs typeface="Calibri" panose="020F0502020204030204" pitchFamily="34" charset="0"/>
              </a:rPr>
              <a:t>Inclusive communication and language tips</a:t>
            </a:r>
          </a:p>
          <a:p>
            <a:pPr defTabSz="685800">
              <a:lnSpc>
                <a:spcPts val="1500"/>
              </a:lnSpc>
              <a:spcBef>
                <a:spcPts val="1200"/>
              </a:spcBef>
              <a:spcAft>
                <a:spcPts val="1000"/>
              </a:spcAft>
            </a:pPr>
            <a:r>
              <a:rPr lang="en-US" sz="2400" dirty="0">
                <a:solidFill>
                  <a:schemeClr val="tx1"/>
                </a:solidFill>
                <a:latin typeface="+mn-lt"/>
                <a:cs typeface="Arial"/>
              </a:rPr>
              <a:t>Useful links and resources </a:t>
            </a: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768710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91264" y="1209247"/>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What do we mean by Inclusive Practices at work?</a:t>
            </a:r>
          </a:p>
          <a:p>
            <a:pPr defTabSz="685800">
              <a:lnSpc>
                <a:spcPct val="150000"/>
              </a:lnSpc>
              <a:spcBef>
                <a:spcPts val="1200"/>
              </a:spcBef>
              <a:spcAft>
                <a:spcPts val="1000"/>
              </a:spcAft>
            </a:pPr>
            <a:r>
              <a:rPr lang="en-GB" sz="2400" b="0" i="0" dirty="0">
                <a:solidFill>
                  <a:schemeClr val="tx1"/>
                </a:solidFill>
                <a:effectLst/>
                <a:latin typeface="Calibri" panose="020F0502020204030204" pitchFamily="34" charset="0"/>
                <a:cs typeface="Calibri" panose="020F0502020204030204" pitchFamily="34" charset="0"/>
              </a:rPr>
              <a:t>Inclusive practices in the workplace means operating in ways that work for everyone and where everyone feels included and represented. </a:t>
            </a:r>
          </a:p>
          <a:p>
            <a:pPr defTabSz="685800">
              <a:lnSpc>
                <a:spcPct val="150000"/>
              </a:lnSpc>
              <a:spcBef>
                <a:spcPts val="1200"/>
              </a:spcBef>
              <a:spcAft>
                <a:spcPts val="1000"/>
              </a:spcAft>
            </a:pPr>
            <a:r>
              <a:rPr lang="en-GB" sz="2400" b="0" i="0" dirty="0">
                <a:solidFill>
                  <a:schemeClr val="tx1"/>
                </a:solidFill>
                <a:effectLst/>
                <a:latin typeface="Calibri" panose="020F0502020204030204" pitchFamily="34" charset="0"/>
                <a:cs typeface="Calibri" panose="020F0502020204030204" pitchFamily="34" charset="0"/>
              </a:rPr>
              <a:t>This is important for those with disabilities or health conditions as many conditions affect accessibility, processing and communicating information. </a:t>
            </a:r>
          </a:p>
          <a:p>
            <a:pPr defTabSz="685800">
              <a:lnSpc>
                <a:spcPct val="150000"/>
              </a:lnSpc>
              <a:spcBef>
                <a:spcPts val="1200"/>
              </a:spcBef>
              <a:spcAft>
                <a:spcPts val="1000"/>
              </a:spcAft>
            </a:pPr>
            <a:r>
              <a:rPr lang="en-GB" sz="2400" dirty="0">
                <a:solidFill>
                  <a:schemeClr val="tx1"/>
                </a:solidFill>
                <a:latin typeface="Calibri" panose="020F0502020204030204" pitchFamily="34" charset="0"/>
                <a:cs typeface="Calibri" panose="020F0502020204030204" pitchFamily="34" charset="0"/>
              </a:rPr>
              <a:t>Inclusive practices reduces the need for disclosures and individual adjustments.  </a:t>
            </a:r>
          </a:p>
          <a:p>
            <a:pPr lvl="1" defTabSz="685800">
              <a:lnSpc>
                <a:spcPts val="1500"/>
              </a:lnSpc>
              <a:spcBef>
                <a:spcPts val="1200"/>
              </a:spcBef>
              <a:spcAft>
                <a:spcPts val="1000"/>
              </a:spcAft>
            </a:pPr>
            <a:endParaRPr lang="en-GB" sz="1600" b="0" i="0" dirty="0">
              <a:solidFill>
                <a:schemeClr val="tx1"/>
              </a:solidFill>
              <a:effectLst/>
              <a:latin typeface="Calibri" panose="020F0502020204030204" pitchFamily="34" charset="0"/>
              <a:cs typeface="Calibri" panose="020F0502020204030204" pitchFamily="34" charset="0"/>
            </a:endParaRPr>
          </a:p>
          <a:p>
            <a:pPr lvl="1" defTabSz="685800">
              <a:lnSpc>
                <a:spcPts val="1500"/>
              </a:lnSpc>
              <a:spcBef>
                <a:spcPts val="1200"/>
              </a:spcBef>
              <a:spcAft>
                <a:spcPts val="1000"/>
              </a:spcAft>
            </a:pPr>
            <a:endParaRPr lang="en-GB" sz="1800" b="0" i="0" dirty="0">
              <a:solidFill>
                <a:schemeClr val="tx1"/>
              </a:solidFill>
              <a:effectLst/>
              <a:latin typeface="Calibri" panose="020F0502020204030204" pitchFamily="34" charset="0"/>
              <a:cs typeface="Calibri" panose="020F0502020204030204" pitchFamily="34" charset="0"/>
            </a:endParaRP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17765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65385" y="1371608"/>
            <a:ext cx="10153653" cy="4837810"/>
          </a:xfrm>
        </p:spPr>
        <p:txBody>
          <a:bodyPr>
            <a:noAutofit/>
          </a:bodyPr>
          <a:lstStyle/>
          <a:p>
            <a:pPr marL="0" indent="0" defTabSz="685800">
              <a:lnSpc>
                <a:spcPts val="1500"/>
              </a:lnSpc>
              <a:spcBef>
                <a:spcPts val="1200"/>
              </a:spcBef>
              <a:spcAft>
                <a:spcPts val="1000"/>
              </a:spcAft>
              <a:buNone/>
            </a:pPr>
            <a:r>
              <a:rPr lang="en-US" sz="3200" b="1" dirty="0">
                <a:solidFill>
                  <a:srgbClr val="C00000"/>
                </a:solidFill>
                <a:latin typeface="+mn-lt"/>
                <a:cs typeface="Arial"/>
              </a:rPr>
              <a:t>Inclusive practices at work: key areas to consider</a:t>
            </a:r>
          </a:p>
          <a:p>
            <a:pPr lvl="1" defTabSz="685800">
              <a:lnSpc>
                <a:spcPts val="1500"/>
              </a:lnSpc>
              <a:spcBef>
                <a:spcPts val="1200"/>
              </a:spcBef>
              <a:spcAft>
                <a:spcPts val="1000"/>
              </a:spcAft>
            </a:pPr>
            <a:endParaRPr lang="en-GB" b="0" i="0" dirty="0">
              <a:solidFill>
                <a:schemeClr val="tx1"/>
              </a:solidFill>
              <a:effectLst/>
              <a:latin typeface="Calibri" panose="020F0502020204030204" pitchFamily="34" charset="0"/>
              <a:cs typeface="Calibri" panose="020F0502020204030204" pitchFamily="34" charset="0"/>
            </a:endParaRPr>
          </a:p>
          <a:p>
            <a:pPr lvl="1" defTabSz="685800">
              <a:lnSpc>
                <a:spcPts val="1500"/>
              </a:lnSpc>
              <a:spcBef>
                <a:spcPts val="1200"/>
              </a:spcBef>
              <a:spcAft>
                <a:spcPts val="1000"/>
              </a:spcAft>
            </a:pPr>
            <a:r>
              <a:rPr lang="en-GB" b="0" i="0" dirty="0">
                <a:solidFill>
                  <a:schemeClr val="tx1"/>
                </a:solidFill>
                <a:effectLst/>
                <a:latin typeface="Calibri" panose="020F0502020204030204" pitchFamily="34" charset="0"/>
                <a:cs typeface="Calibri" panose="020F0502020204030204" pitchFamily="34" charset="0"/>
              </a:rPr>
              <a:t>Working environment</a:t>
            </a:r>
          </a:p>
          <a:p>
            <a:pPr lvl="1" defTabSz="685800">
              <a:lnSpc>
                <a:spcPts val="1500"/>
              </a:lnSpc>
              <a:spcBef>
                <a:spcPts val="1200"/>
              </a:spcBef>
              <a:spcAft>
                <a:spcPts val="1000"/>
              </a:spcAft>
            </a:pPr>
            <a:r>
              <a:rPr lang="en-GB" dirty="0">
                <a:solidFill>
                  <a:schemeClr val="tx1"/>
                </a:solidFill>
                <a:latin typeface="Calibri" panose="020F0502020204030204" pitchFamily="34" charset="0"/>
                <a:cs typeface="Calibri" panose="020F0502020204030204" pitchFamily="34" charset="0"/>
              </a:rPr>
              <a:t>Systems and processes</a:t>
            </a:r>
            <a:endParaRPr lang="en-GB" b="0" i="0" dirty="0">
              <a:solidFill>
                <a:schemeClr val="tx1"/>
              </a:solidFill>
              <a:effectLst/>
              <a:latin typeface="Calibri" panose="020F0502020204030204" pitchFamily="34" charset="0"/>
              <a:cs typeface="Calibri" panose="020F0502020204030204" pitchFamily="34" charset="0"/>
            </a:endParaRPr>
          </a:p>
          <a:p>
            <a:pPr lvl="1" defTabSz="685800">
              <a:lnSpc>
                <a:spcPts val="1500"/>
              </a:lnSpc>
              <a:spcBef>
                <a:spcPts val="1200"/>
              </a:spcBef>
              <a:spcAft>
                <a:spcPts val="1000"/>
              </a:spcAft>
            </a:pPr>
            <a:r>
              <a:rPr lang="en-GB" b="0" i="0" dirty="0">
                <a:solidFill>
                  <a:schemeClr val="tx1"/>
                </a:solidFill>
                <a:effectLst/>
                <a:latin typeface="Calibri" panose="020F0502020204030204" pitchFamily="34" charset="0"/>
                <a:cs typeface="Calibri" panose="020F0502020204030204" pitchFamily="34" charset="0"/>
              </a:rPr>
              <a:t>Meetings</a:t>
            </a:r>
          </a:p>
          <a:p>
            <a:pPr lvl="1" defTabSz="685800">
              <a:lnSpc>
                <a:spcPts val="1500"/>
              </a:lnSpc>
              <a:spcBef>
                <a:spcPts val="1200"/>
              </a:spcBef>
              <a:spcAft>
                <a:spcPts val="1000"/>
              </a:spcAft>
            </a:pPr>
            <a:r>
              <a:rPr lang="en-GB" b="0" i="0" dirty="0">
                <a:solidFill>
                  <a:schemeClr val="tx1"/>
                </a:solidFill>
                <a:effectLst/>
                <a:latin typeface="Calibri" panose="020F0502020204030204" pitchFamily="34" charset="0"/>
                <a:cs typeface="Calibri" panose="020F0502020204030204" pitchFamily="34" charset="0"/>
              </a:rPr>
              <a:t>Events</a:t>
            </a:r>
          </a:p>
          <a:p>
            <a:pPr lvl="1" defTabSz="685800">
              <a:lnSpc>
                <a:spcPts val="1500"/>
              </a:lnSpc>
              <a:spcBef>
                <a:spcPts val="1200"/>
              </a:spcBef>
              <a:spcAft>
                <a:spcPts val="1000"/>
              </a:spcAft>
            </a:pPr>
            <a:r>
              <a:rPr lang="en-GB" dirty="0">
                <a:solidFill>
                  <a:schemeClr val="tx1"/>
                </a:solidFill>
                <a:latin typeface="Calibri" panose="020F0502020204030204" pitchFamily="34" charset="0"/>
                <a:cs typeface="Calibri" panose="020F0502020204030204" pitchFamily="34" charset="0"/>
              </a:rPr>
              <a:t>Communications</a:t>
            </a:r>
          </a:p>
          <a:p>
            <a:pPr lvl="1" defTabSz="685800">
              <a:lnSpc>
                <a:spcPts val="1500"/>
              </a:lnSpc>
              <a:spcBef>
                <a:spcPts val="1200"/>
              </a:spcBef>
              <a:spcAft>
                <a:spcPts val="1000"/>
              </a:spcAft>
            </a:pPr>
            <a:endParaRPr lang="en-GB" sz="1800" b="0" i="0" dirty="0">
              <a:solidFill>
                <a:schemeClr val="tx1"/>
              </a:solidFill>
              <a:effectLst/>
              <a:latin typeface="Calibri" panose="020F0502020204030204" pitchFamily="34" charset="0"/>
              <a:cs typeface="Calibri" panose="020F0502020204030204" pitchFamily="34" charset="0"/>
            </a:endParaRPr>
          </a:p>
          <a:p>
            <a:pPr marL="0" indent="0" defTabSz="685800">
              <a:lnSpc>
                <a:spcPts val="1500"/>
              </a:lnSpc>
              <a:spcBef>
                <a:spcPts val="1200"/>
              </a:spcBef>
              <a:spcAft>
                <a:spcPts val="1000"/>
              </a:spcAft>
              <a:buNone/>
            </a:pPr>
            <a:endParaRPr lang="en-US" sz="3200" b="1" dirty="0">
              <a:solidFill>
                <a:srgbClr val="C00000"/>
              </a:solidFill>
              <a:latin typeface="+mn-lt"/>
              <a:cs typeface="Arial"/>
            </a:endParaRPr>
          </a:p>
          <a:p>
            <a:pPr marL="0" indent="0" defTabSz="685800">
              <a:lnSpc>
                <a:spcPts val="1500"/>
              </a:lnSpc>
              <a:spcBef>
                <a:spcPts val="1200"/>
              </a:spcBef>
              <a:spcAft>
                <a:spcPts val="1000"/>
              </a:spcAft>
              <a:buNone/>
            </a:pPr>
            <a:endParaRPr lang="en-GB" sz="3200" dirty="0">
              <a:latin typeface="+mn-lt"/>
            </a:endParaRPr>
          </a:p>
          <a:p>
            <a:pPr algn="l" fontAlgn="base"/>
            <a:endParaRPr lang="en-GB" sz="3200" b="0" i="0" dirty="0">
              <a:solidFill>
                <a:srgbClr val="4D4F53"/>
              </a:solidFill>
              <a:effectLst/>
              <a:latin typeface="+mn-lt"/>
            </a:endParaRPr>
          </a:p>
          <a:p>
            <a:pPr marL="457200" indent="-457200" defTabSz="685800">
              <a:lnSpc>
                <a:spcPts val="1800"/>
              </a:lnSpc>
              <a:spcBef>
                <a:spcPts val="450"/>
              </a:spcBef>
              <a:buClr>
                <a:srgbClr val="FF0000"/>
              </a:buClr>
              <a:buSzPct val="110000"/>
            </a:pPr>
            <a:endParaRPr lang="en-GB" sz="3200" dirty="0">
              <a:latin typeface="+mn-lt"/>
              <a:cs typeface="Calibri"/>
            </a:endParaRPr>
          </a:p>
          <a:p>
            <a:pPr marL="1600200" lvl="2" indent="-457200"/>
            <a:endParaRPr lang="en-GB" sz="3200" dirty="0">
              <a:latin typeface="+mn-lt"/>
              <a:cs typeface="Calibri"/>
            </a:endParaRPr>
          </a:p>
          <a:p>
            <a:pPr marL="457200" lvl="1" indent="-457200" defTabSz="685800">
              <a:buNone/>
            </a:pPr>
            <a:endParaRPr lang="en-GB" sz="3200" dirty="0">
              <a:latin typeface="+mn-lt"/>
              <a:cs typeface="Calibri"/>
            </a:endParaRPr>
          </a:p>
          <a:p>
            <a:pPr marL="0" lvl="0" indent="0" defTabSz="685800">
              <a:lnSpc>
                <a:spcPts val="2220"/>
              </a:lnSpc>
              <a:spcBef>
                <a:spcPts val="0"/>
              </a:spcBef>
              <a:spcAft>
                <a:spcPts val="600"/>
              </a:spcAft>
              <a:buNone/>
            </a:pPr>
            <a:endParaRPr lang="en-GB" sz="3200" dirty="0">
              <a:latin typeface="+mn-lt"/>
              <a:cs typeface="Arial" pitchFamily="34"/>
            </a:endParaRPr>
          </a:p>
          <a:p>
            <a:pPr marL="0" indent="0" defTabSz="685800">
              <a:lnSpc>
                <a:spcPts val="2220"/>
              </a:lnSpc>
              <a:spcBef>
                <a:spcPts val="0"/>
              </a:spcBef>
              <a:spcAft>
                <a:spcPts val="400"/>
              </a:spcAft>
              <a:buNone/>
            </a:pPr>
            <a:endParaRPr lang="en-GB" sz="32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490448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Inclusive working environments</a:t>
            </a:r>
            <a:endParaRPr lang="en-GB" sz="3200" dirty="0">
              <a:latin typeface="+mn-lt"/>
            </a:endParaRPr>
          </a:p>
          <a:p>
            <a:pPr fontAlgn="base"/>
            <a:r>
              <a:rPr lang="en-GB" sz="2400" dirty="0">
                <a:solidFill>
                  <a:schemeClr val="tx1"/>
                </a:solidFill>
                <a:latin typeface="+mn-lt"/>
              </a:rPr>
              <a:t>Promote positive attitudes – </a:t>
            </a:r>
            <a:r>
              <a:rPr lang="en-GB" sz="2400" dirty="0">
                <a:solidFill>
                  <a:schemeClr val="tx1"/>
                </a:solidFill>
                <a:latin typeface="+mn-lt"/>
                <a:hlinkClick r:id="rId3"/>
              </a:rPr>
              <a:t>Dignity at Work Statement</a:t>
            </a:r>
            <a:r>
              <a:rPr lang="en-GB" sz="2400" dirty="0">
                <a:solidFill>
                  <a:schemeClr val="tx1"/>
                </a:solidFill>
                <a:latin typeface="+mn-lt"/>
              </a:rPr>
              <a:t>  </a:t>
            </a:r>
          </a:p>
          <a:p>
            <a:pPr fontAlgn="base"/>
            <a:r>
              <a:rPr lang="en-GB" sz="2400" dirty="0">
                <a:solidFill>
                  <a:schemeClr val="tx1"/>
                </a:solidFill>
                <a:latin typeface="+mn-lt"/>
              </a:rPr>
              <a:t>Adjustable desks</a:t>
            </a:r>
          </a:p>
          <a:p>
            <a:pPr fontAlgn="base"/>
            <a:r>
              <a:rPr lang="en-GB" sz="2400" dirty="0">
                <a:solidFill>
                  <a:schemeClr val="tx1"/>
                </a:solidFill>
                <a:latin typeface="+mn-lt"/>
              </a:rPr>
              <a:t>Adjustable lighting</a:t>
            </a:r>
          </a:p>
          <a:p>
            <a:pPr fontAlgn="base"/>
            <a:r>
              <a:rPr lang="en-GB" sz="2400" dirty="0">
                <a:solidFill>
                  <a:schemeClr val="tx1"/>
                </a:solidFill>
                <a:latin typeface="+mn-lt"/>
              </a:rPr>
              <a:t>Quiet spaces</a:t>
            </a:r>
          </a:p>
          <a:p>
            <a:pPr fontAlgn="base"/>
            <a:r>
              <a:rPr lang="en-GB" sz="2400" dirty="0">
                <a:solidFill>
                  <a:schemeClr val="tx1"/>
                </a:solidFill>
                <a:latin typeface="+mn-lt"/>
              </a:rPr>
              <a:t>Noise cancelling headsets</a:t>
            </a:r>
          </a:p>
          <a:p>
            <a:pPr fontAlgn="base"/>
            <a:r>
              <a:rPr lang="en-GB" sz="2400" dirty="0">
                <a:solidFill>
                  <a:schemeClr val="tx1"/>
                </a:solidFill>
                <a:latin typeface="+mn-lt"/>
              </a:rPr>
              <a:t>Clear signage and safety procedures</a:t>
            </a:r>
          </a:p>
          <a:p>
            <a:pPr fontAlgn="base"/>
            <a:endParaRPr lang="en-GB" sz="2000" dirty="0">
              <a:solidFill>
                <a:schemeClr val="tx1"/>
              </a:solidFill>
              <a:latin typeface="+mn-lt"/>
            </a:endParaRPr>
          </a:p>
          <a:p>
            <a:pPr fontAlgn="base"/>
            <a:endParaRPr lang="en-GB" sz="2000" dirty="0">
              <a:solidFill>
                <a:schemeClr val="tx1"/>
              </a:solidFill>
              <a:latin typeface="+mn-lt"/>
            </a:endParaRPr>
          </a:p>
          <a:p>
            <a:pPr lvl="1"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4"/>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1863768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a:t>
            </a:r>
            <a:r>
              <a:rPr lang="en-US" sz="3200" b="1" dirty="0">
                <a:solidFill>
                  <a:srgbClr val="C00000"/>
                </a:solidFill>
                <a:latin typeface="+mn-lt"/>
                <a:cs typeface="Arial"/>
              </a:rPr>
              <a:t>nclusive systems and processes </a:t>
            </a:r>
          </a:p>
          <a:p>
            <a:pPr fontAlgn="base"/>
            <a:r>
              <a:rPr lang="en-GB" sz="2400" dirty="0">
                <a:solidFill>
                  <a:schemeClr val="tx1"/>
                </a:solidFill>
                <a:latin typeface="+mn-lt"/>
              </a:rPr>
              <a:t>Compatibility of systems with assistive technology/accessibility tools</a:t>
            </a:r>
          </a:p>
          <a:p>
            <a:pPr fontAlgn="base"/>
            <a:r>
              <a:rPr lang="en-GB" sz="2400" dirty="0">
                <a:solidFill>
                  <a:schemeClr val="tx1"/>
                </a:solidFill>
                <a:latin typeface="+mn-lt"/>
              </a:rPr>
              <a:t>If online do webpages meet </a:t>
            </a:r>
            <a:r>
              <a:rPr lang="en-GB" sz="2400" dirty="0">
                <a:solidFill>
                  <a:schemeClr val="tx1"/>
                </a:solidFill>
                <a:latin typeface="+mn-lt"/>
                <a:hlinkClick r:id="rId3"/>
              </a:rPr>
              <a:t>Web Content Accessibility Guidelines</a:t>
            </a:r>
            <a:r>
              <a:rPr lang="en-GB" sz="2400" dirty="0">
                <a:solidFill>
                  <a:schemeClr val="tx1"/>
                </a:solidFill>
                <a:latin typeface="+mn-lt"/>
              </a:rPr>
              <a:t>?</a:t>
            </a:r>
          </a:p>
          <a:p>
            <a:pPr fontAlgn="base"/>
            <a:r>
              <a:rPr lang="en-GB" sz="2400" b="0" i="0" dirty="0">
                <a:solidFill>
                  <a:schemeClr val="tx1"/>
                </a:solidFill>
                <a:effectLst/>
                <a:latin typeface="+mn-lt"/>
              </a:rPr>
              <a:t>Are team processes clear and well communicated?</a:t>
            </a:r>
          </a:p>
          <a:p>
            <a:pPr fontAlgn="base"/>
            <a:r>
              <a:rPr lang="en-GB" sz="2400" dirty="0">
                <a:solidFill>
                  <a:schemeClr val="tx1"/>
                </a:solidFill>
                <a:latin typeface="+mn-lt"/>
              </a:rPr>
              <a:t>Are you aware of School policies and processes that promote inclusiveness? Such as </a:t>
            </a:r>
            <a:r>
              <a:rPr lang="en-GB" sz="2400" dirty="0">
                <a:solidFill>
                  <a:schemeClr val="tx1"/>
                </a:solidFill>
                <a:latin typeface="+mn-lt"/>
                <a:hlinkClick r:id="rId4"/>
              </a:rPr>
              <a:t>flexible working</a:t>
            </a:r>
            <a:r>
              <a:rPr lang="en-GB" sz="2400" dirty="0">
                <a:solidFill>
                  <a:schemeClr val="tx1"/>
                </a:solidFill>
                <a:latin typeface="+mn-lt"/>
              </a:rPr>
              <a:t>, </a:t>
            </a:r>
            <a:r>
              <a:rPr lang="en-GB" sz="2400" dirty="0">
                <a:solidFill>
                  <a:schemeClr val="tx1"/>
                </a:solidFill>
                <a:latin typeface="+mn-lt"/>
                <a:hlinkClick r:id="rId5"/>
              </a:rPr>
              <a:t>disability policy</a:t>
            </a:r>
            <a:r>
              <a:rPr lang="en-GB" sz="2400" dirty="0">
                <a:solidFill>
                  <a:schemeClr val="tx1"/>
                </a:solidFill>
                <a:latin typeface="+mn-lt"/>
              </a:rPr>
              <a:t>, </a:t>
            </a:r>
            <a:r>
              <a:rPr lang="en-GB" sz="2400" dirty="0">
                <a:solidFill>
                  <a:schemeClr val="tx1"/>
                </a:solidFill>
                <a:latin typeface="+mn-lt"/>
                <a:hlinkClick r:id="rId6"/>
              </a:rPr>
              <a:t>discrimination, harassment and bullying policy</a:t>
            </a:r>
            <a:r>
              <a:rPr lang="en-GB" sz="2400" dirty="0">
                <a:solidFill>
                  <a:schemeClr val="tx1"/>
                </a:solidFill>
                <a:latin typeface="+mn-lt"/>
              </a:rPr>
              <a:t> etc</a:t>
            </a:r>
            <a:endParaRPr lang="en-GB" sz="2400" b="0" i="0" dirty="0">
              <a:solidFill>
                <a:schemeClr val="tx1"/>
              </a:solidFill>
              <a:effectLst/>
              <a:latin typeface="+mn-lt"/>
            </a:endParaRPr>
          </a:p>
          <a:p>
            <a:pPr fontAlgn="base"/>
            <a:r>
              <a:rPr lang="en-GB" sz="2400" dirty="0">
                <a:solidFill>
                  <a:schemeClr val="tx1"/>
                </a:solidFill>
                <a:latin typeface="+mn-lt"/>
              </a:rPr>
              <a:t>Ask your team for feedback or encourage team discussions about what practices work/what does not work</a:t>
            </a:r>
            <a:endParaRPr lang="en-GB" sz="24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7"/>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38539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a:t>
            </a:r>
            <a:r>
              <a:rPr lang="en-US" sz="3200" b="1" dirty="0">
                <a:solidFill>
                  <a:srgbClr val="C00000"/>
                </a:solidFill>
                <a:latin typeface="+mn-lt"/>
                <a:cs typeface="Arial"/>
              </a:rPr>
              <a:t>nclusive meetings </a:t>
            </a:r>
          </a:p>
          <a:p>
            <a:pPr fontAlgn="base"/>
            <a:r>
              <a:rPr lang="en-GB" sz="2400" dirty="0">
                <a:solidFill>
                  <a:schemeClr val="tx1"/>
                </a:solidFill>
                <a:latin typeface="+mn-lt"/>
              </a:rPr>
              <a:t>Send documents/agenda in advance</a:t>
            </a:r>
          </a:p>
          <a:p>
            <a:pPr fontAlgn="base"/>
            <a:r>
              <a:rPr lang="en-GB" sz="2400" dirty="0">
                <a:solidFill>
                  <a:schemeClr val="tx1"/>
                </a:solidFill>
                <a:latin typeface="+mn-lt"/>
              </a:rPr>
              <a:t>Avoid/explain acronyms </a:t>
            </a:r>
          </a:p>
          <a:p>
            <a:pPr fontAlgn="base"/>
            <a:r>
              <a:rPr lang="en-GB" sz="2400" dirty="0">
                <a:solidFill>
                  <a:schemeClr val="tx1"/>
                </a:solidFill>
                <a:latin typeface="+mn-lt"/>
              </a:rPr>
              <a:t>Build in breaks to long meetings</a:t>
            </a:r>
          </a:p>
          <a:p>
            <a:pPr fontAlgn="base"/>
            <a:r>
              <a:rPr lang="en-GB" sz="2400" dirty="0">
                <a:solidFill>
                  <a:schemeClr val="tx1"/>
                </a:solidFill>
                <a:latin typeface="+mn-lt"/>
              </a:rPr>
              <a:t>Give people time between meetings</a:t>
            </a:r>
          </a:p>
          <a:p>
            <a:pPr fontAlgn="base"/>
            <a:r>
              <a:rPr lang="en-GB" sz="2400" dirty="0">
                <a:solidFill>
                  <a:schemeClr val="tx1"/>
                </a:solidFill>
                <a:latin typeface="+mn-lt"/>
              </a:rPr>
              <a:t>Consider meeting times</a:t>
            </a:r>
          </a:p>
          <a:p>
            <a:pPr fontAlgn="base"/>
            <a:r>
              <a:rPr lang="en-GB" sz="2400" dirty="0">
                <a:solidFill>
                  <a:schemeClr val="tx1"/>
                </a:solidFill>
                <a:latin typeface="+mn-lt"/>
              </a:rPr>
              <a:t>If online/hybrid ensure captions enabled</a:t>
            </a:r>
          </a:p>
          <a:p>
            <a:pPr fontAlgn="base"/>
            <a:r>
              <a:rPr lang="en-GB" sz="2400" dirty="0">
                <a:solidFill>
                  <a:schemeClr val="tx1"/>
                </a:solidFill>
                <a:latin typeface="+mn-lt"/>
              </a:rPr>
              <a:t>Consider recording meetings where possible/appropriate</a:t>
            </a:r>
          </a:p>
          <a:p>
            <a:pPr fontAlgn="base"/>
            <a:r>
              <a:rPr lang="en-GB" sz="2400" dirty="0">
                <a:solidFill>
                  <a:schemeClr val="tx1"/>
                </a:solidFill>
                <a:latin typeface="+mn-lt"/>
              </a:rPr>
              <a:t>Avoid putting colleagues on the spot! </a:t>
            </a:r>
          </a:p>
          <a:p>
            <a:pPr fontAlgn="base"/>
            <a:r>
              <a:rPr lang="en-GB" sz="2400" b="0" i="0" dirty="0">
                <a:solidFill>
                  <a:schemeClr val="tx1"/>
                </a:solidFill>
                <a:effectLst/>
                <a:latin typeface="+mn-lt"/>
              </a:rPr>
              <a:t>Optional camera usage</a:t>
            </a:r>
          </a:p>
          <a:p>
            <a:pPr fontAlgn="base"/>
            <a:r>
              <a:rPr lang="en-GB" sz="2400" dirty="0">
                <a:solidFill>
                  <a:schemeClr val="tx1"/>
                </a:solidFill>
                <a:latin typeface="+mn-lt"/>
              </a:rPr>
              <a:t>Encourage questions in chat</a:t>
            </a: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35641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a:t>
            </a:r>
            <a:r>
              <a:rPr lang="en-US" sz="3200" b="1" dirty="0">
                <a:solidFill>
                  <a:srgbClr val="C00000"/>
                </a:solidFill>
                <a:latin typeface="+mn-lt"/>
                <a:cs typeface="Arial"/>
              </a:rPr>
              <a:t>nclusive events </a:t>
            </a:r>
          </a:p>
          <a:p>
            <a:pPr fontAlgn="base"/>
            <a:r>
              <a:rPr lang="en-GB" sz="2000" dirty="0">
                <a:solidFill>
                  <a:schemeClr val="tx1"/>
                </a:solidFill>
                <a:latin typeface="+mn-lt"/>
              </a:rPr>
              <a:t>What will be involved, the itinerary, refreshments etc</a:t>
            </a:r>
          </a:p>
          <a:p>
            <a:pPr fontAlgn="base"/>
            <a:r>
              <a:rPr lang="en-GB" sz="2000" dirty="0">
                <a:solidFill>
                  <a:schemeClr val="tx1"/>
                </a:solidFill>
                <a:latin typeface="+mn-lt"/>
              </a:rPr>
              <a:t>Check venues are accessible</a:t>
            </a:r>
          </a:p>
          <a:p>
            <a:pPr fontAlgn="base"/>
            <a:r>
              <a:rPr lang="en-GB" sz="2000" dirty="0">
                <a:solidFill>
                  <a:schemeClr val="tx1"/>
                </a:solidFill>
                <a:latin typeface="+mn-lt"/>
              </a:rPr>
              <a:t>Allow for opt out of social events</a:t>
            </a:r>
          </a:p>
          <a:p>
            <a:pPr fontAlgn="base"/>
            <a:r>
              <a:rPr lang="en-GB" sz="2000" dirty="0">
                <a:solidFill>
                  <a:schemeClr val="tx1"/>
                </a:solidFill>
                <a:latin typeface="+mn-lt"/>
              </a:rPr>
              <a:t>Ensure quiet space is available </a:t>
            </a:r>
          </a:p>
          <a:p>
            <a:pPr fontAlgn="base"/>
            <a:r>
              <a:rPr lang="en-GB" sz="2000" dirty="0">
                <a:solidFill>
                  <a:schemeClr val="tx1"/>
                </a:solidFill>
                <a:latin typeface="+mn-lt"/>
              </a:rPr>
              <a:t>Offer a meeting point </a:t>
            </a:r>
          </a:p>
          <a:p>
            <a:pPr fontAlgn="base"/>
            <a:r>
              <a:rPr lang="en-GB" sz="2000" dirty="0">
                <a:solidFill>
                  <a:schemeClr val="tx1"/>
                </a:solidFill>
                <a:latin typeface="+mn-lt"/>
              </a:rPr>
              <a:t>If presenting, make it clear what will be covered and if slides will be available  </a:t>
            </a:r>
          </a:p>
          <a:p>
            <a:pPr fontAlgn="base"/>
            <a:r>
              <a:rPr lang="en-GB" sz="2000" dirty="0">
                <a:solidFill>
                  <a:schemeClr val="tx1"/>
                </a:solidFill>
                <a:latin typeface="+mn-lt"/>
              </a:rPr>
              <a:t>Send documents/agenda in advance</a:t>
            </a:r>
          </a:p>
          <a:p>
            <a:pPr fontAlgn="base"/>
            <a:r>
              <a:rPr lang="en-GB" sz="2000" dirty="0">
                <a:solidFill>
                  <a:schemeClr val="tx1"/>
                </a:solidFill>
                <a:latin typeface="+mn-lt"/>
              </a:rPr>
              <a:t>Build in breaks</a:t>
            </a:r>
          </a:p>
          <a:p>
            <a:pPr fontAlgn="base"/>
            <a:r>
              <a:rPr lang="en-GB" sz="2000" dirty="0">
                <a:solidFill>
                  <a:schemeClr val="tx1"/>
                </a:solidFill>
                <a:latin typeface="+mn-lt"/>
              </a:rPr>
              <a:t>If online/hybrid ensure captions enabled</a:t>
            </a:r>
          </a:p>
          <a:p>
            <a:pPr fontAlgn="base"/>
            <a:r>
              <a:rPr lang="en-GB" sz="2000" dirty="0">
                <a:solidFill>
                  <a:schemeClr val="tx1"/>
                </a:solidFill>
                <a:latin typeface="+mn-lt"/>
              </a:rPr>
              <a:t>Consider recording</a:t>
            </a:r>
            <a:endParaRPr lang="en-GB" sz="1600" b="0" i="0" dirty="0">
              <a:solidFill>
                <a:schemeClr val="tx1"/>
              </a:solidFill>
              <a:effectLst/>
              <a:latin typeface="+mn-lt"/>
            </a:endParaRPr>
          </a:p>
          <a:p>
            <a:pPr algn="l" fontAlgn="base"/>
            <a:r>
              <a:rPr lang="en-GB" sz="2000" dirty="0">
                <a:latin typeface="+mn-lt"/>
                <a:cs typeface="Calibri"/>
              </a:rPr>
              <a:t>Consider alternative ways to engage attendees</a:t>
            </a: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465948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70C8970-319E-677D-2BAF-48D4EEF29771}"/>
              </a:ext>
            </a:extLst>
          </p:cNvPr>
          <p:cNvSpPr txBox="1">
            <a:spLocks noGrp="1"/>
          </p:cNvSpPr>
          <p:nvPr>
            <p:ph type="body" idx="4294967295"/>
          </p:nvPr>
        </p:nvSpPr>
        <p:spPr>
          <a:xfrm>
            <a:off x="756866" y="1415996"/>
            <a:ext cx="10153653" cy="4837810"/>
          </a:xfrm>
        </p:spPr>
        <p:txBody>
          <a:bodyPr>
            <a:noAutofit/>
          </a:bodyPr>
          <a:lstStyle/>
          <a:p>
            <a:pPr marL="0" indent="0" defTabSz="685800">
              <a:lnSpc>
                <a:spcPts val="1500"/>
              </a:lnSpc>
              <a:spcBef>
                <a:spcPts val="1200"/>
              </a:spcBef>
              <a:spcAft>
                <a:spcPts val="1000"/>
              </a:spcAft>
              <a:buNone/>
            </a:pPr>
            <a:r>
              <a:rPr lang="en-GB" sz="3200" b="1" dirty="0">
                <a:solidFill>
                  <a:srgbClr val="C00000"/>
                </a:solidFill>
                <a:latin typeface="+mn-lt"/>
                <a:cs typeface="Arial"/>
              </a:rPr>
              <a:t>I</a:t>
            </a:r>
            <a:r>
              <a:rPr lang="en-US" sz="3200" b="1" dirty="0">
                <a:solidFill>
                  <a:srgbClr val="C00000"/>
                </a:solidFill>
                <a:latin typeface="+mn-lt"/>
                <a:cs typeface="Arial"/>
              </a:rPr>
              <a:t>nclusive communication</a:t>
            </a:r>
          </a:p>
          <a:p>
            <a:pPr fontAlgn="base"/>
            <a:r>
              <a:rPr lang="en-GB" sz="2400" b="0" i="0" dirty="0">
                <a:solidFill>
                  <a:schemeClr val="tx1"/>
                </a:solidFill>
                <a:effectLst/>
                <a:latin typeface="+mn-lt"/>
              </a:rPr>
              <a:t>Consider the audience and communication channels they use</a:t>
            </a:r>
          </a:p>
          <a:p>
            <a:pPr fontAlgn="base"/>
            <a:r>
              <a:rPr lang="en-GB" sz="2400" dirty="0">
                <a:solidFill>
                  <a:schemeClr val="tx1"/>
                </a:solidFill>
                <a:latin typeface="+mn-lt"/>
              </a:rPr>
              <a:t>Think about inclusive language </a:t>
            </a:r>
          </a:p>
          <a:p>
            <a:pPr fontAlgn="base"/>
            <a:r>
              <a:rPr lang="en-GB" sz="2400" b="0" i="0" dirty="0">
                <a:solidFill>
                  <a:schemeClr val="tx1"/>
                </a:solidFill>
                <a:effectLst/>
                <a:latin typeface="+mn-lt"/>
              </a:rPr>
              <a:t>Writing styles</a:t>
            </a:r>
          </a:p>
          <a:p>
            <a:pPr fontAlgn="base"/>
            <a:r>
              <a:rPr lang="en-GB" sz="2400" dirty="0">
                <a:solidFill>
                  <a:schemeClr val="tx1"/>
                </a:solidFill>
                <a:latin typeface="+mn-lt"/>
              </a:rPr>
              <a:t>Colours and fonts</a:t>
            </a:r>
          </a:p>
          <a:p>
            <a:pPr fontAlgn="base"/>
            <a:r>
              <a:rPr lang="en-GB" sz="2400" b="0" i="0" dirty="0">
                <a:solidFill>
                  <a:schemeClr val="tx1"/>
                </a:solidFill>
                <a:effectLst/>
                <a:latin typeface="+mn-lt"/>
              </a:rPr>
              <a:t>Video content</a:t>
            </a:r>
            <a:endParaRPr lang="en-GB" sz="2400" dirty="0">
              <a:solidFill>
                <a:schemeClr val="tx1"/>
              </a:solidFill>
              <a:latin typeface="+mn-lt"/>
            </a:endParaRPr>
          </a:p>
          <a:p>
            <a:pPr fontAlgn="base"/>
            <a:r>
              <a:rPr lang="en-GB" sz="2400" b="0" i="0" dirty="0">
                <a:solidFill>
                  <a:schemeClr val="tx1"/>
                </a:solidFill>
                <a:effectLst/>
                <a:latin typeface="+mn-lt"/>
              </a:rPr>
              <a:t>Audio content</a:t>
            </a:r>
          </a:p>
          <a:p>
            <a:pPr fontAlgn="base"/>
            <a:r>
              <a:rPr lang="en-GB" sz="2400" dirty="0">
                <a:solidFill>
                  <a:schemeClr val="tx1"/>
                </a:solidFill>
                <a:latin typeface="+mn-lt"/>
              </a:rPr>
              <a:t>Alternative formats</a:t>
            </a:r>
          </a:p>
          <a:p>
            <a:pPr fontAlgn="base"/>
            <a:r>
              <a:rPr lang="en-GB" sz="2400" b="0" i="0" dirty="0">
                <a:solidFill>
                  <a:schemeClr val="tx1"/>
                </a:solidFill>
                <a:effectLst/>
                <a:latin typeface="+mn-lt"/>
              </a:rPr>
              <a:t>Ask for feedback</a:t>
            </a:r>
          </a:p>
          <a:p>
            <a:pPr fontAlgn="base"/>
            <a:endParaRPr lang="en-GB" sz="1600" b="0" i="0" dirty="0">
              <a:solidFill>
                <a:schemeClr val="tx1"/>
              </a:solidFill>
              <a:effectLst/>
              <a:latin typeface="+mn-lt"/>
            </a:endParaRPr>
          </a:p>
          <a:p>
            <a:pPr algn="l" fontAlgn="base"/>
            <a:endParaRPr lang="en-GB" sz="1800" dirty="0">
              <a:latin typeface="+mn-lt"/>
              <a:cs typeface="Calibri"/>
            </a:endParaRPr>
          </a:p>
          <a:p>
            <a:pPr marL="457200" lvl="1" indent="-457200" defTabSz="685800">
              <a:buNone/>
            </a:pPr>
            <a:endParaRPr lang="en-GB" sz="1800" dirty="0">
              <a:latin typeface="+mn-lt"/>
              <a:cs typeface="Calibri"/>
            </a:endParaRPr>
          </a:p>
          <a:p>
            <a:pPr marL="0" lvl="0" indent="0" defTabSz="685800">
              <a:lnSpc>
                <a:spcPts val="2220"/>
              </a:lnSpc>
              <a:spcBef>
                <a:spcPts val="0"/>
              </a:spcBef>
              <a:spcAft>
                <a:spcPts val="600"/>
              </a:spcAft>
              <a:buNone/>
            </a:pPr>
            <a:endParaRPr lang="en-GB" sz="1800" dirty="0">
              <a:latin typeface="+mn-lt"/>
              <a:cs typeface="Arial" pitchFamily="34"/>
            </a:endParaRPr>
          </a:p>
          <a:p>
            <a:pPr marL="0" indent="0" defTabSz="685800">
              <a:lnSpc>
                <a:spcPts val="2220"/>
              </a:lnSpc>
              <a:spcBef>
                <a:spcPts val="0"/>
              </a:spcBef>
              <a:spcAft>
                <a:spcPts val="400"/>
              </a:spcAft>
              <a:buNone/>
            </a:pPr>
            <a:endParaRPr lang="en-GB" sz="1800" dirty="0">
              <a:latin typeface="+mn-lt"/>
              <a:cs typeface="Arial" pitchFamily="34"/>
            </a:endParaRPr>
          </a:p>
        </p:txBody>
      </p:sp>
      <p:pic>
        <p:nvPicPr>
          <p:cNvPr id="3" name="Picture 5" descr="A picture containing text, font, screenshot, graphics&#10;&#10;Description automatically generated">
            <a:extLst>
              <a:ext uri="{FF2B5EF4-FFF2-40B4-BE49-F238E27FC236}">
                <a16:creationId xmlns:a16="http://schemas.microsoft.com/office/drawing/2014/main" id="{DB4BCFBC-4D2E-2196-0C28-A2ACBB085304}"/>
              </a:ext>
            </a:extLst>
          </p:cNvPr>
          <p:cNvPicPr>
            <a:picLocks noChangeAspect="1"/>
          </p:cNvPicPr>
          <p:nvPr/>
        </p:nvPicPr>
        <p:blipFill>
          <a:blip r:embed="rId3"/>
          <a:stretch>
            <a:fillRect/>
          </a:stretch>
        </p:blipFill>
        <p:spPr>
          <a:xfrm>
            <a:off x="305235" y="299658"/>
            <a:ext cx="1799786" cy="609932"/>
          </a:xfrm>
          <a:prstGeom prst="rect">
            <a:avLst/>
          </a:prstGeom>
          <a:noFill/>
          <a:ln cap="flat">
            <a:noFill/>
          </a:ln>
        </p:spPr>
      </p:pic>
      <p:sp>
        <p:nvSpPr>
          <p:cNvPr id="4" name="Rectangle 15">
            <a:extLst>
              <a:ext uri="{FF2B5EF4-FFF2-40B4-BE49-F238E27FC236}">
                <a16:creationId xmlns:a16="http://schemas.microsoft.com/office/drawing/2014/main" id="{EA749061-25DA-8439-CE79-DF381A5EEE89}"/>
              </a:ext>
            </a:extLst>
          </p:cNvPr>
          <p:cNvSpPr/>
          <p:nvPr/>
        </p:nvSpPr>
        <p:spPr>
          <a:xfrm>
            <a:off x="0" y="0"/>
            <a:ext cx="12191996" cy="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3043810726"/>
      </p:ext>
    </p:extLst>
  </p:cSld>
  <p:clrMapOvr>
    <a:masterClrMapping/>
  </p:clrMapOvr>
</p:sld>
</file>

<file path=ppt/theme/theme1.xml><?xml version="1.0" encoding="utf-8"?>
<a:theme xmlns:a="http://schemas.openxmlformats.org/drawingml/2006/main" name="Introductio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7011B998AFFEA44914038D92951E109" ma:contentTypeVersion="15" ma:contentTypeDescription="Create a new document." ma:contentTypeScope="" ma:versionID="66c988472a354d02d6cf86b06e572ac4">
  <xsd:schema xmlns:xsd="http://www.w3.org/2001/XMLSchema" xmlns:xs="http://www.w3.org/2001/XMLSchema" xmlns:p="http://schemas.microsoft.com/office/2006/metadata/properties" xmlns:ns3="39800bd1-49df-46bc-baf5-102cc5aa3c29" xmlns:ns4="752f3690-359b-4808-abf2-1f76073b2265" targetNamespace="http://schemas.microsoft.com/office/2006/metadata/properties" ma:root="true" ma:fieldsID="5fee7a09d22e84ffb7ba8932985f2b46" ns3:_="" ns4:_="">
    <xsd:import namespace="39800bd1-49df-46bc-baf5-102cc5aa3c29"/>
    <xsd:import namespace="752f3690-359b-4808-abf2-1f76073b2265"/>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element ref="ns3:MediaServiceSystemTags" minOccurs="0"/>
                <xsd:element ref="ns3:MediaServiceLocation" minOccurs="0"/>
                <xsd:element ref="ns3:MediaServiceGenerationTime" minOccurs="0"/>
                <xsd:element ref="ns3:MediaServiceEventHashCode" minOccurs="0"/>
                <xsd:element ref="ns3:MediaLengthInSeconds" minOccurs="0"/>
                <xsd:element ref="ns3:MediaServiceOCR"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800bd1-49df-46bc-baf5-102cc5aa3c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2f3690-359b-4808-abf2-1f76073b226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9800bd1-49df-46bc-baf5-102cc5aa3c29" xsi:nil="true"/>
  </documentManagement>
</p:properties>
</file>

<file path=customXml/itemProps1.xml><?xml version="1.0" encoding="utf-8"?>
<ds:datastoreItem xmlns:ds="http://schemas.openxmlformats.org/officeDocument/2006/customXml" ds:itemID="{2E4D71FD-F1B1-41AC-9A01-DDF76210D3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800bd1-49df-46bc-baf5-102cc5aa3c29"/>
    <ds:schemaRef ds:uri="752f3690-359b-4808-abf2-1f76073b22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0A579E7-DA3E-4DB4-B3CD-0C9CF719515E}">
  <ds:schemaRefs>
    <ds:schemaRef ds:uri="http://schemas.microsoft.com/sharepoint/v3/contenttype/forms"/>
  </ds:schemaRefs>
</ds:datastoreItem>
</file>

<file path=customXml/itemProps3.xml><?xml version="1.0" encoding="utf-8"?>
<ds:datastoreItem xmlns:ds="http://schemas.openxmlformats.org/officeDocument/2006/customXml" ds:itemID="{7163FCB0-E875-4309-9B76-2FAE92CA4814}">
  <ds:schemaRefs>
    <ds:schemaRef ds:uri="http://schemas.microsoft.com/office/2006/documentManagement/types"/>
    <ds:schemaRef ds:uri="http://purl.org/dc/elements/1.1/"/>
    <ds:schemaRef ds:uri="http://schemas.microsoft.com/office/infopath/2007/PartnerControls"/>
    <ds:schemaRef ds:uri="http://www.w3.org/XML/1998/namespace"/>
    <ds:schemaRef ds:uri="http://schemas.openxmlformats.org/package/2006/metadata/core-properties"/>
    <ds:schemaRef ds:uri="http://schemas.microsoft.com/office/2006/metadata/properties"/>
    <ds:schemaRef ds:uri="http://purl.org/dc/terms/"/>
    <ds:schemaRef ds:uri="39800bd1-49df-46bc-baf5-102cc5aa3c29"/>
    <ds:schemaRef ds:uri="752f3690-359b-4808-abf2-1f76073b2265"/>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3291</TotalTime>
  <Words>1505</Words>
  <Application>Microsoft Office PowerPoint</Application>
  <PresentationFormat>Widescreen</PresentationFormat>
  <Paragraphs>187</Paragraphs>
  <Slides>14</Slides>
  <Notes>14</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Introduction</vt:lpstr>
      <vt:lpstr>Office Theme</vt:lpstr>
      <vt:lpstr>LSE Manager Forum: Demystifying Disability in the workplace   Tuesday 8 April 2025 1pm to 2pm  Inclusive Practices in the Workplace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Mu,LH</cp:lastModifiedBy>
  <cp:revision>70</cp:revision>
  <dcterms:created xsi:type="dcterms:W3CDTF">2023-10-17T08:26:21Z</dcterms:created>
  <dcterms:modified xsi:type="dcterms:W3CDTF">2025-04-08T13:16:43Z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0x010100C7011B998AFFEA44914038D92951E109</vt:lpwstr>
  </property>
</Properties>
</file>